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2"/>
  </p:notesMasterIdLst>
  <p:sldIdLst>
    <p:sldId id="256" r:id="rId2"/>
    <p:sldId id="257" r:id="rId3"/>
    <p:sldId id="261" r:id="rId4"/>
    <p:sldId id="258" r:id="rId5"/>
    <p:sldId id="259" r:id="rId6"/>
    <p:sldId id="260" r:id="rId7"/>
    <p:sldId id="262" r:id="rId8"/>
    <p:sldId id="263" r:id="rId9"/>
    <p:sldId id="264" r:id="rId10"/>
    <p:sldId id="266" r:id="rId11"/>
    <p:sldId id="265" r:id="rId12"/>
    <p:sldId id="268" r:id="rId13"/>
    <p:sldId id="267" r:id="rId14"/>
    <p:sldId id="270" r:id="rId15"/>
    <p:sldId id="269" r:id="rId16"/>
    <p:sldId id="271" r:id="rId17"/>
    <p:sldId id="272" r:id="rId18"/>
    <p:sldId id="273" r:id="rId19"/>
    <p:sldId id="274" r:id="rId20"/>
    <p:sldId id="275" r:id="rId21"/>
    <p:sldId id="276" r:id="rId22"/>
    <p:sldId id="278" r:id="rId23"/>
    <p:sldId id="280" r:id="rId24"/>
    <p:sldId id="279" r:id="rId25"/>
    <p:sldId id="284" r:id="rId26"/>
    <p:sldId id="281" r:id="rId27"/>
    <p:sldId id="282" r:id="rId28"/>
    <p:sldId id="283" r:id="rId29"/>
    <p:sldId id="285" r:id="rId30"/>
    <p:sldId id="286" r:id="rId31"/>
    <p:sldId id="289" r:id="rId32"/>
    <p:sldId id="287" r:id="rId33"/>
    <p:sldId id="292" r:id="rId34"/>
    <p:sldId id="293" r:id="rId35"/>
    <p:sldId id="291" r:id="rId36"/>
    <p:sldId id="290" r:id="rId37"/>
    <p:sldId id="288" r:id="rId38"/>
    <p:sldId id="294" r:id="rId39"/>
    <p:sldId id="295" r:id="rId40"/>
    <p:sldId id="297" r:id="rId41"/>
    <p:sldId id="296" r:id="rId42"/>
    <p:sldId id="298" r:id="rId43"/>
    <p:sldId id="299" r:id="rId44"/>
    <p:sldId id="300" r:id="rId45"/>
    <p:sldId id="306" r:id="rId46"/>
    <p:sldId id="303" r:id="rId47"/>
    <p:sldId id="305" r:id="rId48"/>
    <p:sldId id="301" r:id="rId49"/>
    <p:sldId id="307" r:id="rId50"/>
    <p:sldId id="308" r:id="rId51"/>
    <p:sldId id="309" r:id="rId52"/>
    <p:sldId id="310" r:id="rId53"/>
    <p:sldId id="313" r:id="rId54"/>
    <p:sldId id="312" r:id="rId55"/>
    <p:sldId id="316" r:id="rId56"/>
    <p:sldId id="317" r:id="rId57"/>
    <p:sldId id="318" r:id="rId58"/>
    <p:sldId id="319" r:id="rId59"/>
    <p:sldId id="320" r:id="rId60"/>
    <p:sldId id="315" r:id="rId61"/>
    <p:sldId id="314" r:id="rId62"/>
    <p:sldId id="321" r:id="rId63"/>
    <p:sldId id="323" r:id="rId64"/>
    <p:sldId id="324" r:id="rId65"/>
    <p:sldId id="325" r:id="rId66"/>
    <p:sldId id="322" r:id="rId67"/>
    <p:sldId id="326" r:id="rId68"/>
    <p:sldId id="327" r:id="rId69"/>
    <p:sldId id="328" r:id="rId70"/>
    <p:sldId id="329" r:id="rId71"/>
    <p:sldId id="330" r:id="rId72"/>
    <p:sldId id="331" r:id="rId73"/>
    <p:sldId id="332" r:id="rId74"/>
    <p:sldId id="333" r:id="rId75"/>
    <p:sldId id="335" r:id="rId76"/>
    <p:sldId id="334" r:id="rId77"/>
    <p:sldId id="336" r:id="rId78"/>
    <p:sldId id="337" r:id="rId79"/>
    <p:sldId id="341" r:id="rId80"/>
    <p:sldId id="339" r:id="rId81"/>
    <p:sldId id="338" r:id="rId82"/>
    <p:sldId id="340"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0" r:id="rId112"/>
    <p:sldId id="371" r:id="rId113"/>
    <p:sldId id="372" r:id="rId114"/>
    <p:sldId id="373" r:id="rId115"/>
    <p:sldId id="374" r:id="rId116"/>
    <p:sldId id="375" r:id="rId117"/>
    <p:sldId id="376" r:id="rId118"/>
    <p:sldId id="377" r:id="rId119"/>
    <p:sldId id="378" r:id="rId120"/>
    <p:sldId id="379" r:id="rId121"/>
    <p:sldId id="380" r:id="rId122"/>
    <p:sldId id="381" r:id="rId123"/>
    <p:sldId id="382" r:id="rId124"/>
    <p:sldId id="383" r:id="rId125"/>
    <p:sldId id="385" r:id="rId126"/>
    <p:sldId id="387" r:id="rId127"/>
    <p:sldId id="388" r:id="rId128"/>
    <p:sldId id="389" r:id="rId129"/>
    <p:sldId id="390" r:id="rId130"/>
    <p:sldId id="391" r:id="rId131"/>
    <p:sldId id="392" r:id="rId132"/>
    <p:sldId id="393" r:id="rId133"/>
    <p:sldId id="394" r:id="rId134"/>
    <p:sldId id="395" r:id="rId135"/>
    <p:sldId id="396" r:id="rId136"/>
    <p:sldId id="397" r:id="rId137"/>
    <p:sldId id="398" r:id="rId138"/>
    <p:sldId id="399" r:id="rId139"/>
    <p:sldId id="400" r:id="rId140"/>
    <p:sldId id="401" r:id="rId141"/>
    <p:sldId id="402" r:id="rId142"/>
    <p:sldId id="403" r:id="rId143"/>
    <p:sldId id="409" r:id="rId144"/>
    <p:sldId id="410" r:id="rId145"/>
    <p:sldId id="408" r:id="rId146"/>
    <p:sldId id="413" r:id="rId147"/>
    <p:sldId id="407" r:id="rId148"/>
    <p:sldId id="414" r:id="rId149"/>
    <p:sldId id="415" r:id="rId150"/>
    <p:sldId id="411" r:id="rId151"/>
    <p:sldId id="412" r:id="rId152"/>
    <p:sldId id="427" r:id="rId153"/>
    <p:sldId id="429" r:id="rId154"/>
    <p:sldId id="430" r:id="rId155"/>
    <p:sldId id="428" r:id="rId156"/>
    <p:sldId id="416" r:id="rId157"/>
    <p:sldId id="417" r:id="rId158"/>
    <p:sldId id="418" r:id="rId159"/>
    <p:sldId id="419" r:id="rId160"/>
    <p:sldId id="420" r:id="rId161"/>
    <p:sldId id="426" r:id="rId162"/>
    <p:sldId id="421" r:id="rId163"/>
    <p:sldId id="422" r:id="rId164"/>
    <p:sldId id="424" r:id="rId165"/>
    <p:sldId id="425" r:id="rId166"/>
    <p:sldId id="431" r:id="rId167"/>
    <p:sldId id="449" r:id="rId168"/>
    <p:sldId id="453" r:id="rId169"/>
    <p:sldId id="433" r:id="rId170"/>
    <p:sldId id="450" r:id="rId171"/>
    <p:sldId id="451" r:id="rId172"/>
    <p:sldId id="452" r:id="rId173"/>
    <p:sldId id="438" r:id="rId174"/>
    <p:sldId id="441" r:id="rId175"/>
    <p:sldId id="454" r:id="rId176"/>
    <p:sldId id="511" r:id="rId177"/>
    <p:sldId id="458" r:id="rId178"/>
    <p:sldId id="459" r:id="rId179"/>
    <p:sldId id="512" r:id="rId180"/>
    <p:sldId id="462" r:id="rId181"/>
    <p:sldId id="464" r:id="rId182"/>
    <p:sldId id="465" r:id="rId183"/>
    <p:sldId id="466" r:id="rId184"/>
    <p:sldId id="467" r:id="rId185"/>
    <p:sldId id="468" r:id="rId186"/>
    <p:sldId id="470" r:id="rId187"/>
    <p:sldId id="513" r:id="rId188"/>
    <p:sldId id="471" r:id="rId189"/>
    <p:sldId id="472" r:id="rId190"/>
    <p:sldId id="473" r:id="rId191"/>
    <p:sldId id="476" r:id="rId192"/>
    <p:sldId id="478" r:id="rId193"/>
    <p:sldId id="479" r:id="rId194"/>
    <p:sldId id="514" r:id="rId195"/>
    <p:sldId id="481" r:id="rId196"/>
    <p:sldId id="482" r:id="rId197"/>
    <p:sldId id="484" r:id="rId198"/>
    <p:sldId id="485" r:id="rId199"/>
    <p:sldId id="486" r:id="rId200"/>
    <p:sldId id="490" r:id="rId201"/>
    <p:sldId id="493" r:id="rId202"/>
    <p:sldId id="494" r:id="rId203"/>
    <p:sldId id="496" r:id="rId204"/>
    <p:sldId id="497" r:id="rId205"/>
    <p:sldId id="498" r:id="rId206"/>
    <p:sldId id="499" r:id="rId207"/>
    <p:sldId id="500" r:id="rId208"/>
    <p:sldId id="501" r:id="rId209"/>
    <p:sldId id="502" r:id="rId210"/>
    <p:sldId id="505" r:id="rId211"/>
    <p:sldId id="506" r:id="rId212"/>
    <p:sldId id="507" r:id="rId213"/>
    <p:sldId id="508" r:id="rId214"/>
    <p:sldId id="510" r:id="rId215"/>
    <p:sldId id="515" r:id="rId216"/>
    <p:sldId id="516" r:id="rId217"/>
    <p:sldId id="517" r:id="rId218"/>
    <p:sldId id="518" r:id="rId219"/>
    <p:sldId id="519" r:id="rId220"/>
    <p:sldId id="520" r:id="rId221"/>
    <p:sldId id="521" r:id="rId222"/>
    <p:sldId id="522" r:id="rId223"/>
    <p:sldId id="523" r:id="rId224"/>
    <p:sldId id="524" r:id="rId225"/>
    <p:sldId id="525" r:id="rId226"/>
    <p:sldId id="526" r:id="rId227"/>
    <p:sldId id="527" r:id="rId228"/>
    <p:sldId id="528" r:id="rId229"/>
    <p:sldId id="529" r:id="rId230"/>
    <p:sldId id="530" r:id="rId231"/>
    <p:sldId id="531" r:id="rId232"/>
    <p:sldId id="532" r:id="rId233"/>
    <p:sldId id="533" r:id="rId234"/>
    <p:sldId id="534" r:id="rId235"/>
    <p:sldId id="535" r:id="rId236"/>
    <p:sldId id="536" r:id="rId237"/>
    <p:sldId id="537" r:id="rId238"/>
    <p:sldId id="538" r:id="rId239"/>
    <p:sldId id="539" r:id="rId240"/>
    <p:sldId id="540" r:id="rId241"/>
    <p:sldId id="541" r:id="rId242"/>
    <p:sldId id="542" r:id="rId243"/>
    <p:sldId id="543" r:id="rId244"/>
    <p:sldId id="544" r:id="rId245"/>
    <p:sldId id="545" r:id="rId246"/>
    <p:sldId id="546" r:id="rId247"/>
    <p:sldId id="547" r:id="rId248"/>
    <p:sldId id="548" r:id="rId249"/>
    <p:sldId id="549" r:id="rId250"/>
    <p:sldId id="550" r:id="rId251"/>
    <p:sldId id="551" r:id="rId252"/>
    <p:sldId id="552" r:id="rId253"/>
    <p:sldId id="553" r:id="rId254"/>
    <p:sldId id="554" r:id="rId255"/>
    <p:sldId id="555" r:id="rId256"/>
    <p:sldId id="556" r:id="rId257"/>
    <p:sldId id="557" r:id="rId258"/>
    <p:sldId id="558" r:id="rId259"/>
    <p:sldId id="559" r:id="rId260"/>
    <p:sldId id="560" r:id="rId261"/>
    <p:sldId id="561" r:id="rId262"/>
    <p:sldId id="562" r:id="rId263"/>
    <p:sldId id="563" r:id="rId264"/>
    <p:sldId id="564" r:id="rId265"/>
    <p:sldId id="565" r:id="rId266"/>
    <p:sldId id="566" r:id="rId267"/>
    <p:sldId id="567" r:id="rId268"/>
    <p:sldId id="568" r:id="rId269"/>
    <p:sldId id="570" r:id="rId270"/>
    <p:sldId id="569" r:id="rId271"/>
    <p:sldId id="571" r:id="rId272"/>
    <p:sldId id="572" r:id="rId273"/>
    <p:sldId id="573" r:id="rId274"/>
    <p:sldId id="574" r:id="rId275"/>
    <p:sldId id="575" r:id="rId276"/>
    <p:sldId id="576" r:id="rId277"/>
    <p:sldId id="577" r:id="rId278"/>
    <p:sldId id="578" r:id="rId279"/>
    <p:sldId id="579" r:id="rId280"/>
    <p:sldId id="580" r:id="rId281"/>
    <p:sldId id="581" r:id="rId282"/>
    <p:sldId id="582" r:id="rId283"/>
    <p:sldId id="583" r:id="rId284"/>
    <p:sldId id="584" r:id="rId285"/>
    <p:sldId id="585" r:id="rId286"/>
    <p:sldId id="586" r:id="rId287"/>
    <p:sldId id="587" r:id="rId288"/>
    <p:sldId id="588" r:id="rId289"/>
    <p:sldId id="589" r:id="rId290"/>
    <p:sldId id="590" r:id="rId291"/>
    <p:sldId id="591" r:id="rId292"/>
    <p:sldId id="592" r:id="rId293"/>
    <p:sldId id="593" r:id="rId294"/>
    <p:sldId id="594" r:id="rId295"/>
    <p:sldId id="595" r:id="rId296"/>
    <p:sldId id="596" r:id="rId297"/>
    <p:sldId id="597" r:id="rId298"/>
    <p:sldId id="598" r:id="rId299"/>
    <p:sldId id="599" r:id="rId300"/>
    <p:sldId id="600" r:id="rId301"/>
    <p:sldId id="601" r:id="rId302"/>
    <p:sldId id="602" r:id="rId303"/>
    <p:sldId id="603" r:id="rId304"/>
    <p:sldId id="604" r:id="rId305"/>
    <p:sldId id="605" r:id="rId306"/>
    <p:sldId id="606" r:id="rId307"/>
    <p:sldId id="607" r:id="rId308"/>
    <p:sldId id="608" r:id="rId309"/>
    <p:sldId id="609" r:id="rId310"/>
    <p:sldId id="610" r:id="rId311"/>
    <p:sldId id="611" r:id="rId312"/>
    <p:sldId id="612" r:id="rId313"/>
    <p:sldId id="613" r:id="rId314"/>
    <p:sldId id="614" r:id="rId315"/>
    <p:sldId id="615" r:id="rId316"/>
    <p:sldId id="616" r:id="rId317"/>
    <p:sldId id="617" r:id="rId318"/>
    <p:sldId id="618" r:id="rId319"/>
    <p:sldId id="619" r:id="rId320"/>
    <p:sldId id="620" r:id="rId321"/>
    <p:sldId id="621" r:id="rId322"/>
    <p:sldId id="622" r:id="rId323"/>
    <p:sldId id="623" r:id="rId324"/>
    <p:sldId id="624" r:id="rId325"/>
    <p:sldId id="625" r:id="rId326"/>
    <p:sldId id="626" r:id="rId327"/>
    <p:sldId id="627" r:id="rId328"/>
    <p:sldId id="628" r:id="rId329"/>
    <p:sldId id="629" r:id="rId330"/>
    <p:sldId id="630" r:id="rId331"/>
    <p:sldId id="631" r:id="rId332"/>
    <p:sldId id="632" r:id="rId333"/>
    <p:sldId id="633" r:id="rId334"/>
    <p:sldId id="634" r:id="rId335"/>
    <p:sldId id="635" r:id="rId336"/>
    <p:sldId id="636" r:id="rId337"/>
    <p:sldId id="637" r:id="rId338"/>
    <p:sldId id="638" r:id="rId339"/>
    <p:sldId id="639" r:id="rId340"/>
    <p:sldId id="640" r:id="rId341"/>
    <p:sldId id="641" r:id="rId342"/>
    <p:sldId id="642" r:id="rId343"/>
    <p:sldId id="643" r:id="rId344"/>
    <p:sldId id="644" r:id="rId345"/>
    <p:sldId id="645" r:id="rId346"/>
    <p:sldId id="646" r:id="rId347"/>
    <p:sldId id="647" r:id="rId348"/>
    <p:sldId id="648" r:id="rId349"/>
    <p:sldId id="649" r:id="rId350"/>
    <p:sldId id="650" r:id="rId351"/>
    <p:sldId id="651" r:id="rId352"/>
    <p:sldId id="652" r:id="rId353"/>
    <p:sldId id="653" r:id="rId354"/>
    <p:sldId id="654" r:id="rId355"/>
    <p:sldId id="655" r:id="rId356"/>
    <p:sldId id="656" r:id="rId357"/>
    <p:sldId id="657" r:id="rId358"/>
    <p:sldId id="658" r:id="rId359"/>
    <p:sldId id="659" r:id="rId360"/>
    <p:sldId id="660" r:id="rId361"/>
    <p:sldId id="661" r:id="rId362"/>
    <p:sldId id="662" r:id="rId363"/>
    <p:sldId id="663" r:id="rId364"/>
    <p:sldId id="664" r:id="rId365"/>
    <p:sldId id="665" r:id="rId366"/>
    <p:sldId id="666" r:id="rId367"/>
    <p:sldId id="667" r:id="rId368"/>
    <p:sldId id="668" r:id="rId369"/>
    <p:sldId id="669" r:id="rId370"/>
    <p:sldId id="670" r:id="rId3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366" Type="http://schemas.openxmlformats.org/officeDocument/2006/relationships/slide" Target="slides/slide365.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notesMaster" Target="notesMasters/notesMaster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viewProps" Target="view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theme" Target="theme/theme1.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954A99-B2F6-40FB-8B77-36AD3BF1AFD1}" type="datetimeFigureOut">
              <a:rPr lang="en-US" smtClean="0"/>
              <a:t>12/19/2024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E2A0D5-787C-4C47-A934-7067D7E8702E}" type="slidenum">
              <a:rPr lang="en-US" smtClean="0"/>
              <a:t>‹#›</a:t>
            </a:fld>
            <a:endParaRPr lang="en-US"/>
          </a:p>
        </p:txBody>
      </p:sp>
    </p:spTree>
    <p:extLst>
      <p:ext uri="{BB962C8B-B14F-4D97-AF65-F5344CB8AC3E}">
        <p14:creationId xmlns:p14="http://schemas.microsoft.com/office/powerpoint/2010/main" val="2371216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Luke 21:9--Commotions:</a:t>
            </a:r>
            <a:r>
              <a:rPr lang="en-US" dirty="0" smtClean="0"/>
              <a:t> Instability, disorder, confusion, uprisings</a:t>
            </a:r>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9</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19</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307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308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309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310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311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313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314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315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316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317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20</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a:t>
            </a:r>
            <a:r>
              <a:rPr lang="en-US" baseline="0" dirty="0" smtClean="0"/>
              <a:t> 12:10 “BEFORE” God: “In the face of” or “</a:t>
            </a:r>
            <a:r>
              <a:rPr lang="en-US" baseline="0" smtClean="0"/>
              <a:t>in the presence </a:t>
            </a:r>
            <a:r>
              <a:rPr lang="en-US" baseline="0" dirty="0" smtClean="0"/>
              <a:t>of</a:t>
            </a:r>
            <a:r>
              <a:rPr lang="en-US" baseline="0" smtClean="0"/>
              <a:t>”… (</a:t>
            </a:r>
            <a:r>
              <a:rPr lang="en-US" smtClean="0"/>
              <a:t>SEE </a:t>
            </a:r>
            <a:r>
              <a:rPr lang="en-US" dirty="0" smtClean="0"/>
              <a:t>Luke 10:17-18 &amp; </a:t>
            </a:r>
            <a:r>
              <a:rPr lang="en-US" smtClean="0"/>
              <a:t>John 12:31)</a:t>
            </a:r>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318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319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320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321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322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323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324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325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326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327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21</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328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329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330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331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334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335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336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337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338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339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22</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340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341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347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348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349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350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351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352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353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354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23</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355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356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357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358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359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360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361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362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363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364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24</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365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366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367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368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369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25</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26</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27</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28</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Israel</a:t>
            </a:r>
            <a:r>
              <a:rPr lang="en-US" dirty="0" smtClean="0"/>
              <a:t>: Gaza, Lebanon, Yemen, Iraq, Iran, North Korea--- </a:t>
            </a:r>
            <a:r>
              <a:rPr lang="en-US" b="1" dirty="0" smtClean="0"/>
              <a:t>America:</a:t>
            </a:r>
            <a:r>
              <a:rPr lang="en-US" baseline="0" dirty="0" smtClean="0"/>
              <a:t> Iran, Iraq, Syria, </a:t>
            </a:r>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11</a:t>
            </a:fld>
            <a:endParaRPr lang="en-US"/>
          </a:p>
        </p:txBody>
      </p:sp>
    </p:spTree>
    <p:extLst>
      <p:ext uri="{BB962C8B-B14F-4D97-AF65-F5344CB8AC3E}">
        <p14:creationId xmlns:p14="http://schemas.microsoft.com/office/powerpoint/2010/main" val="3983498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29</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167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168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169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170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171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172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173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174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175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12</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176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177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178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179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180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181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182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183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184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185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13</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186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188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189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190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192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193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194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195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196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197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14</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198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199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201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202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203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204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205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206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207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208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15</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209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210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211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212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213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214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217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218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219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221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16</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222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223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224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225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226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251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252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253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254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255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17</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256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258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259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260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262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263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291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293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294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295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A0D5-787C-4C47-A934-7067D7E8702E}" type="slidenum">
              <a:rPr lang="en-US" smtClean="0"/>
              <a:t>18</a:t>
            </a:fld>
            <a:endParaRPr lang="en-US"/>
          </a:p>
        </p:txBody>
      </p:sp>
    </p:spTree>
    <p:extLst>
      <p:ext uri="{BB962C8B-B14F-4D97-AF65-F5344CB8AC3E}">
        <p14:creationId xmlns:p14="http://schemas.microsoft.com/office/powerpoint/2010/main" val="2929070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296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297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298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299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301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302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303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304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305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306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9BC8FE02-7C4B-45AC-B322-D7758FD5A7F8}" type="datetimeFigureOut">
              <a:rPr lang="en-US" smtClean="0"/>
              <a:t>12/19/2024</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BFA35195-6847-4DCF-A3AF-E49E8BD39076}" type="slidenum">
              <a:rPr lang="en-US" smtClean="0"/>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BC8FE02-7C4B-45AC-B322-D7758FD5A7F8}" type="datetimeFigureOut">
              <a:rPr lang="en-US" smtClean="0"/>
              <a:t>12/19/2024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FA35195-6847-4DCF-A3AF-E49E8BD3907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BC8FE02-7C4B-45AC-B322-D7758FD5A7F8}" type="datetimeFigureOut">
              <a:rPr lang="en-US" smtClean="0"/>
              <a:t>12/19/2024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FA35195-6847-4DCF-A3AF-E49E8BD3907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BC8FE02-7C4B-45AC-B322-D7758FD5A7F8}" type="datetimeFigureOut">
              <a:rPr lang="en-US" smtClean="0"/>
              <a:t>12/19/2024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FA35195-6847-4DCF-A3AF-E49E8BD3907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BC8FE02-7C4B-45AC-B322-D7758FD5A7F8}" type="datetimeFigureOut">
              <a:rPr lang="en-US" smtClean="0"/>
              <a:t>12/19/2024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FA35195-6847-4DCF-A3AF-E49E8BD39076}" type="slidenum">
              <a:rPr lang="en-US" smtClean="0"/>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BC8FE02-7C4B-45AC-B322-D7758FD5A7F8}" type="datetimeFigureOut">
              <a:rPr lang="en-US" smtClean="0"/>
              <a:t>12/19/2024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FA35195-6847-4DCF-A3AF-E49E8BD3907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BC8FE02-7C4B-45AC-B322-D7758FD5A7F8}" type="datetimeFigureOut">
              <a:rPr lang="en-US" smtClean="0"/>
              <a:t>12/19/2024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FA35195-6847-4DCF-A3AF-E49E8BD39076}" type="slidenum">
              <a:rPr lang="en-US" smtClean="0"/>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9BC8FE02-7C4B-45AC-B322-D7758FD5A7F8}" type="datetimeFigureOut">
              <a:rPr lang="en-US" smtClean="0"/>
              <a:t>12/19/2024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FA35195-6847-4DCF-A3AF-E49E8BD3907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BC8FE02-7C4B-45AC-B322-D7758FD5A7F8}" type="datetimeFigureOut">
              <a:rPr lang="en-US" smtClean="0"/>
              <a:t>12/19/2024</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FA35195-6847-4DCF-A3AF-E49E8BD3907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BC8FE02-7C4B-45AC-B322-D7758FD5A7F8}" type="datetimeFigureOut">
              <a:rPr lang="en-US" smtClean="0"/>
              <a:t>12/19/2024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FA35195-6847-4DCF-A3AF-E49E8BD3907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9BC8FE02-7C4B-45AC-B322-D7758FD5A7F8}" type="datetimeFigureOut">
              <a:rPr lang="en-US" smtClean="0"/>
              <a:t>12/19/2024</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BFA35195-6847-4DCF-A3AF-E49E8BD3907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9BC8FE02-7C4B-45AC-B322-D7758FD5A7F8}" type="datetimeFigureOut">
              <a:rPr lang="en-US" smtClean="0"/>
              <a:t>12/19/2024</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BFA35195-6847-4DCF-A3AF-E49E8BD39076}"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7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2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bing.com/ck/a?!&amp;&amp;p=415a4bd571a3a5d9JmltdHM9MTcwODczMjgwMCZpZ3VpZD0xMGE3MWNkNy0zMTE2LTYxZjgtMDhhMi0wZmE3MzA1OTYwYzMmaW5zaWQ9NTgxNA&amp;ptn=3&amp;ver=2&amp;hsh=3&amp;fclid=10a71cd7-3116-61f8-08a2-0fa7305960c3&amp;psq=the+great+tribulation+in+the+bible&amp;u=a1aHR0cHM6Ly9saWZlaG9wZWFuZHRydXRoLmNvbS9wcm9waGVjeS9yZXZlbGF0aW9uL2dyZWF0LXRyaWJ1bGF0aW9uLyM6fjp0ZXh0PVRoaXMlMjB0aW1lJTIwb2YlMjBzdWZmZXJpbmclMjBhbmQlMjBkZWF0aA&amp;ntb=1" TargetMode="Externa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343400"/>
            <a:ext cx="8763000" cy="1975104"/>
          </a:xfrm>
        </p:spPr>
        <p:txBody>
          <a:bodyPr/>
          <a:lstStyle/>
          <a:p>
            <a:pPr algn="ctr"/>
            <a:r>
              <a:rPr lang="en-US" sz="8000" dirty="0" smtClean="0"/>
              <a:t>THE END IS NEAR</a:t>
            </a:r>
            <a:endParaRPr lang="en-US" sz="8000" dirty="0"/>
          </a:p>
        </p:txBody>
      </p:sp>
      <p:sp>
        <p:nvSpPr>
          <p:cNvPr id="3" name="Subtitle 2"/>
          <p:cNvSpPr>
            <a:spLocks noGrp="1"/>
          </p:cNvSpPr>
          <p:nvPr>
            <p:ph type="subTitle" idx="1"/>
          </p:nvPr>
        </p:nvSpPr>
        <p:spPr>
          <a:xfrm>
            <a:off x="962025" y="3743325"/>
            <a:ext cx="7772400" cy="685800"/>
          </a:xfrm>
        </p:spPr>
        <p:txBody>
          <a:bodyPr>
            <a:normAutofit/>
          </a:bodyPr>
          <a:lstStyle/>
          <a:p>
            <a:pPr algn="ctr"/>
            <a:r>
              <a:rPr lang="en-US" sz="2800" b="1" dirty="0" smtClean="0">
                <a:solidFill>
                  <a:srgbClr val="FFFF00"/>
                </a:solidFill>
              </a:rPr>
              <a:t>A  LOOK AT END TIMES</a:t>
            </a:r>
            <a:endParaRPr lang="en-US" sz="2800" b="1" dirty="0">
              <a:solidFill>
                <a:srgbClr val="FFFF00"/>
              </a:solidFill>
            </a:endParaRPr>
          </a:p>
        </p:txBody>
      </p:sp>
      <p:pic>
        <p:nvPicPr>
          <p:cNvPr id="1026" name="Picture 2" descr="Signs of the Times: Trumpet Sounds Heard Around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57175"/>
            <a:ext cx="466725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5212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1143000"/>
            <a:ext cx="8763000" cy="5715000"/>
          </a:xfrm>
        </p:spPr>
        <p:txBody>
          <a:bodyPr>
            <a:normAutofit/>
          </a:bodyPr>
          <a:lstStyle/>
          <a:p>
            <a:pPr marL="68580" indent="0" algn="ctr">
              <a:buNone/>
            </a:pPr>
            <a:r>
              <a:rPr lang="en-US" sz="3200" b="1" u="sng" dirty="0" smtClean="0">
                <a:solidFill>
                  <a:srgbClr val="FFFF00"/>
                </a:solidFill>
              </a:rPr>
              <a:t>SIGNS OF THE LAST DAYS</a:t>
            </a:r>
          </a:p>
          <a:p>
            <a:pPr marL="68580" indent="0" algn="ctr">
              <a:buNone/>
            </a:pPr>
            <a:endParaRPr lang="en-US" sz="1400" b="1" u="sng" dirty="0" smtClean="0">
              <a:solidFill>
                <a:srgbClr val="FFFF00"/>
              </a:solidFill>
            </a:endParaRPr>
          </a:p>
          <a:p>
            <a:r>
              <a:rPr lang="en-US" sz="4000" dirty="0" smtClean="0">
                <a:solidFill>
                  <a:srgbClr val="FFFF00"/>
                </a:solidFill>
              </a:rPr>
              <a:t>DISPUTES </a:t>
            </a:r>
            <a:r>
              <a:rPr lang="en-US" sz="4000" dirty="0" smtClean="0">
                <a:solidFill>
                  <a:schemeClr val="tx2">
                    <a:lumMod val="90000"/>
                  </a:schemeClr>
                </a:solidFill>
              </a:rPr>
              <a:t>among nations: </a:t>
            </a:r>
            <a:r>
              <a:rPr lang="en-US" sz="4800" b="1" i="1" dirty="0" smtClean="0">
                <a:solidFill>
                  <a:srgbClr val="FF0000"/>
                </a:solidFill>
              </a:rPr>
              <a:t>WARS</a:t>
            </a:r>
          </a:p>
          <a:p>
            <a:pPr marL="68580" indent="0">
              <a:buNone/>
            </a:pPr>
            <a:endParaRPr lang="en-US" sz="1200" dirty="0"/>
          </a:p>
          <a:p>
            <a:pPr>
              <a:buFont typeface="Wingdings" pitchFamily="2" charset="2"/>
              <a:buChar char="Ø"/>
            </a:pPr>
            <a:r>
              <a:rPr lang="en-US" sz="3600" dirty="0" smtClean="0"/>
              <a:t> </a:t>
            </a:r>
            <a:r>
              <a:rPr lang="en-US" sz="3600" b="1" dirty="0" smtClean="0">
                <a:solidFill>
                  <a:srgbClr val="FFFF00"/>
                </a:solidFill>
                <a:effectLst>
                  <a:outerShdw blurRad="38100" dist="38100" dir="2700000" algn="tl">
                    <a:srgbClr val="000000">
                      <a:alpha val="43137"/>
                    </a:srgbClr>
                  </a:outerShdw>
                </a:effectLst>
              </a:rPr>
              <a:t>Territorial wars</a:t>
            </a:r>
          </a:p>
          <a:p>
            <a:pPr>
              <a:buFont typeface="Wingdings" pitchFamily="2" charset="2"/>
              <a:buChar char="Ø"/>
            </a:pPr>
            <a:r>
              <a:rPr lang="en-US" sz="3600" b="1" dirty="0">
                <a:solidFill>
                  <a:srgbClr val="FFFF00"/>
                </a:solidFill>
                <a:effectLst>
                  <a:outerShdw blurRad="38100" dist="38100" dir="2700000" algn="tl">
                    <a:srgbClr val="000000">
                      <a:alpha val="43137"/>
                    </a:srgbClr>
                  </a:outerShdw>
                </a:effectLst>
              </a:rPr>
              <a:t> </a:t>
            </a:r>
            <a:r>
              <a:rPr lang="en-US" sz="3600" b="1" dirty="0" smtClean="0">
                <a:solidFill>
                  <a:srgbClr val="FFFF00"/>
                </a:solidFill>
                <a:effectLst>
                  <a:outerShdw blurRad="38100" dist="38100" dir="2700000" algn="tl">
                    <a:srgbClr val="000000">
                      <a:alpha val="43137"/>
                    </a:srgbClr>
                  </a:outerShdw>
                </a:effectLst>
              </a:rPr>
              <a:t>Terrorist wars</a:t>
            </a:r>
          </a:p>
          <a:p>
            <a:pPr>
              <a:buFont typeface="Wingdings" pitchFamily="2" charset="2"/>
              <a:buChar char="Ø"/>
            </a:pPr>
            <a:r>
              <a:rPr lang="en-US" sz="3600" b="1" dirty="0">
                <a:solidFill>
                  <a:srgbClr val="FFFF00"/>
                </a:solidFill>
                <a:effectLst>
                  <a:outerShdw blurRad="38100" dist="38100" dir="2700000" algn="tl">
                    <a:srgbClr val="000000">
                      <a:alpha val="43137"/>
                    </a:srgbClr>
                  </a:outerShdw>
                </a:effectLst>
              </a:rPr>
              <a:t> </a:t>
            </a:r>
            <a:r>
              <a:rPr lang="en-US" sz="3600" b="1" dirty="0" smtClean="0">
                <a:solidFill>
                  <a:srgbClr val="FFFF00"/>
                </a:solidFill>
                <a:effectLst>
                  <a:outerShdw blurRad="38100" dist="38100" dir="2700000" algn="tl">
                    <a:srgbClr val="000000">
                      <a:alpha val="43137"/>
                    </a:srgbClr>
                  </a:outerShdw>
                </a:effectLst>
              </a:rPr>
              <a:t>Civil wars</a:t>
            </a:r>
          </a:p>
          <a:p>
            <a:pPr>
              <a:buFont typeface="Wingdings" pitchFamily="2" charset="2"/>
              <a:buChar char="Ø"/>
            </a:pPr>
            <a:r>
              <a:rPr lang="en-US" sz="3600" b="1" dirty="0">
                <a:solidFill>
                  <a:srgbClr val="FFFF00"/>
                </a:solidFill>
                <a:effectLst>
                  <a:outerShdw blurRad="38100" dist="38100" dir="2700000" algn="tl">
                    <a:srgbClr val="000000">
                      <a:alpha val="43137"/>
                    </a:srgbClr>
                  </a:outerShdw>
                </a:effectLst>
              </a:rPr>
              <a:t> </a:t>
            </a:r>
            <a:r>
              <a:rPr lang="en-US" sz="3600" b="1" dirty="0" smtClean="0">
                <a:solidFill>
                  <a:srgbClr val="FFFF00"/>
                </a:solidFill>
                <a:effectLst>
                  <a:outerShdw blurRad="38100" dist="38100" dir="2700000" algn="tl">
                    <a:srgbClr val="000000">
                      <a:alpha val="43137"/>
                    </a:srgbClr>
                  </a:outerShdw>
                </a:effectLst>
              </a:rPr>
              <a:t>Political wars</a:t>
            </a:r>
          </a:p>
          <a:p>
            <a:pPr>
              <a:buFont typeface="Wingdings" pitchFamily="2" charset="2"/>
              <a:buChar char="Ø"/>
            </a:pPr>
            <a:r>
              <a:rPr lang="en-US" sz="3600" b="1" dirty="0">
                <a:solidFill>
                  <a:srgbClr val="FFFF00"/>
                </a:solidFill>
                <a:effectLst>
                  <a:outerShdw blurRad="38100" dist="38100" dir="2700000" algn="tl">
                    <a:srgbClr val="000000">
                      <a:alpha val="43137"/>
                    </a:srgbClr>
                  </a:outerShdw>
                </a:effectLst>
              </a:rPr>
              <a:t> </a:t>
            </a:r>
            <a:r>
              <a:rPr lang="en-US" sz="3600" b="1" dirty="0" smtClean="0">
                <a:solidFill>
                  <a:srgbClr val="FFFF00"/>
                </a:solidFill>
                <a:effectLst>
                  <a:outerShdw blurRad="38100" dist="38100" dir="2700000" algn="tl">
                    <a:srgbClr val="000000">
                      <a:alpha val="43137"/>
                    </a:srgbClr>
                  </a:outerShdw>
                </a:effectLst>
              </a:rPr>
              <a:t>Drug wars</a:t>
            </a:r>
          </a:p>
        </p:txBody>
      </p:sp>
    </p:spTree>
    <p:extLst>
      <p:ext uri="{BB962C8B-B14F-4D97-AF65-F5344CB8AC3E}">
        <p14:creationId xmlns:p14="http://schemas.microsoft.com/office/powerpoint/2010/main" val="32799677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algn="ctr"/>
            <a:r>
              <a:rPr lang="en-US" sz="3200" b="1" u="sng" dirty="0" smtClean="0">
                <a:solidFill>
                  <a:srgbClr val="FF0000"/>
                </a:solidFill>
              </a:rPr>
              <a:t>2</a:t>
            </a:r>
            <a:r>
              <a:rPr lang="en-US" sz="3200" b="1" u="sng" baseline="30000" dirty="0" smtClean="0">
                <a:solidFill>
                  <a:srgbClr val="FF0000"/>
                </a:solidFill>
              </a:rPr>
              <a:t>nd</a:t>
            </a:r>
            <a:r>
              <a:rPr lang="en-US" sz="3200" b="1" u="sng" dirty="0" smtClean="0">
                <a:solidFill>
                  <a:srgbClr val="FF0000"/>
                </a:solidFill>
              </a:rPr>
              <a:t> SEAL: Red Horseman of War </a:t>
            </a:r>
            <a:r>
              <a:rPr lang="en-US" sz="3200" b="1" u="sng" dirty="0" smtClean="0">
                <a:solidFill>
                  <a:srgbClr val="FFFF00"/>
                </a:solidFill>
              </a:rPr>
              <a:t>(Rev. 6:4)</a:t>
            </a:r>
            <a:endParaRPr lang="en-US" sz="3200" b="1" u="sng" dirty="0">
              <a:solidFill>
                <a:srgbClr val="FFFF00"/>
              </a:solidFill>
            </a:endParaRPr>
          </a:p>
        </p:txBody>
      </p:sp>
      <p:sp>
        <p:nvSpPr>
          <p:cNvPr id="3" name="Content Placeholder 2"/>
          <p:cNvSpPr>
            <a:spLocks noGrp="1"/>
          </p:cNvSpPr>
          <p:nvPr>
            <p:ph idx="1"/>
          </p:nvPr>
        </p:nvSpPr>
        <p:spPr>
          <a:xfrm>
            <a:off x="381000" y="1371600"/>
            <a:ext cx="8763000" cy="5486400"/>
          </a:xfrm>
        </p:spPr>
        <p:txBody>
          <a:bodyPr>
            <a:noAutofit/>
          </a:bodyPr>
          <a:lstStyle/>
          <a:p>
            <a:pPr marL="0" indent="0">
              <a:spcBef>
                <a:spcPts val="600"/>
              </a:spcBef>
              <a:buClr>
                <a:schemeClr val="accent2"/>
              </a:buClr>
              <a:buSzPct val="85000"/>
              <a:buNone/>
              <a:defRPr/>
            </a:pPr>
            <a:r>
              <a:rPr lang="en-US" sz="4400" dirty="0" smtClean="0">
                <a:effectLst>
                  <a:outerShdw blurRad="38100" dist="38100" dir="2700000" algn="tl">
                    <a:srgbClr val="000000">
                      <a:alpha val="43137"/>
                    </a:srgbClr>
                  </a:outerShdw>
                </a:effectLst>
              </a:rPr>
              <a:t>This </a:t>
            </a:r>
            <a:r>
              <a:rPr lang="en-US" sz="4400" dirty="0">
                <a:effectLst>
                  <a:outerShdw blurRad="38100" dist="38100" dir="2700000" algn="tl">
                    <a:srgbClr val="000000">
                      <a:alpha val="43137"/>
                    </a:srgbClr>
                  </a:outerShdw>
                </a:effectLst>
              </a:rPr>
              <a:t>particular form of </a:t>
            </a:r>
            <a:r>
              <a:rPr lang="en-US" sz="4400" dirty="0" smtClean="0">
                <a:effectLst>
                  <a:outerShdw blurRad="38100" dist="38100" dir="2700000" algn="tl">
                    <a:srgbClr val="000000">
                      <a:alpha val="43137"/>
                    </a:srgbClr>
                  </a:outerShdw>
                </a:effectLst>
              </a:rPr>
              <a:t>confusion could probably be </a:t>
            </a:r>
            <a:r>
              <a:rPr lang="en-US" sz="4400" dirty="0">
                <a:effectLst>
                  <a:outerShdw blurRad="38100" dist="38100" dir="2700000" algn="tl">
                    <a:srgbClr val="000000">
                      <a:alpha val="43137"/>
                    </a:srgbClr>
                  </a:outerShdw>
                </a:effectLst>
              </a:rPr>
              <a:t>civil </a:t>
            </a:r>
            <a:r>
              <a:rPr lang="en-US" sz="4400" dirty="0" smtClean="0">
                <a:effectLst>
                  <a:outerShdw blurRad="38100" dist="38100" dir="2700000" algn="tl">
                    <a:srgbClr val="000000">
                      <a:alpha val="43137"/>
                    </a:srgbClr>
                  </a:outerShdw>
                </a:effectLst>
              </a:rPr>
              <a:t>unrest which will produce </a:t>
            </a:r>
            <a:r>
              <a:rPr lang="en-US" sz="4400" dirty="0">
                <a:effectLst>
                  <a:outerShdw blurRad="38100" dist="38100" dir="2700000" algn="tl">
                    <a:srgbClr val="000000">
                      <a:alpha val="43137"/>
                    </a:srgbClr>
                  </a:outerShdw>
                </a:effectLst>
              </a:rPr>
              <a:t>mutual slaughter. The sword is an emblem of war, of slaughter &amp; of authority and is here used as signifying that </a:t>
            </a:r>
            <a:r>
              <a:rPr lang="en-US" sz="4400" dirty="0" smtClean="0">
                <a:effectLst>
                  <a:outerShdw blurRad="38100" dist="38100" dir="2700000" algn="tl">
                    <a:srgbClr val="000000">
                      <a:alpha val="43137"/>
                    </a:srgbClr>
                  </a:outerShdw>
                </a:effectLst>
              </a:rPr>
              <a:t>the </a:t>
            </a:r>
            <a:r>
              <a:rPr lang="en-US" sz="4400" dirty="0">
                <a:effectLst>
                  <a:outerShdw blurRad="38100" dist="38100" dir="2700000" algn="tl">
                    <a:srgbClr val="000000">
                      <a:alpha val="43137"/>
                    </a:srgbClr>
                  </a:outerShdw>
                </a:effectLst>
              </a:rPr>
              <a:t>period would be characterized by carnage. </a:t>
            </a:r>
            <a:endParaRPr lang="en-US" sz="4400" b="1" dirty="0">
              <a:solidFill>
                <a:srgbClr val="FFFF00"/>
              </a:solidFill>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endParaRPr lang="en-US" sz="4000" b="1" dirty="0"/>
          </a:p>
        </p:txBody>
      </p:sp>
    </p:spTree>
    <p:extLst>
      <p:ext uri="{BB962C8B-B14F-4D97-AF65-F5344CB8AC3E}">
        <p14:creationId xmlns:p14="http://schemas.microsoft.com/office/powerpoint/2010/main" val="232185248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534400" cy="762000"/>
          </a:xfrm>
          <a:solidFill>
            <a:schemeClr val="tx1"/>
          </a:solidFill>
        </p:spPr>
        <p:txBody>
          <a:bodyPr/>
          <a:lstStyle/>
          <a:p>
            <a:pPr algn="ctr"/>
            <a:r>
              <a:rPr lang="en-US" b="1" dirty="0" smtClean="0">
                <a:solidFill>
                  <a:schemeClr val="bg1"/>
                </a:solidFill>
              </a:rPr>
              <a:t>3</a:t>
            </a:r>
            <a:r>
              <a:rPr lang="en-US" b="1" baseline="30000" dirty="0" smtClean="0">
                <a:solidFill>
                  <a:schemeClr val="bg1"/>
                </a:solidFill>
              </a:rPr>
              <a:t>rd</a:t>
            </a:r>
            <a:r>
              <a:rPr lang="en-US" b="1" dirty="0" smtClean="0">
                <a:solidFill>
                  <a:schemeClr val="bg1"/>
                </a:solidFill>
              </a:rPr>
              <a:t> SEAL: Black Horseman</a:t>
            </a:r>
            <a:endParaRPr lang="en-US" b="1" dirty="0">
              <a:solidFill>
                <a:schemeClr val="bg1"/>
              </a:solidFill>
            </a:endParaRPr>
          </a:p>
        </p:txBody>
      </p:sp>
      <p:sp>
        <p:nvSpPr>
          <p:cNvPr id="5" name="TextBox 4"/>
          <p:cNvSpPr txBox="1"/>
          <p:nvPr/>
        </p:nvSpPr>
        <p:spPr>
          <a:xfrm>
            <a:off x="1504949" y="6074271"/>
            <a:ext cx="6172200" cy="707886"/>
          </a:xfrm>
          <a:prstGeom prst="rect">
            <a:avLst/>
          </a:prstGeom>
          <a:noFill/>
        </p:spPr>
        <p:txBody>
          <a:bodyPr wrap="square" rtlCol="0">
            <a:spAutoFit/>
          </a:bodyPr>
          <a:lstStyle/>
          <a:p>
            <a:pPr algn="ctr"/>
            <a:r>
              <a:rPr lang="en-US" sz="4000" b="1" dirty="0" smtClean="0"/>
              <a:t>Revelation 6:5-6</a:t>
            </a:r>
            <a:endParaRPr lang="en-US" sz="4000" b="1" dirty="0"/>
          </a:p>
        </p:txBody>
      </p:sp>
      <p:pic>
        <p:nvPicPr>
          <p:cNvPr id="6" name="Picture 4" descr="Image result for images of black horse rider in Revelation 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29779"/>
            <a:ext cx="5029200" cy="4964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01442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762000"/>
          </a:xfrm>
          <a:solidFill>
            <a:schemeClr val="tx1"/>
          </a:solidFill>
        </p:spPr>
        <p:txBody>
          <a:bodyPr/>
          <a:lstStyle/>
          <a:p>
            <a:pPr algn="ctr"/>
            <a:r>
              <a:rPr lang="en-US" sz="3200" b="1" u="sng" dirty="0" smtClean="0">
                <a:solidFill>
                  <a:schemeClr val="bg1"/>
                </a:solidFill>
              </a:rPr>
              <a:t>3</a:t>
            </a:r>
            <a:r>
              <a:rPr lang="en-US" sz="3200" b="1" u="sng" baseline="30000" dirty="0" smtClean="0">
                <a:solidFill>
                  <a:schemeClr val="bg1"/>
                </a:solidFill>
              </a:rPr>
              <a:t>rd</a:t>
            </a:r>
            <a:r>
              <a:rPr lang="en-US" sz="3200" b="1" u="sng" dirty="0" smtClean="0">
                <a:solidFill>
                  <a:schemeClr val="bg1"/>
                </a:solidFill>
              </a:rPr>
              <a:t> SEAL: Black Horse of famine </a:t>
            </a:r>
            <a:r>
              <a:rPr lang="en-US" sz="2800" b="1" u="sng" dirty="0" smtClean="0">
                <a:solidFill>
                  <a:schemeClr val="bg1"/>
                </a:solidFill>
              </a:rPr>
              <a:t>(Rev. 6:6)</a:t>
            </a:r>
            <a:endParaRPr lang="en-US" sz="2800" b="1" u="sng" dirty="0">
              <a:solidFill>
                <a:schemeClr val="bg1"/>
              </a:solidFill>
            </a:endParaRPr>
          </a:p>
        </p:txBody>
      </p:sp>
      <p:sp>
        <p:nvSpPr>
          <p:cNvPr id="3" name="Content Placeholder 2"/>
          <p:cNvSpPr>
            <a:spLocks noGrp="1"/>
          </p:cNvSpPr>
          <p:nvPr>
            <p:ph idx="1"/>
          </p:nvPr>
        </p:nvSpPr>
        <p:spPr>
          <a:xfrm>
            <a:off x="381000" y="1143000"/>
            <a:ext cx="8763000" cy="5715000"/>
          </a:xfrm>
        </p:spPr>
        <p:txBody>
          <a:bodyPr>
            <a:noAutofit/>
          </a:bodyPr>
          <a:lstStyle/>
          <a:p>
            <a:pPr marL="0" lvl="0" indent="0">
              <a:lnSpc>
                <a:spcPct val="100000"/>
              </a:lnSpc>
              <a:spcBef>
                <a:spcPts val="600"/>
              </a:spcBef>
              <a:buClr>
                <a:schemeClr val="accent2"/>
              </a:buClr>
              <a:buSzPct val="85000"/>
              <a:buNone/>
              <a:defRPr/>
            </a:pPr>
            <a:r>
              <a:rPr lang="en-US" sz="3200" b="1" dirty="0">
                <a:effectLst>
                  <a:outerShdw blurRad="38100" dist="38100" dir="2700000" algn="tl">
                    <a:srgbClr val="000000">
                      <a:alpha val="43137"/>
                    </a:srgbClr>
                  </a:outerShdw>
                </a:effectLst>
              </a:rPr>
              <a:t>What did the rider come on?</a:t>
            </a:r>
          </a:p>
          <a:p>
            <a:pPr marL="0" lvl="0" indent="0">
              <a:lnSpc>
                <a:spcPct val="100000"/>
              </a:lnSpc>
              <a:spcBef>
                <a:spcPts val="600"/>
              </a:spcBef>
              <a:buClr>
                <a:schemeClr val="accent2"/>
              </a:buClr>
              <a:buSzPct val="85000"/>
              <a:buNone/>
              <a:defRPr/>
            </a:pPr>
            <a:endParaRPr lang="en-US" sz="800" b="1" dirty="0">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r>
              <a:rPr lang="en-US" sz="3200" b="1" dirty="0">
                <a:solidFill>
                  <a:srgbClr val="FFFF00"/>
                </a:solidFill>
                <a:effectLst>
                  <a:outerShdw blurRad="38100" dist="38100" dir="2700000" algn="tl">
                    <a:srgbClr val="000000">
                      <a:alpha val="43137"/>
                    </a:srgbClr>
                  </a:outerShdw>
                </a:effectLst>
              </a:rPr>
              <a:t>A </a:t>
            </a:r>
            <a:r>
              <a:rPr lang="en-US" sz="3200" b="1" dirty="0">
                <a:solidFill>
                  <a:schemeClr val="tx2">
                    <a:lumMod val="90000"/>
                  </a:schemeClr>
                </a:solidFill>
                <a:effectLst>
                  <a:outerShdw blurRad="38100" dist="38100" dir="2700000" algn="tl">
                    <a:srgbClr val="000000">
                      <a:alpha val="43137"/>
                    </a:srgbClr>
                  </a:outerShdw>
                </a:effectLst>
              </a:rPr>
              <a:t>BLACK</a:t>
            </a:r>
            <a:r>
              <a:rPr lang="en-US" sz="3200" b="1" dirty="0">
                <a:solidFill>
                  <a:srgbClr val="FFFF00"/>
                </a:solidFill>
                <a:effectLst>
                  <a:outerShdw blurRad="38100" dist="38100" dir="2700000" algn="tl">
                    <a:srgbClr val="000000">
                      <a:alpha val="43137"/>
                    </a:srgbClr>
                  </a:outerShdw>
                </a:effectLst>
              </a:rPr>
              <a:t> HORSE!</a:t>
            </a:r>
          </a:p>
          <a:p>
            <a:pPr marL="0" lvl="0" indent="0">
              <a:lnSpc>
                <a:spcPct val="100000"/>
              </a:lnSpc>
              <a:spcBef>
                <a:spcPts val="600"/>
              </a:spcBef>
              <a:buClr>
                <a:schemeClr val="accent2"/>
              </a:buClr>
              <a:buSzPct val="85000"/>
              <a:buNone/>
              <a:defRPr/>
            </a:pPr>
            <a:endParaRPr lang="en-US" sz="800" b="1" u="sng" dirty="0">
              <a:solidFill>
                <a:srgbClr val="FFFF00"/>
              </a:solidFill>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200" b="1" dirty="0">
                <a:solidFill>
                  <a:schemeClr val="tx2">
                    <a:lumMod val="90000"/>
                  </a:schemeClr>
                </a:solidFill>
                <a:effectLst>
                  <a:outerShdw blurRad="38100" dist="38100" dir="2700000" algn="tl">
                    <a:srgbClr val="000000">
                      <a:alpha val="43137"/>
                    </a:srgbClr>
                  </a:outerShdw>
                </a:effectLst>
              </a:rPr>
              <a:t>BLACK</a:t>
            </a:r>
            <a:r>
              <a:rPr lang="en-US" sz="3200" b="1" dirty="0">
                <a:solidFill>
                  <a:srgbClr val="FFFF00"/>
                </a:solidFill>
                <a:effectLst>
                  <a:outerShdw blurRad="38100" dist="38100" dir="2700000" algn="tl">
                    <a:srgbClr val="000000">
                      <a:alpha val="43137"/>
                    </a:srgbClr>
                  </a:outerShdw>
                </a:effectLst>
              </a:rPr>
              <a:t>: </a:t>
            </a:r>
            <a:r>
              <a:rPr lang="en-US" sz="3200" b="1" dirty="0" smtClean="0">
                <a:solidFill>
                  <a:schemeClr val="tx2">
                    <a:lumMod val="90000"/>
                  </a:schemeClr>
                </a:solidFill>
                <a:effectLst>
                  <a:outerShdw blurRad="38100" dist="38100" dir="2700000" algn="tl">
                    <a:srgbClr val="000000">
                      <a:alpha val="43137"/>
                    </a:srgbClr>
                  </a:outerShdw>
                </a:effectLst>
              </a:rPr>
              <a:t>Represents distress</a:t>
            </a:r>
            <a:r>
              <a:rPr lang="en-US" sz="3200" b="1" dirty="0">
                <a:solidFill>
                  <a:schemeClr val="tx2">
                    <a:lumMod val="90000"/>
                  </a:schemeClr>
                </a:solidFill>
                <a:effectLst>
                  <a:outerShdw blurRad="38100" dist="38100" dir="2700000" algn="tl">
                    <a:srgbClr val="000000">
                      <a:alpha val="43137"/>
                    </a:srgbClr>
                  </a:outerShdw>
                </a:effectLst>
              </a:rPr>
              <a:t>, </a:t>
            </a:r>
            <a:r>
              <a:rPr lang="en-US" sz="3200" b="1" dirty="0" smtClean="0">
                <a:solidFill>
                  <a:schemeClr val="tx2">
                    <a:lumMod val="90000"/>
                  </a:schemeClr>
                </a:solidFill>
                <a:effectLst>
                  <a:outerShdw blurRad="38100" dist="38100" dir="2700000" algn="tl">
                    <a:srgbClr val="000000">
                      <a:alpha val="43137"/>
                    </a:srgbClr>
                  </a:outerShdw>
                </a:effectLst>
              </a:rPr>
              <a:t>calamity</a:t>
            </a:r>
            <a:r>
              <a:rPr lang="en-US" sz="3200" b="1" dirty="0">
                <a:solidFill>
                  <a:schemeClr val="tx2">
                    <a:lumMod val="90000"/>
                  </a:schemeClr>
                </a:solidFill>
                <a:effectLst>
                  <a:outerShdw blurRad="38100" dist="38100" dir="2700000" algn="tl">
                    <a:srgbClr val="000000">
                      <a:alpha val="43137"/>
                    </a:srgbClr>
                  </a:outerShdw>
                </a:effectLst>
              </a:rPr>
              <a:t>, </a:t>
            </a:r>
            <a:r>
              <a:rPr lang="en-US" sz="3200" b="1" dirty="0" smtClean="0">
                <a:solidFill>
                  <a:schemeClr val="tx2">
                    <a:lumMod val="90000"/>
                  </a:schemeClr>
                </a:solidFill>
                <a:effectLst>
                  <a:outerShdw blurRad="38100" dist="38100" dir="2700000" algn="tl">
                    <a:srgbClr val="000000">
                      <a:alpha val="43137"/>
                    </a:srgbClr>
                  </a:outerShdw>
                </a:effectLst>
              </a:rPr>
              <a:t>hardships </a:t>
            </a:r>
            <a:endParaRPr lang="en-US" sz="3200" b="1" dirty="0">
              <a:solidFill>
                <a:schemeClr val="tx2">
                  <a:lumMod val="90000"/>
                </a:schemeClr>
              </a:solidFill>
              <a:effectLst>
                <a:outerShdw blurRad="38100" dist="38100" dir="2700000" algn="tl">
                  <a:srgbClr val="000000">
                    <a:alpha val="43137"/>
                  </a:srgbClr>
                </a:outerShdw>
              </a:effectLst>
            </a:endParaRPr>
          </a:p>
          <a:p>
            <a:pPr marL="0" lvl="0" indent="0">
              <a:spcBef>
                <a:spcPts val="600"/>
              </a:spcBef>
              <a:buClr>
                <a:schemeClr val="accent2"/>
              </a:buClr>
              <a:buSzPct val="85000"/>
              <a:buNone/>
              <a:defRPr/>
            </a:pPr>
            <a:endParaRPr lang="en-US" sz="2800" b="1" dirty="0">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200" b="1" dirty="0">
                <a:effectLst>
                  <a:outerShdw blurRad="38100" dist="38100" dir="2700000" algn="tl">
                    <a:srgbClr val="000000">
                      <a:alpha val="43137"/>
                    </a:srgbClr>
                  </a:outerShdw>
                </a:effectLst>
              </a:rPr>
              <a:t>What did the rider carry?</a:t>
            </a:r>
          </a:p>
          <a:p>
            <a:pPr marL="0" lvl="0" indent="0">
              <a:spcBef>
                <a:spcPts val="600"/>
              </a:spcBef>
              <a:buClr>
                <a:schemeClr val="accent2"/>
              </a:buClr>
              <a:buSzPct val="85000"/>
              <a:buNone/>
              <a:defRPr/>
            </a:pPr>
            <a:endParaRPr lang="en-US" sz="800" b="1" dirty="0">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200" b="1" dirty="0">
                <a:solidFill>
                  <a:srgbClr val="FFFF00"/>
                </a:solidFill>
                <a:effectLst>
                  <a:outerShdw blurRad="38100" dist="38100" dir="2700000" algn="tl">
                    <a:srgbClr val="000000">
                      <a:alpha val="43137"/>
                    </a:srgbClr>
                  </a:outerShdw>
                </a:effectLst>
              </a:rPr>
              <a:t>A SCALE!</a:t>
            </a:r>
          </a:p>
          <a:p>
            <a:pPr marL="0" lvl="0" indent="0">
              <a:spcBef>
                <a:spcPts val="600"/>
              </a:spcBef>
              <a:buClr>
                <a:schemeClr val="accent2"/>
              </a:buClr>
              <a:buSzPct val="85000"/>
              <a:buNone/>
              <a:defRPr/>
            </a:pPr>
            <a:endParaRPr lang="en-US" sz="800" b="1" u="sng" dirty="0">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200" b="1" dirty="0">
                <a:solidFill>
                  <a:srgbClr val="FFFF00"/>
                </a:solidFill>
                <a:effectLst>
                  <a:outerShdw blurRad="38100" dist="38100" dir="2700000" algn="tl">
                    <a:srgbClr val="000000">
                      <a:alpha val="43137"/>
                    </a:srgbClr>
                  </a:outerShdw>
                </a:effectLst>
              </a:rPr>
              <a:t>SCALE: </a:t>
            </a:r>
            <a:r>
              <a:rPr lang="en-US" sz="3200" b="1" dirty="0" smtClean="0">
                <a:solidFill>
                  <a:srgbClr val="FFFF00"/>
                </a:solidFill>
                <a:effectLst>
                  <a:outerShdw blurRad="38100" dist="38100" dir="2700000" algn="tl">
                    <a:srgbClr val="000000">
                      <a:alpha val="43137"/>
                    </a:srgbClr>
                  </a:outerShdw>
                </a:effectLst>
              </a:rPr>
              <a:t>Symbolizing </a:t>
            </a:r>
            <a:r>
              <a:rPr lang="en-US" sz="3200" b="1" dirty="0">
                <a:solidFill>
                  <a:srgbClr val="FFFF00"/>
                </a:solidFill>
                <a:effectLst>
                  <a:outerShdw blurRad="38100" dist="38100" dir="2700000" algn="tl">
                    <a:srgbClr val="000000">
                      <a:alpha val="43137"/>
                    </a:srgbClr>
                  </a:outerShdw>
                </a:effectLst>
              </a:rPr>
              <a:t>Scarcity, Harsh economy, </a:t>
            </a:r>
            <a:r>
              <a:rPr lang="en-US" sz="3200" b="1" dirty="0" smtClean="0">
                <a:solidFill>
                  <a:srgbClr val="FFFF00"/>
                </a:solidFill>
                <a:effectLst>
                  <a:outerShdw blurRad="38100" dist="38100" dir="2700000" algn="tl">
                    <a:srgbClr val="000000">
                      <a:alpha val="43137"/>
                    </a:srgbClr>
                  </a:outerShdw>
                </a:effectLst>
              </a:rPr>
              <a:t>Starvation</a:t>
            </a:r>
            <a:r>
              <a:rPr lang="en-US" sz="3200" dirty="0" smtClean="0">
                <a:effectLst>
                  <a:outerShdw blurRad="38100" dist="38100" dir="2700000" algn="tl">
                    <a:srgbClr val="000000">
                      <a:alpha val="43137"/>
                    </a:srgbClr>
                  </a:outerShdw>
                </a:effectLst>
              </a:rPr>
              <a:t> </a:t>
            </a:r>
            <a:endParaRPr lang="en-US" sz="3200" b="1" dirty="0">
              <a:solidFill>
                <a:srgbClr val="FFFF00"/>
              </a:solidFill>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endParaRPr lang="en-US" sz="4000" b="1" dirty="0"/>
          </a:p>
        </p:txBody>
      </p:sp>
    </p:spTree>
    <p:extLst>
      <p:ext uri="{BB962C8B-B14F-4D97-AF65-F5344CB8AC3E}">
        <p14:creationId xmlns:p14="http://schemas.microsoft.com/office/powerpoint/2010/main" val="72738631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762000"/>
          </a:xfrm>
          <a:solidFill>
            <a:schemeClr val="tx1"/>
          </a:solidFill>
        </p:spPr>
        <p:txBody>
          <a:bodyPr/>
          <a:lstStyle/>
          <a:p>
            <a:pPr algn="ctr"/>
            <a:r>
              <a:rPr lang="en-US" sz="3200" b="1" u="sng" dirty="0" smtClean="0">
                <a:solidFill>
                  <a:schemeClr val="bg1"/>
                </a:solidFill>
              </a:rPr>
              <a:t>3</a:t>
            </a:r>
            <a:r>
              <a:rPr lang="en-US" sz="3200" b="1" u="sng" baseline="30000" dirty="0" smtClean="0">
                <a:solidFill>
                  <a:schemeClr val="bg1"/>
                </a:solidFill>
              </a:rPr>
              <a:t>rd</a:t>
            </a:r>
            <a:r>
              <a:rPr lang="en-US" sz="3200" b="1" u="sng" dirty="0" smtClean="0">
                <a:solidFill>
                  <a:schemeClr val="bg1"/>
                </a:solidFill>
              </a:rPr>
              <a:t> SEAL: Black Horse of famine </a:t>
            </a:r>
            <a:r>
              <a:rPr lang="en-US" sz="2800" b="1" u="sng" dirty="0" smtClean="0">
                <a:solidFill>
                  <a:schemeClr val="bg1"/>
                </a:solidFill>
              </a:rPr>
              <a:t>(Rev. 6:6)</a:t>
            </a:r>
            <a:endParaRPr lang="en-US" sz="2800" b="1" u="sng" dirty="0">
              <a:solidFill>
                <a:schemeClr val="bg1"/>
              </a:solidFill>
            </a:endParaRPr>
          </a:p>
        </p:txBody>
      </p:sp>
      <p:sp>
        <p:nvSpPr>
          <p:cNvPr id="3" name="Content Placeholder 2"/>
          <p:cNvSpPr>
            <a:spLocks noGrp="1"/>
          </p:cNvSpPr>
          <p:nvPr>
            <p:ph idx="1"/>
          </p:nvPr>
        </p:nvSpPr>
        <p:spPr>
          <a:xfrm>
            <a:off x="381000" y="1066800"/>
            <a:ext cx="8763000" cy="5791200"/>
          </a:xfrm>
        </p:spPr>
        <p:txBody>
          <a:bodyPr>
            <a:noAutofit/>
          </a:bodyPr>
          <a:lstStyle/>
          <a:p>
            <a:pPr marL="0" lvl="0" indent="0" algn="ctr">
              <a:lnSpc>
                <a:spcPct val="100000"/>
              </a:lnSpc>
              <a:spcBef>
                <a:spcPts val="600"/>
              </a:spcBef>
              <a:buClr>
                <a:schemeClr val="accent2"/>
              </a:buClr>
              <a:buSzPct val="85000"/>
              <a:buNone/>
              <a:defRPr/>
            </a:pPr>
            <a:r>
              <a:rPr lang="en-US" sz="3600" b="1" dirty="0">
                <a:effectLst>
                  <a:outerShdw blurRad="38100" dist="38100" dir="2700000" algn="tl">
                    <a:srgbClr val="000000">
                      <a:alpha val="43137"/>
                    </a:srgbClr>
                  </a:outerShdw>
                </a:effectLst>
              </a:rPr>
              <a:t>What did the rider do?</a:t>
            </a:r>
          </a:p>
          <a:p>
            <a:pPr marL="0" lvl="0" indent="0">
              <a:lnSpc>
                <a:spcPct val="100000"/>
              </a:lnSpc>
              <a:spcBef>
                <a:spcPts val="600"/>
              </a:spcBef>
              <a:buClr>
                <a:schemeClr val="accent2"/>
              </a:buClr>
              <a:buSzPct val="85000"/>
              <a:buNone/>
              <a:defRPr/>
            </a:pPr>
            <a:endParaRPr lang="en-US" sz="800" b="1" dirty="0">
              <a:effectLst>
                <a:outerShdw blurRad="38100" dist="38100" dir="2700000" algn="tl">
                  <a:srgbClr val="000000">
                    <a:alpha val="43137"/>
                  </a:srgbClr>
                </a:outerShdw>
              </a:effectLst>
            </a:endParaRPr>
          </a:p>
          <a:p>
            <a:pPr marL="0" indent="0">
              <a:spcBef>
                <a:spcPts val="600"/>
              </a:spcBef>
              <a:buClr>
                <a:schemeClr val="accent2"/>
              </a:buClr>
              <a:buSzPct val="85000"/>
              <a:buNone/>
              <a:defRPr/>
            </a:pPr>
            <a:r>
              <a:rPr lang="en-US" sz="3200" b="1" dirty="0">
                <a:solidFill>
                  <a:srgbClr val="FFFF00"/>
                </a:solidFill>
                <a:effectLst>
                  <a:outerShdw blurRad="38100" dist="38100" dir="2700000" algn="tl">
                    <a:srgbClr val="000000">
                      <a:alpha val="43137"/>
                    </a:srgbClr>
                  </a:outerShdw>
                </a:effectLst>
              </a:rPr>
              <a:t>He brings scarcity to the land; which normally follows war. An announcement is made of how food will be rationed. The word translated measure, was a Grecian measure, nearly equal to a quart. Normally a penny was a day’s wage for a rural worker &amp; it could buy about 10 quarts of wheat or 30 quarts of </a:t>
            </a:r>
            <a:r>
              <a:rPr lang="en-US" sz="3200" b="1" dirty="0" smtClean="0">
                <a:solidFill>
                  <a:srgbClr val="FFFF00"/>
                </a:solidFill>
                <a:effectLst>
                  <a:outerShdw blurRad="38100" dist="38100" dir="2700000" algn="tl">
                    <a:srgbClr val="000000">
                      <a:alpha val="43137"/>
                    </a:srgbClr>
                  </a:outerShdw>
                </a:effectLst>
              </a:rPr>
              <a:t>barley. </a:t>
            </a:r>
            <a:r>
              <a:rPr lang="en-US" sz="3200" b="1" dirty="0">
                <a:solidFill>
                  <a:srgbClr val="FFFF00"/>
                </a:solidFill>
                <a:effectLst>
                  <a:outerShdw blurRad="38100" dist="38100" dir="2700000" algn="tl">
                    <a:srgbClr val="000000">
                      <a:alpha val="43137"/>
                    </a:srgbClr>
                  </a:outerShdw>
                </a:effectLst>
              </a:rPr>
              <a:t>Under these scarce conditions the same wage will buy only 1 quart of wheat &amp; 3 quarts of barley</a:t>
            </a:r>
            <a:r>
              <a:rPr lang="en-US" sz="3200" b="1" dirty="0" smtClean="0">
                <a:solidFill>
                  <a:srgbClr val="FFFF00"/>
                </a:solidFill>
                <a:effectLst>
                  <a:outerShdw blurRad="38100" dist="38100" dir="2700000" algn="tl">
                    <a:srgbClr val="000000">
                      <a:alpha val="43137"/>
                    </a:srgbClr>
                  </a:outerShdw>
                </a:effectLst>
              </a:rPr>
              <a:t>. </a:t>
            </a:r>
            <a:r>
              <a:rPr lang="en-US" sz="3200" b="1" dirty="0">
                <a:solidFill>
                  <a:srgbClr val="FFFF00"/>
                </a:solidFill>
                <a:effectLst>
                  <a:outerShdw blurRad="38100" dist="38100" dir="2700000" algn="tl">
                    <a:srgbClr val="000000">
                      <a:alpha val="43137"/>
                    </a:srgbClr>
                  </a:outerShdw>
                </a:effectLst>
              </a:rPr>
              <a:t>There will be one tenth the normal supply of food. </a:t>
            </a:r>
          </a:p>
          <a:p>
            <a:pPr marL="0" lvl="0" indent="0">
              <a:lnSpc>
                <a:spcPct val="100000"/>
              </a:lnSpc>
              <a:spcBef>
                <a:spcPts val="600"/>
              </a:spcBef>
              <a:buClr>
                <a:schemeClr val="accent2"/>
              </a:buClr>
              <a:buSzPct val="85000"/>
              <a:buNone/>
              <a:defRPr/>
            </a:pPr>
            <a:endParaRPr lang="en-US" sz="3200" b="1" dirty="0">
              <a:solidFill>
                <a:srgbClr val="FFFF00"/>
              </a:solidFill>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endParaRPr lang="en-US" sz="4000" b="1" dirty="0"/>
          </a:p>
        </p:txBody>
      </p:sp>
    </p:spTree>
    <p:extLst>
      <p:ext uri="{BB962C8B-B14F-4D97-AF65-F5344CB8AC3E}">
        <p14:creationId xmlns:p14="http://schemas.microsoft.com/office/powerpoint/2010/main" val="327874298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762000"/>
          </a:xfrm>
          <a:solidFill>
            <a:schemeClr val="tx1"/>
          </a:solidFill>
        </p:spPr>
        <p:txBody>
          <a:bodyPr/>
          <a:lstStyle/>
          <a:p>
            <a:pPr algn="ctr"/>
            <a:r>
              <a:rPr lang="en-US" sz="3200" b="1" u="sng" dirty="0" smtClean="0">
                <a:solidFill>
                  <a:schemeClr val="bg1"/>
                </a:solidFill>
              </a:rPr>
              <a:t>3</a:t>
            </a:r>
            <a:r>
              <a:rPr lang="en-US" sz="3200" b="1" u="sng" baseline="30000" dirty="0" smtClean="0">
                <a:solidFill>
                  <a:schemeClr val="bg1"/>
                </a:solidFill>
              </a:rPr>
              <a:t>rd</a:t>
            </a:r>
            <a:r>
              <a:rPr lang="en-US" sz="3200" b="1" u="sng" dirty="0" smtClean="0">
                <a:solidFill>
                  <a:schemeClr val="bg1"/>
                </a:solidFill>
              </a:rPr>
              <a:t> SEAL: Black Horse of famine </a:t>
            </a:r>
            <a:r>
              <a:rPr lang="en-US" sz="2800" b="1" u="sng" dirty="0" smtClean="0">
                <a:solidFill>
                  <a:schemeClr val="bg1"/>
                </a:solidFill>
              </a:rPr>
              <a:t>(Rev. 6:6)</a:t>
            </a:r>
            <a:endParaRPr lang="en-US" sz="2800" b="1" u="sng" dirty="0">
              <a:solidFill>
                <a:schemeClr val="bg1"/>
              </a:solidFill>
            </a:endParaRPr>
          </a:p>
        </p:txBody>
      </p:sp>
      <p:sp>
        <p:nvSpPr>
          <p:cNvPr id="3" name="Content Placeholder 2"/>
          <p:cNvSpPr>
            <a:spLocks noGrp="1"/>
          </p:cNvSpPr>
          <p:nvPr>
            <p:ph idx="1"/>
          </p:nvPr>
        </p:nvSpPr>
        <p:spPr>
          <a:xfrm>
            <a:off x="381000" y="1371600"/>
            <a:ext cx="8763000" cy="5486400"/>
          </a:xfrm>
        </p:spPr>
        <p:txBody>
          <a:bodyPr>
            <a:noAutofit/>
          </a:bodyPr>
          <a:lstStyle/>
          <a:p>
            <a:pPr marL="0" indent="0">
              <a:lnSpc>
                <a:spcPct val="100000"/>
              </a:lnSpc>
              <a:spcBef>
                <a:spcPts val="600"/>
              </a:spcBef>
              <a:buClr>
                <a:schemeClr val="accent2"/>
              </a:buClr>
              <a:buSzPct val="85000"/>
              <a:buNone/>
              <a:defRPr/>
            </a:pPr>
            <a:r>
              <a:rPr lang="en-US" sz="4000" b="1" i="1" dirty="0">
                <a:solidFill>
                  <a:srgbClr val="FFFF00"/>
                </a:solidFill>
                <a:effectLst>
                  <a:outerShdw blurRad="38100" dist="38100" dir="2700000" algn="tl">
                    <a:srgbClr val="000000">
                      <a:alpha val="43137"/>
                    </a:srgbClr>
                  </a:outerShdw>
                </a:effectLst>
              </a:rPr>
              <a:t>“</a:t>
            </a:r>
            <a:r>
              <a:rPr lang="en-US" sz="4000" i="1" dirty="0">
                <a:solidFill>
                  <a:srgbClr val="FFFF00"/>
                </a:solidFill>
                <a:effectLst>
                  <a:outerShdw blurRad="38100" dist="38100" dir="2700000" algn="tl">
                    <a:srgbClr val="000000">
                      <a:alpha val="43137"/>
                    </a:srgbClr>
                  </a:outerShdw>
                </a:effectLst>
              </a:rPr>
              <a:t>Hurt not the oil &amp; wine”… </a:t>
            </a:r>
          </a:p>
          <a:p>
            <a:pPr marL="0" indent="0">
              <a:lnSpc>
                <a:spcPct val="100000"/>
              </a:lnSpc>
              <a:spcBef>
                <a:spcPts val="600"/>
              </a:spcBef>
              <a:buClr>
                <a:schemeClr val="accent2"/>
              </a:buClr>
              <a:buSzPct val="85000"/>
              <a:buNone/>
              <a:defRPr/>
            </a:pPr>
            <a:endParaRPr lang="en-US" sz="1800" b="1" dirty="0">
              <a:effectLst>
                <a:outerShdw blurRad="38100" dist="38100" dir="2700000" algn="tl">
                  <a:srgbClr val="000000">
                    <a:alpha val="43137"/>
                  </a:srgbClr>
                </a:outerShdw>
              </a:effectLst>
            </a:endParaRPr>
          </a:p>
          <a:p>
            <a:pPr marL="0" indent="0">
              <a:lnSpc>
                <a:spcPct val="100000"/>
              </a:lnSpc>
              <a:spcBef>
                <a:spcPts val="600"/>
              </a:spcBef>
              <a:buClr>
                <a:schemeClr val="accent2"/>
              </a:buClr>
              <a:buSzPct val="85000"/>
              <a:buNone/>
              <a:defRPr/>
            </a:pPr>
            <a:r>
              <a:rPr lang="en-US" sz="3600" b="1" dirty="0">
                <a:effectLst>
                  <a:outerShdw blurRad="38100" dist="38100" dir="2700000" algn="tl">
                    <a:srgbClr val="000000">
                      <a:alpha val="43137"/>
                    </a:srgbClr>
                  </a:outerShdw>
                </a:effectLst>
              </a:rPr>
              <a:t>This was a commandment to spare these items from scarcity… to not include them on the ration list. </a:t>
            </a:r>
            <a:r>
              <a:rPr lang="en-US" sz="3600" i="1" dirty="0">
                <a:solidFill>
                  <a:srgbClr val="FFFF00"/>
                </a:solidFill>
                <a:effectLst>
                  <a:outerShdw blurRad="38100" dist="38100" dir="2700000" algn="tl">
                    <a:srgbClr val="000000">
                      <a:alpha val="43137"/>
                    </a:srgbClr>
                  </a:outerShdw>
                </a:effectLst>
              </a:rPr>
              <a:t>(Example of similar phrase Rev. 9:4)</a:t>
            </a:r>
            <a:r>
              <a:rPr lang="en-US" sz="3600" b="1" dirty="0">
                <a:effectLst>
                  <a:outerShdw blurRad="38100" dist="38100" dir="2700000" algn="tl">
                    <a:srgbClr val="000000">
                      <a:alpha val="43137"/>
                    </a:srgbClr>
                  </a:outerShdw>
                </a:effectLst>
              </a:rPr>
              <a:t> Even though these items were not to be items affected by the scarcity, they may very well become scarce commodities due to poor distribution &amp; hoarding</a:t>
            </a:r>
            <a:r>
              <a:rPr lang="en-US" sz="3600" b="1" dirty="0" smtClean="0">
                <a:effectLst>
                  <a:outerShdw blurRad="38100" dist="38100" dir="2700000" algn="tl">
                    <a:srgbClr val="000000">
                      <a:alpha val="43137"/>
                    </a:srgbClr>
                  </a:outerShdw>
                </a:effectLst>
              </a:rPr>
              <a:t>.</a:t>
            </a:r>
            <a:endParaRPr lang="en-US" sz="3200" b="1" dirty="0">
              <a:solidFill>
                <a:srgbClr val="FFFF00"/>
              </a:solidFill>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endParaRPr lang="en-US" sz="3200" b="1" dirty="0">
              <a:solidFill>
                <a:srgbClr val="FFFF00"/>
              </a:solidFill>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endParaRPr lang="en-US" sz="4000" b="1" dirty="0"/>
          </a:p>
        </p:txBody>
      </p:sp>
    </p:spTree>
    <p:extLst>
      <p:ext uri="{BB962C8B-B14F-4D97-AF65-F5344CB8AC3E}">
        <p14:creationId xmlns:p14="http://schemas.microsoft.com/office/powerpoint/2010/main" val="222852874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8534400" cy="838200"/>
          </a:xfrm>
        </p:spPr>
        <p:txBody>
          <a:bodyPr/>
          <a:lstStyle/>
          <a:p>
            <a:pPr algn="ctr"/>
            <a:r>
              <a:rPr lang="en-US" b="1" dirty="0" smtClean="0">
                <a:solidFill>
                  <a:schemeClr val="accent1">
                    <a:lumMod val="40000"/>
                    <a:lumOff val="60000"/>
                  </a:schemeClr>
                </a:solidFill>
              </a:rPr>
              <a:t>4</a:t>
            </a:r>
            <a:r>
              <a:rPr lang="en-US" b="1" baseline="30000" dirty="0" smtClean="0">
                <a:solidFill>
                  <a:schemeClr val="accent1">
                    <a:lumMod val="40000"/>
                    <a:lumOff val="60000"/>
                  </a:schemeClr>
                </a:solidFill>
              </a:rPr>
              <a:t>th</a:t>
            </a:r>
            <a:r>
              <a:rPr lang="en-US" b="1" dirty="0" smtClean="0">
                <a:solidFill>
                  <a:schemeClr val="accent1">
                    <a:lumMod val="40000"/>
                    <a:lumOff val="60000"/>
                  </a:schemeClr>
                </a:solidFill>
              </a:rPr>
              <a:t> SEAL: Pale Horseman</a:t>
            </a:r>
            <a:endParaRPr lang="en-US" b="1" dirty="0">
              <a:solidFill>
                <a:schemeClr val="accent1">
                  <a:lumMod val="40000"/>
                  <a:lumOff val="60000"/>
                </a:schemeClr>
              </a:solidFill>
            </a:endParaRPr>
          </a:p>
        </p:txBody>
      </p:sp>
      <p:sp>
        <p:nvSpPr>
          <p:cNvPr id="5" name="TextBox 4"/>
          <p:cNvSpPr txBox="1"/>
          <p:nvPr/>
        </p:nvSpPr>
        <p:spPr>
          <a:xfrm>
            <a:off x="1676400" y="5906660"/>
            <a:ext cx="6172200" cy="769441"/>
          </a:xfrm>
          <a:prstGeom prst="rect">
            <a:avLst/>
          </a:prstGeom>
          <a:noFill/>
        </p:spPr>
        <p:txBody>
          <a:bodyPr wrap="square" rtlCol="0">
            <a:spAutoFit/>
          </a:bodyPr>
          <a:lstStyle/>
          <a:p>
            <a:pPr algn="ctr"/>
            <a:r>
              <a:rPr lang="en-US" sz="4400" b="1" dirty="0" smtClean="0"/>
              <a:t>Revelation 6:7-8</a:t>
            </a:r>
            <a:endParaRPr lang="en-US" sz="4400" b="1" dirty="0"/>
          </a:p>
        </p:txBody>
      </p:sp>
      <p:pic>
        <p:nvPicPr>
          <p:cNvPr id="6" name="Picture 2" descr="Image result for images of pale horse rider in Revelation 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342" y="997005"/>
            <a:ext cx="6964458" cy="4885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1575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algn="ctr"/>
            <a:r>
              <a:rPr lang="en-US" sz="3200" b="1" u="sng" dirty="0" smtClean="0">
                <a:solidFill>
                  <a:schemeClr val="accent1">
                    <a:lumMod val="40000"/>
                    <a:lumOff val="60000"/>
                  </a:schemeClr>
                </a:solidFill>
              </a:rPr>
              <a:t>4</a:t>
            </a:r>
            <a:r>
              <a:rPr lang="en-US" sz="3200" b="1" u="sng" baseline="30000" dirty="0" smtClean="0">
                <a:solidFill>
                  <a:schemeClr val="accent1">
                    <a:lumMod val="40000"/>
                    <a:lumOff val="60000"/>
                  </a:schemeClr>
                </a:solidFill>
              </a:rPr>
              <a:t>th</a:t>
            </a:r>
            <a:r>
              <a:rPr lang="en-US" sz="3200" b="1" u="sng" dirty="0" smtClean="0">
                <a:solidFill>
                  <a:schemeClr val="accent1">
                    <a:lumMod val="40000"/>
                    <a:lumOff val="60000"/>
                  </a:schemeClr>
                </a:solidFill>
              </a:rPr>
              <a:t> SEAL: Pale Horse of death </a:t>
            </a:r>
            <a:r>
              <a:rPr lang="en-US" sz="3200" b="1" u="sng" dirty="0" smtClean="0">
                <a:solidFill>
                  <a:srgbClr val="FFFF00"/>
                </a:solidFill>
              </a:rPr>
              <a:t>(Rev. 6:8)</a:t>
            </a:r>
            <a:endParaRPr lang="en-US" sz="3200" b="1" u="sng" dirty="0">
              <a:solidFill>
                <a:srgbClr val="FFFF00"/>
              </a:solidFill>
            </a:endParaRPr>
          </a:p>
        </p:txBody>
      </p:sp>
      <p:sp>
        <p:nvSpPr>
          <p:cNvPr id="3" name="Content Placeholder 2"/>
          <p:cNvSpPr>
            <a:spLocks noGrp="1"/>
          </p:cNvSpPr>
          <p:nvPr>
            <p:ph idx="1"/>
          </p:nvPr>
        </p:nvSpPr>
        <p:spPr>
          <a:xfrm>
            <a:off x="381000" y="1295400"/>
            <a:ext cx="8763000" cy="5562600"/>
          </a:xfrm>
        </p:spPr>
        <p:txBody>
          <a:bodyPr>
            <a:noAutofit/>
          </a:bodyPr>
          <a:lstStyle/>
          <a:p>
            <a:pPr marL="0" lvl="0" indent="0">
              <a:lnSpc>
                <a:spcPct val="100000"/>
              </a:lnSpc>
              <a:spcBef>
                <a:spcPts val="600"/>
              </a:spcBef>
              <a:buClr>
                <a:schemeClr val="accent2"/>
              </a:buClr>
              <a:buSzPct val="85000"/>
              <a:buNone/>
              <a:defRPr/>
            </a:pPr>
            <a:r>
              <a:rPr lang="en-US" sz="3600" b="1" dirty="0" smtClean="0">
                <a:effectLst>
                  <a:outerShdw blurRad="38100" dist="38100" dir="2700000" algn="tl">
                    <a:srgbClr val="000000">
                      <a:alpha val="43137"/>
                    </a:srgbClr>
                  </a:outerShdw>
                </a:effectLst>
              </a:rPr>
              <a:t>What </a:t>
            </a:r>
            <a:r>
              <a:rPr lang="en-US" sz="3600" b="1" dirty="0">
                <a:effectLst>
                  <a:outerShdw blurRad="38100" dist="38100" dir="2700000" algn="tl">
                    <a:srgbClr val="000000">
                      <a:alpha val="43137"/>
                    </a:srgbClr>
                  </a:outerShdw>
                </a:effectLst>
              </a:rPr>
              <a:t>did the rider come on?</a:t>
            </a:r>
          </a:p>
          <a:p>
            <a:pPr marL="0" lvl="0" indent="0">
              <a:lnSpc>
                <a:spcPct val="100000"/>
              </a:lnSpc>
              <a:spcBef>
                <a:spcPts val="600"/>
              </a:spcBef>
              <a:buClr>
                <a:schemeClr val="accent2"/>
              </a:buClr>
              <a:buSzPct val="85000"/>
              <a:buNone/>
              <a:defRPr/>
            </a:pPr>
            <a:endParaRPr lang="en-US" sz="800" b="1" dirty="0">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r>
              <a:rPr lang="en-US" sz="3600" b="1" dirty="0">
                <a:solidFill>
                  <a:srgbClr val="FFFF00"/>
                </a:solidFill>
                <a:effectLst>
                  <a:outerShdw blurRad="38100" dist="38100" dir="2700000" algn="tl">
                    <a:srgbClr val="000000">
                      <a:alpha val="43137"/>
                    </a:srgbClr>
                  </a:outerShdw>
                </a:effectLst>
              </a:rPr>
              <a:t>A </a:t>
            </a:r>
            <a:r>
              <a:rPr lang="en-US" sz="3600" b="1" dirty="0">
                <a:solidFill>
                  <a:srgbClr val="CCFF99"/>
                </a:solidFill>
                <a:effectLst>
                  <a:outerShdw blurRad="38100" dist="38100" dir="2700000" algn="tl">
                    <a:srgbClr val="000000">
                      <a:alpha val="43137"/>
                    </a:srgbClr>
                  </a:outerShdw>
                </a:effectLst>
              </a:rPr>
              <a:t>PALE</a:t>
            </a:r>
            <a:r>
              <a:rPr lang="en-US" sz="3600" b="1" dirty="0">
                <a:solidFill>
                  <a:srgbClr val="FFFF00"/>
                </a:solidFill>
                <a:effectLst>
                  <a:outerShdw blurRad="38100" dist="38100" dir="2700000" algn="tl">
                    <a:srgbClr val="000000">
                      <a:alpha val="43137"/>
                    </a:srgbClr>
                  </a:outerShdw>
                </a:effectLst>
              </a:rPr>
              <a:t> HORSE!</a:t>
            </a:r>
          </a:p>
          <a:p>
            <a:pPr marL="0" lvl="0" indent="0">
              <a:lnSpc>
                <a:spcPct val="100000"/>
              </a:lnSpc>
              <a:spcBef>
                <a:spcPts val="600"/>
              </a:spcBef>
              <a:buClr>
                <a:schemeClr val="accent2"/>
              </a:buClr>
              <a:buSzPct val="85000"/>
              <a:buNone/>
              <a:defRPr/>
            </a:pPr>
            <a:endParaRPr lang="en-US" sz="800" b="1" u="sng" dirty="0">
              <a:solidFill>
                <a:srgbClr val="FFFF00"/>
              </a:solidFill>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600" b="1" dirty="0">
                <a:solidFill>
                  <a:srgbClr val="CCFF99"/>
                </a:solidFill>
                <a:effectLst>
                  <a:outerShdw blurRad="38100" dist="38100" dir="2700000" algn="tl">
                    <a:srgbClr val="000000">
                      <a:alpha val="43137"/>
                    </a:srgbClr>
                  </a:outerShdw>
                </a:effectLst>
              </a:rPr>
              <a:t>PALE (Pale green)</a:t>
            </a:r>
            <a:r>
              <a:rPr lang="en-US" sz="3600" b="1" dirty="0">
                <a:solidFill>
                  <a:srgbClr val="FFFF00"/>
                </a:solidFill>
                <a:effectLst>
                  <a:outerShdw blurRad="38100" dist="38100" dir="2700000" algn="tl">
                    <a:srgbClr val="000000">
                      <a:alpha val="43137"/>
                    </a:srgbClr>
                  </a:outerShdw>
                </a:effectLst>
              </a:rPr>
              <a:t>:</a:t>
            </a:r>
            <a:r>
              <a:rPr lang="en-US" sz="3600" b="1" dirty="0">
                <a:solidFill>
                  <a:schemeClr val="bg2">
                    <a:lumMod val="40000"/>
                    <a:lumOff val="60000"/>
                  </a:schemeClr>
                </a:solidFill>
                <a:effectLst>
                  <a:outerShdw blurRad="38100" dist="38100" dir="2700000" algn="tl">
                    <a:srgbClr val="000000">
                      <a:alpha val="43137"/>
                    </a:srgbClr>
                  </a:outerShdw>
                </a:effectLst>
              </a:rPr>
              <a:t> </a:t>
            </a:r>
            <a:r>
              <a:rPr lang="en-US" sz="3600" b="1" dirty="0" smtClean="0">
                <a:solidFill>
                  <a:srgbClr val="FFFF00"/>
                </a:solidFill>
                <a:effectLst>
                  <a:outerShdw blurRad="38100" dist="38100" dir="2700000" algn="tl">
                    <a:srgbClr val="000000">
                      <a:alpha val="43137"/>
                    </a:srgbClr>
                  </a:outerShdw>
                </a:effectLst>
              </a:rPr>
              <a:t>Signifies</a:t>
            </a:r>
            <a:r>
              <a:rPr lang="en-US" sz="3600" b="1" dirty="0" smtClean="0">
                <a:solidFill>
                  <a:schemeClr val="bg2">
                    <a:lumMod val="40000"/>
                    <a:lumOff val="60000"/>
                  </a:schemeClr>
                </a:solidFill>
                <a:effectLst>
                  <a:outerShdw blurRad="38100" dist="38100" dir="2700000" algn="tl">
                    <a:srgbClr val="000000">
                      <a:alpha val="43137"/>
                    </a:srgbClr>
                  </a:outerShdw>
                </a:effectLst>
              </a:rPr>
              <a:t> </a:t>
            </a:r>
            <a:r>
              <a:rPr lang="en-US" sz="3600" b="1" dirty="0" smtClean="0">
                <a:solidFill>
                  <a:srgbClr val="FFFF00"/>
                </a:solidFill>
                <a:effectLst>
                  <a:outerShdw blurRad="38100" dist="38100" dir="2700000" algn="tl">
                    <a:srgbClr val="000000">
                      <a:alpha val="43137"/>
                    </a:srgbClr>
                  </a:outerShdw>
                </a:effectLst>
              </a:rPr>
              <a:t>death, corpse </a:t>
            </a:r>
            <a:endParaRPr lang="en-US" sz="3600" b="1" dirty="0">
              <a:solidFill>
                <a:srgbClr val="FFFF00"/>
              </a:solidFill>
              <a:effectLst>
                <a:outerShdw blurRad="38100" dist="38100" dir="2700000" algn="tl">
                  <a:srgbClr val="000000">
                    <a:alpha val="43137"/>
                  </a:srgbClr>
                </a:outerShdw>
              </a:effectLst>
            </a:endParaRPr>
          </a:p>
          <a:p>
            <a:pPr marL="0" lvl="0" indent="0">
              <a:spcBef>
                <a:spcPts val="600"/>
              </a:spcBef>
              <a:buClr>
                <a:schemeClr val="accent2"/>
              </a:buClr>
              <a:buSzPct val="85000"/>
              <a:buNone/>
              <a:defRPr/>
            </a:pPr>
            <a:endParaRPr lang="en-US" sz="3600" b="1" dirty="0">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600" b="1" dirty="0">
                <a:effectLst>
                  <a:outerShdw blurRad="38100" dist="38100" dir="2700000" algn="tl">
                    <a:srgbClr val="000000">
                      <a:alpha val="43137"/>
                    </a:srgbClr>
                  </a:outerShdw>
                </a:effectLst>
              </a:rPr>
              <a:t>What did the rider come with</a:t>
            </a:r>
            <a:r>
              <a:rPr lang="en-US" sz="3600" b="1" dirty="0" smtClean="0">
                <a:effectLst>
                  <a:outerShdw blurRad="38100" dist="38100" dir="2700000" algn="tl">
                    <a:srgbClr val="000000">
                      <a:alpha val="43137"/>
                    </a:srgbClr>
                  </a:outerShdw>
                </a:effectLst>
              </a:rPr>
              <a:t>?</a:t>
            </a:r>
          </a:p>
          <a:p>
            <a:pPr marL="0" lvl="0" indent="0">
              <a:spcBef>
                <a:spcPts val="600"/>
              </a:spcBef>
              <a:buClr>
                <a:schemeClr val="accent2"/>
              </a:buClr>
              <a:buSzPct val="85000"/>
              <a:buNone/>
              <a:defRPr/>
            </a:pPr>
            <a:endParaRPr lang="en-US" sz="800" b="1" dirty="0">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600" b="1" dirty="0" smtClean="0">
                <a:solidFill>
                  <a:srgbClr val="FFFF00"/>
                </a:solidFill>
                <a:effectLst>
                  <a:outerShdw blurRad="38100" dist="38100" dir="2700000" algn="tl">
                    <a:srgbClr val="000000">
                      <a:alpha val="43137"/>
                    </a:srgbClr>
                  </a:outerShdw>
                </a:effectLst>
              </a:rPr>
              <a:t>- He </a:t>
            </a:r>
            <a:r>
              <a:rPr lang="en-US" sz="3600" b="1" dirty="0">
                <a:solidFill>
                  <a:srgbClr val="FFFF00"/>
                </a:solidFill>
                <a:effectLst>
                  <a:outerShdw blurRad="38100" dist="38100" dir="2700000" algn="tl">
                    <a:srgbClr val="000000">
                      <a:alpha val="43137"/>
                    </a:srgbClr>
                  </a:outerShdw>
                </a:effectLst>
              </a:rPr>
              <a:t>had the name of death</a:t>
            </a:r>
          </a:p>
          <a:p>
            <a:pPr marL="0" lvl="0" indent="0">
              <a:spcBef>
                <a:spcPts val="600"/>
              </a:spcBef>
              <a:buClr>
                <a:schemeClr val="accent2"/>
              </a:buClr>
              <a:buSzPct val="85000"/>
              <a:buNone/>
              <a:defRPr/>
            </a:pPr>
            <a:r>
              <a:rPr lang="en-US" sz="3600" b="1" dirty="0" smtClean="0">
                <a:solidFill>
                  <a:srgbClr val="FFFF00"/>
                </a:solidFill>
                <a:effectLst>
                  <a:outerShdw blurRad="38100" dist="38100" dir="2700000" algn="tl">
                    <a:srgbClr val="000000">
                      <a:alpha val="43137"/>
                    </a:srgbClr>
                  </a:outerShdw>
                </a:effectLst>
              </a:rPr>
              <a:t>- Hell </a:t>
            </a:r>
            <a:r>
              <a:rPr lang="en-US" sz="3600" b="1" dirty="0">
                <a:solidFill>
                  <a:srgbClr val="FFFF00"/>
                </a:solidFill>
                <a:effectLst>
                  <a:outerShdw blurRad="38100" dist="38100" dir="2700000" algn="tl">
                    <a:srgbClr val="000000">
                      <a:alpha val="43137"/>
                    </a:srgbClr>
                  </a:outerShdw>
                </a:effectLst>
              </a:rPr>
              <a:t>came with </a:t>
            </a:r>
            <a:r>
              <a:rPr lang="en-US" sz="3600" b="1" dirty="0" smtClean="0">
                <a:solidFill>
                  <a:srgbClr val="FFFF00"/>
                </a:solidFill>
                <a:effectLst>
                  <a:outerShdw blurRad="38100" dist="38100" dir="2700000" algn="tl">
                    <a:srgbClr val="000000">
                      <a:alpha val="43137"/>
                    </a:srgbClr>
                  </a:outerShdw>
                </a:effectLst>
              </a:rPr>
              <a:t>him</a:t>
            </a:r>
            <a:endParaRPr lang="en-US"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331870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algn="ctr"/>
            <a:r>
              <a:rPr lang="en-US" sz="3200" b="1" u="sng" dirty="0" smtClean="0">
                <a:solidFill>
                  <a:schemeClr val="accent1">
                    <a:lumMod val="40000"/>
                    <a:lumOff val="60000"/>
                  </a:schemeClr>
                </a:solidFill>
              </a:rPr>
              <a:t>4</a:t>
            </a:r>
            <a:r>
              <a:rPr lang="en-US" sz="3200" b="1" u="sng" baseline="30000" dirty="0" smtClean="0">
                <a:solidFill>
                  <a:schemeClr val="accent1">
                    <a:lumMod val="40000"/>
                    <a:lumOff val="60000"/>
                  </a:schemeClr>
                </a:solidFill>
              </a:rPr>
              <a:t>th</a:t>
            </a:r>
            <a:r>
              <a:rPr lang="en-US" sz="3200" b="1" u="sng" dirty="0" smtClean="0">
                <a:solidFill>
                  <a:schemeClr val="accent1">
                    <a:lumMod val="40000"/>
                    <a:lumOff val="60000"/>
                  </a:schemeClr>
                </a:solidFill>
              </a:rPr>
              <a:t> SEAL: Pale Horse of death </a:t>
            </a:r>
            <a:r>
              <a:rPr lang="en-US" sz="3200" b="1" u="sng" dirty="0" smtClean="0">
                <a:solidFill>
                  <a:srgbClr val="FFFF00"/>
                </a:solidFill>
              </a:rPr>
              <a:t>(Rev. 6:8)</a:t>
            </a:r>
            <a:endParaRPr lang="en-US" sz="3200" b="1" u="sng" dirty="0">
              <a:solidFill>
                <a:srgbClr val="FFFF00"/>
              </a:solidFill>
            </a:endParaRPr>
          </a:p>
        </p:txBody>
      </p:sp>
      <p:sp>
        <p:nvSpPr>
          <p:cNvPr id="3" name="Content Placeholder 2"/>
          <p:cNvSpPr>
            <a:spLocks noGrp="1"/>
          </p:cNvSpPr>
          <p:nvPr>
            <p:ph idx="1"/>
          </p:nvPr>
        </p:nvSpPr>
        <p:spPr>
          <a:xfrm>
            <a:off x="381000" y="1295400"/>
            <a:ext cx="8763000" cy="5562600"/>
          </a:xfrm>
        </p:spPr>
        <p:txBody>
          <a:bodyPr>
            <a:noAutofit/>
          </a:bodyPr>
          <a:lstStyle/>
          <a:p>
            <a:pPr marL="0" lvl="0" indent="0">
              <a:lnSpc>
                <a:spcPct val="100000"/>
              </a:lnSpc>
              <a:spcBef>
                <a:spcPts val="600"/>
              </a:spcBef>
              <a:buClr>
                <a:schemeClr val="accent2"/>
              </a:buClr>
              <a:buSzPct val="85000"/>
              <a:buNone/>
              <a:defRPr/>
            </a:pPr>
            <a:r>
              <a:rPr lang="en-US" sz="3600" b="1" dirty="0" smtClean="0">
                <a:effectLst>
                  <a:outerShdw blurRad="38100" dist="38100" dir="2700000" algn="tl">
                    <a:srgbClr val="000000">
                      <a:alpha val="43137"/>
                    </a:srgbClr>
                  </a:outerShdw>
                </a:effectLst>
              </a:rPr>
              <a:t>What </a:t>
            </a:r>
            <a:r>
              <a:rPr lang="en-US" sz="3600" b="1" dirty="0">
                <a:effectLst>
                  <a:outerShdw blurRad="38100" dist="38100" dir="2700000" algn="tl">
                    <a:srgbClr val="000000">
                      <a:alpha val="43137"/>
                    </a:srgbClr>
                  </a:outerShdw>
                </a:effectLst>
              </a:rPr>
              <a:t>did the rider do?</a:t>
            </a:r>
          </a:p>
          <a:p>
            <a:pPr marL="0" lvl="0" indent="0">
              <a:lnSpc>
                <a:spcPct val="100000"/>
              </a:lnSpc>
              <a:spcBef>
                <a:spcPts val="600"/>
              </a:spcBef>
              <a:buClr>
                <a:schemeClr val="accent2"/>
              </a:buClr>
              <a:buSzPct val="85000"/>
              <a:buNone/>
              <a:defRPr/>
            </a:pPr>
            <a:endParaRPr lang="en-US" sz="3200" b="1" dirty="0">
              <a:solidFill>
                <a:schemeClr val="bg2">
                  <a:lumMod val="40000"/>
                  <a:lumOff val="60000"/>
                </a:schemeClr>
              </a:solidFill>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r>
              <a:rPr lang="en-US" sz="3600" b="1" dirty="0">
                <a:solidFill>
                  <a:srgbClr val="FFFF00"/>
                </a:solidFill>
                <a:effectLst>
                  <a:outerShdw blurRad="38100" dist="38100" dir="2700000" algn="tl">
                    <a:srgbClr val="000000">
                      <a:alpha val="43137"/>
                    </a:srgbClr>
                  </a:outerShdw>
                </a:effectLst>
              </a:rPr>
              <a:t>Destroy one-fourth of the earth with:</a:t>
            </a:r>
          </a:p>
          <a:p>
            <a:pPr marL="742950" lvl="0" indent="-742950">
              <a:lnSpc>
                <a:spcPct val="100000"/>
              </a:lnSpc>
              <a:spcBef>
                <a:spcPts val="600"/>
              </a:spcBef>
              <a:buClr>
                <a:schemeClr val="accent2"/>
              </a:buClr>
              <a:buSzPct val="85000"/>
              <a:buAutoNum type="arabicPeriod"/>
              <a:defRPr/>
            </a:pPr>
            <a:r>
              <a:rPr lang="en-US" sz="3600" b="1" dirty="0">
                <a:solidFill>
                  <a:srgbClr val="FFFF00"/>
                </a:solidFill>
                <a:effectLst>
                  <a:outerShdw blurRad="38100" dist="38100" dir="2700000" algn="tl">
                    <a:srgbClr val="000000">
                      <a:alpha val="43137"/>
                    </a:srgbClr>
                  </a:outerShdw>
                </a:effectLst>
              </a:rPr>
              <a:t>Sword (probably  war)</a:t>
            </a:r>
          </a:p>
          <a:p>
            <a:pPr marL="742950" lvl="0" indent="-742950">
              <a:lnSpc>
                <a:spcPct val="100000"/>
              </a:lnSpc>
              <a:spcBef>
                <a:spcPts val="600"/>
              </a:spcBef>
              <a:buClr>
                <a:schemeClr val="accent2"/>
              </a:buClr>
              <a:buSzPct val="85000"/>
              <a:buAutoNum type="arabicPeriod"/>
              <a:defRPr/>
            </a:pPr>
            <a:r>
              <a:rPr lang="en-US" sz="3600" b="1" dirty="0">
                <a:solidFill>
                  <a:srgbClr val="FFFF00"/>
                </a:solidFill>
                <a:effectLst>
                  <a:outerShdw blurRad="38100" dist="38100" dir="2700000" algn="tl">
                    <a:srgbClr val="000000">
                      <a:alpha val="43137"/>
                    </a:srgbClr>
                  </a:outerShdw>
                </a:effectLst>
              </a:rPr>
              <a:t>Hunger  (famine &amp; starvation)</a:t>
            </a:r>
          </a:p>
          <a:p>
            <a:pPr marL="742950" lvl="0" indent="-742950">
              <a:lnSpc>
                <a:spcPct val="100000"/>
              </a:lnSpc>
              <a:spcBef>
                <a:spcPts val="600"/>
              </a:spcBef>
              <a:buClr>
                <a:schemeClr val="accent2"/>
              </a:buClr>
              <a:buSzPct val="85000"/>
              <a:buAutoNum type="arabicPeriod"/>
              <a:defRPr/>
            </a:pPr>
            <a:r>
              <a:rPr lang="en-US" sz="3600" b="1" dirty="0">
                <a:solidFill>
                  <a:srgbClr val="FFFF00"/>
                </a:solidFill>
                <a:effectLst>
                  <a:outerShdw blurRad="38100" dist="38100" dir="2700000" algn="tl">
                    <a:srgbClr val="000000">
                      <a:alpha val="43137"/>
                    </a:srgbClr>
                  </a:outerShdw>
                </a:effectLst>
              </a:rPr>
              <a:t>Death (probably plagues, diseases)</a:t>
            </a:r>
          </a:p>
          <a:p>
            <a:pPr marL="742950" lvl="0" indent="-742950">
              <a:lnSpc>
                <a:spcPct val="100000"/>
              </a:lnSpc>
              <a:spcBef>
                <a:spcPts val="600"/>
              </a:spcBef>
              <a:buClr>
                <a:schemeClr val="accent2"/>
              </a:buClr>
              <a:buSzPct val="85000"/>
              <a:buAutoNum type="arabicPeriod"/>
              <a:defRPr/>
            </a:pPr>
            <a:r>
              <a:rPr lang="en-US" sz="3600" b="1" dirty="0">
                <a:solidFill>
                  <a:srgbClr val="FFFF00"/>
                </a:solidFill>
                <a:effectLst>
                  <a:outerShdw blurRad="38100" dist="38100" dir="2700000" algn="tl">
                    <a:srgbClr val="000000">
                      <a:alpha val="43137"/>
                    </a:srgbClr>
                  </a:outerShdw>
                </a:effectLst>
              </a:rPr>
              <a:t>Beasts (wild animals on earth)</a:t>
            </a:r>
          </a:p>
          <a:p>
            <a:pPr marL="0" lvl="0" indent="0">
              <a:lnSpc>
                <a:spcPct val="100000"/>
              </a:lnSpc>
              <a:spcBef>
                <a:spcPts val="600"/>
              </a:spcBef>
              <a:buClr>
                <a:schemeClr val="accent2"/>
              </a:buClr>
              <a:buSzPct val="85000"/>
              <a:buNone/>
              <a:defRPr/>
            </a:pPr>
            <a:endParaRPr lang="en-US"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462605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algn="ctr"/>
            <a:r>
              <a:rPr lang="en-US" sz="3200" b="1" u="sng" dirty="0" smtClean="0">
                <a:solidFill>
                  <a:schemeClr val="accent1">
                    <a:lumMod val="40000"/>
                    <a:lumOff val="60000"/>
                  </a:schemeClr>
                </a:solidFill>
              </a:rPr>
              <a:t>4</a:t>
            </a:r>
            <a:r>
              <a:rPr lang="en-US" sz="3200" b="1" u="sng" baseline="30000" dirty="0" smtClean="0">
                <a:solidFill>
                  <a:schemeClr val="accent1">
                    <a:lumMod val="40000"/>
                    <a:lumOff val="60000"/>
                  </a:schemeClr>
                </a:solidFill>
              </a:rPr>
              <a:t>th</a:t>
            </a:r>
            <a:r>
              <a:rPr lang="en-US" sz="3200" b="1" u="sng" dirty="0" smtClean="0">
                <a:solidFill>
                  <a:schemeClr val="accent1">
                    <a:lumMod val="40000"/>
                    <a:lumOff val="60000"/>
                  </a:schemeClr>
                </a:solidFill>
              </a:rPr>
              <a:t> SEAL: Pale Horse of death </a:t>
            </a:r>
            <a:r>
              <a:rPr lang="en-US" sz="3200" b="1" u="sng" dirty="0" smtClean="0">
                <a:solidFill>
                  <a:srgbClr val="FFFF00"/>
                </a:solidFill>
              </a:rPr>
              <a:t>(Rev. 6:8)</a:t>
            </a:r>
            <a:endParaRPr lang="en-US" sz="3200" b="1" u="sng" dirty="0">
              <a:solidFill>
                <a:srgbClr val="FFFF00"/>
              </a:solidFill>
            </a:endParaRPr>
          </a:p>
        </p:txBody>
      </p:sp>
      <p:sp>
        <p:nvSpPr>
          <p:cNvPr id="3" name="Content Placeholder 2"/>
          <p:cNvSpPr>
            <a:spLocks noGrp="1"/>
          </p:cNvSpPr>
          <p:nvPr>
            <p:ph idx="1"/>
          </p:nvPr>
        </p:nvSpPr>
        <p:spPr>
          <a:xfrm>
            <a:off x="381000" y="1295400"/>
            <a:ext cx="8763000" cy="5562600"/>
          </a:xfrm>
        </p:spPr>
        <p:txBody>
          <a:bodyPr>
            <a:noAutofit/>
          </a:bodyPr>
          <a:lstStyle/>
          <a:p>
            <a:pPr marL="0" lvl="0" indent="0" algn="ctr">
              <a:lnSpc>
                <a:spcPct val="100000"/>
              </a:lnSpc>
              <a:spcBef>
                <a:spcPts val="600"/>
              </a:spcBef>
              <a:buClr>
                <a:schemeClr val="accent2"/>
              </a:buClr>
              <a:buSzPct val="85000"/>
              <a:buNone/>
              <a:defRPr/>
            </a:pPr>
            <a:r>
              <a:rPr lang="en-US" sz="4400" b="1" i="1" dirty="0">
                <a:effectLst>
                  <a:outerShdw blurRad="38100" dist="38100" dir="2700000" algn="tl">
                    <a:srgbClr val="000000">
                      <a:alpha val="43137"/>
                    </a:srgbClr>
                  </a:outerShdw>
                </a:effectLst>
              </a:rPr>
              <a:t>“DEATH &amp; HELL”</a:t>
            </a:r>
          </a:p>
          <a:p>
            <a:pPr marL="0" lvl="0" indent="0" algn="ctr">
              <a:lnSpc>
                <a:spcPct val="100000"/>
              </a:lnSpc>
              <a:spcBef>
                <a:spcPts val="600"/>
              </a:spcBef>
              <a:buClr>
                <a:schemeClr val="accent2"/>
              </a:buClr>
              <a:buSzPct val="85000"/>
              <a:buNone/>
              <a:defRPr/>
            </a:pPr>
            <a:endParaRPr lang="en-US" sz="2400" b="1" dirty="0">
              <a:solidFill>
                <a:srgbClr val="FFFF00"/>
              </a:solidFill>
              <a:effectLst>
                <a:outerShdw blurRad="38100" dist="38100" dir="2700000" algn="tl">
                  <a:srgbClr val="000000">
                    <a:alpha val="43137"/>
                  </a:srgbClr>
                </a:outerShdw>
              </a:effectLst>
            </a:endParaRPr>
          </a:p>
          <a:p>
            <a:pPr marL="274320" lvl="0" indent="-274320">
              <a:lnSpc>
                <a:spcPct val="100000"/>
              </a:lnSpc>
              <a:spcBef>
                <a:spcPts val="600"/>
              </a:spcBef>
              <a:buClr>
                <a:schemeClr val="accent2"/>
              </a:buClr>
              <a:buSzPct val="85000"/>
              <a:defRPr/>
            </a:pPr>
            <a:r>
              <a:rPr lang="en-US" sz="4400" b="1" i="1" dirty="0" smtClean="0">
                <a:effectLst>
                  <a:outerShdw blurRad="38100" dist="38100" dir="2700000" algn="tl">
                    <a:srgbClr val="000000">
                      <a:alpha val="43137"/>
                    </a:srgbClr>
                  </a:outerShdw>
                </a:effectLst>
              </a:rPr>
              <a:t>DEATH</a:t>
            </a:r>
            <a:r>
              <a:rPr lang="en-US" sz="4400" b="1" dirty="0" smtClean="0">
                <a:effectLst>
                  <a:outerShdw blurRad="38100" dist="38100" dir="2700000" algn="tl">
                    <a:srgbClr val="000000">
                      <a:alpha val="43137"/>
                    </a:srgbClr>
                  </a:outerShdw>
                </a:effectLst>
              </a:rPr>
              <a:t> </a:t>
            </a:r>
            <a:r>
              <a:rPr lang="en-US" sz="4400" b="1" dirty="0">
                <a:solidFill>
                  <a:srgbClr val="FFFF00"/>
                </a:solidFill>
                <a:effectLst>
                  <a:outerShdw blurRad="38100" dist="38100" dir="2700000" algn="tl">
                    <a:srgbClr val="000000">
                      <a:alpha val="43137"/>
                    </a:srgbClr>
                  </a:outerShdw>
                </a:effectLst>
              </a:rPr>
              <a:t>claims the physical or material part of the </a:t>
            </a:r>
            <a:r>
              <a:rPr lang="en-US" sz="4400" b="1" dirty="0" smtClean="0">
                <a:solidFill>
                  <a:srgbClr val="FFFF00"/>
                </a:solidFill>
                <a:effectLst>
                  <a:outerShdw blurRad="38100" dist="38100" dir="2700000" algn="tl">
                    <a:srgbClr val="000000">
                      <a:alpha val="43137"/>
                    </a:srgbClr>
                  </a:outerShdw>
                </a:effectLst>
              </a:rPr>
              <a:t>persons</a:t>
            </a:r>
            <a:endParaRPr lang="en-US" sz="4400" b="1" dirty="0">
              <a:solidFill>
                <a:srgbClr val="FFFF00"/>
              </a:solidFill>
              <a:effectLst>
                <a:outerShdw blurRad="38100" dist="38100" dir="2700000" algn="tl">
                  <a:srgbClr val="000000">
                    <a:alpha val="43137"/>
                  </a:srgbClr>
                </a:outerShdw>
              </a:effectLst>
            </a:endParaRPr>
          </a:p>
          <a:p>
            <a:pPr marL="274320" lvl="0" indent="-274320">
              <a:lnSpc>
                <a:spcPct val="100000"/>
              </a:lnSpc>
              <a:spcBef>
                <a:spcPts val="600"/>
              </a:spcBef>
              <a:buClr>
                <a:schemeClr val="accent2"/>
              </a:buClr>
              <a:buSzPct val="85000"/>
              <a:defRPr/>
            </a:pPr>
            <a:endParaRPr lang="en-US" sz="4400" b="1" dirty="0">
              <a:effectLst>
                <a:outerShdw blurRad="38100" dist="38100" dir="2700000" algn="tl">
                  <a:srgbClr val="000000">
                    <a:alpha val="43137"/>
                  </a:srgbClr>
                </a:outerShdw>
              </a:effectLst>
            </a:endParaRPr>
          </a:p>
          <a:p>
            <a:pPr marL="274320" lvl="0" indent="-274320">
              <a:lnSpc>
                <a:spcPct val="100000"/>
              </a:lnSpc>
              <a:spcBef>
                <a:spcPts val="600"/>
              </a:spcBef>
              <a:buClr>
                <a:schemeClr val="accent2"/>
              </a:buClr>
              <a:buSzPct val="85000"/>
              <a:defRPr/>
            </a:pPr>
            <a:r>
              <a:rPr lang="en-US" sz="4400" b="1" i="1" dirty="0" smtClean="0">
                <a:effectLst>
                  <a:outerShdw blurRad="38100" dist="38100" dir="2700000" algn="tl">
                    <a:srgbClr val="000000">
                      <a:alpha val="43137"/>
                    </a:srgbClr>
                  </a:outerShdw>
                </a:effectLst>
              </a:rPr>
              <a:t>HELL</a:t>
            </a:r>
            <a:r>
              <a:rPr lang="en-US" sz="4400" b="1" dirty="0" smtClean="0">
                <a:effectLst>
                  <a:outerShdw blurRad="38100" dist="38100" dir="2700000" algn="tl">
                    <a:srgbClr val="000000">
                      <a:alpha val="43137"/>
                    </a:srgbClr>
                  </a:outerShdw>
                </a:effectLst>
              </a:rPr>
              <a:t> </a:t>
            </a:r>
            <a:r>
              <a:rPr lang="en-US" sz="4400" b="1" dirty="0">
                <a:solidFill>
                  <a:srgbClr val="FFFF00"/>
                </a:solidFill>
                <a:effectLst>
                  <a:outerShdw blurRad="38100" dist="38100" dir="2700000" algn="tl">
                    <a:srgbClr val="000000">
                      <a:alpha val="43137"/>
                    </a:srgbClr>
                  </a:outerShdw>
                </a:effectLst>
              </a:rPr>
              <a:t>claims the spiritual or immaterial part of the persons</a:t>
            </a:r>
          </a:p>
          <a:p>
            <a:pPr marL="0" lvl="0" indent="0">
              <a:lnSpc>
                <a:spcPct val="100000"/>
              </a:lnSpc>
              <a:spcBef>
                <a:spcPts val="600"/>
              </a:spcBef>
              <a:buClr>
                <a:schemeClr val="accent2"/>
              </a:buClr>
              <a:buSzPct val="85000"/>
              <a:buNone/>
              <a:defRPr/>
            </a:pPr>
            <a:endParaRPr lang="en-US"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971004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8534400" cy="838200"/>
          </a:xfrm>
        </p:spPr>
        <p:txBody>
          <a:bodyPr/>
          <a:lstStyle/>
          <a:p>
            <a:pPr algn="ctr"/>
            <a:r>
              <a:rPr lang="en-US" b="1" dirty="0">
                <a:solidFill>
                  <a:srgbClr val="FFC000"/>
                </a:solidFill>
              </a:rPr>
              <a:t>5</a:t>
            </a:r>
            <a:r>
              <a:rPr lang="en-US" b="1" baseline="30000" dirty="0" smtClean="0">
                <a:solidFill>
                  <a:srgbClr val="FFC000"/>
                </a:solidFill>
              </a:rPr>
              <a:t>th</a:t>
            </a:r>
            <a:r>
              <a:rPr lang="en-US" b="1" dirty="0" smtClean="0">
                <a:solidFill>
                  <a:srgbClr val="FFC000"/>
                </a:solidFill>
              </a:rPr>
              <a:t> SEAL: Souls under the altar</a:t>
            </a:r>
            <a:endParaRPr lang="en-US" b="1" dirty="0">
              <a:solidFill>
                <a:srgbClr val="FFC000"/>
              </a:solidFill>
            </a:endParaRPr>
          </a:p>
        </p:txBody>
      </p:sp>
      <p:sp>
        <p:nvSpPr>
          <p:cNvPr id="5" name="TextBox 4"/>
          <p:cNvSpPr txBox="1"/>
          <p:nvPr/>
        </p:nvSpPr>
        <p:spPr>
          <a:xfrm>
            <a:off x="1676400" y="5906660"/>
            <a:ext cx="6172200" cy="769441"/>
          </a:xfrm>
          <a:prstGeom prst="rect">
            <a:avLst/>
          </a:prstGeom>
          <a:noFill/>
        </p:spPr>
        <p:txBody>
          <a:bodyPr wrap="square" rtlCol="0">
            <a:spAutoFit/>
          </a:bodyPr>
          <a:lstStyle/>
          <a:p>
            <a:pPr algn="ctr"/>
            <a:r>
              <a:rPr lang="en-US" sz="4400" b="1" dirty="0" smtClean="0"/>
              <a:t>Revelation 6:9-11</a:t>
            </a:r>
            <a:endParaRPr lang="en-US" sz="4400" b="1" dirty="0"/>
          </a:p>
        </p:txBody>
      </p:sp>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801810" cy="450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0957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1219200"/>
            <a:ext cx="8763000" cy="5638800"/>
          </a:xfrm>
        </p:spPr>
        <p:txBody>
          <a:bodyPr>
            <a:normAutofit/>
          </a:bodyPr>
          <a:lstStyle/>
          <a:p>
            <a:r>
              <a:rPr lang="en-US" sz="4000" dirty="0" smtClean="0">
                <a:solidFill>
                  <a:srgbClr val="FFFF00"/>
                </a:solidFill>
              </a:rPr>
              <a:t>DISPUTES </a:t>
            </a:r>
            <a:r>
              <a:rPr lang="en-US" sz="4000" dirty="0" smtClean="0">
                <a:solidFill>
                  <a:schemeClr val="tx2">
                    <a:lumMod val="90000"/>
                  </a:schemeClr>
                </a:solidFill>
              </a:rPr>
              <a:t>among nations</a:t>
            </a:r>
          </a:p>
          <a:p>
            <a:pPr marL="68580" indent="0">
              <a:buNone/>
            </a:pPr>
            <a:endParaRPr lang="en-US" sz="1400" dirty="0"/>
          </a:p>
          <a:p>
            <a:pPr marL="68580" indent="0">
              <a:buNone/>
            </a:pPr>
            <a:endParaRPr lang="en-US" sz="1800" dirty="0" smtClean="0"/>
          </a:p>
        </p:txBody>
      </p:sp>
      <p:graphicFrame>
        <p:nvGraphicFramePr>
          <p:cNvPr id="5" name="Table 4"/>
          <p:cNvGraphicFramePr>
            <a:graphicFrameLocks noGrp="1"/>
          </p:cNvGraphicFramePr>
          <p:nvPr>
            <p:extLst>
              <p:ext uri="{D42A27DB-BD31-4B8C-83A1-F6EECF244321}">
                <p14:modId xmlns:p14="http://schemas.microsoft.com/office/powerpoint/2010/main" val="2476601373"/>
              </p:ext>
            </p:extLst>
          </p:nvPr>
        </p:nvGraphicFramePr>
        <p:xfrm>
          <a:off x="457200" y="2209800"/>
          <a:ext cx="8686800" cy="3413760"/>
        </p:xfrm>
        <a:graphic>
          <a:graphicData uri="http://schemas.openxmlformats.org/drawingml/2006/table">
            <a:tbl>
              <a:tblPr firstRow="1" bandRow="1">
                <a:tableStyleId>{5C22544A-7EE6-4342-B048-85BDC9FD1C3A}</a:tableStyleId>
              </a:tblPr>
              <a:tblGrid>
                <a:gridCol w="4343400"/>
                <a:gridCol w="4343400"/>
              </a:tblGrid>
              <a:tr h="370840">
                <a:tc>
                  <a:txBody>
                    <a:bodyPr/>
                    <a:lstStyle/>
                    <a:p>
                      <a:pPr algn="ctr"/>
                      <a:r>
                        <a:rPr lang="en-US" sz="4800" dirty="0" smtClean="0">
                          <a:effectLst>
                            <a:outerShdw blurRad="38100" dist="38100" dir="2700000" algn="tl">
                              <a:srgbClr val="000000">
                                <a:alpha val="43137"/>
                              </a:srgbClr>
                            </a:outerShdw>
                          </a:effectLst>
                        </a:rPr>
                        <a:t>WARS</a:t>
                      </a:r>
                      <a:endParaRPr lang="en-US" sz="4800" dirty="0">
                        <a:effectLst>
                          <a:outerShdw blurRad="38100" dist="38100" dir="2700000" algn="tl">
                            <a:srgbClr val="000000">
                              <a:alpha val="43137"/>
                            </a:srgbClr>
                          </a:outerShdw>
                        </a:effectLst>
                      </a:endParaRPr>
                    </a:p>
                  </a:txBody>
                  <a:tcPr/>
                </a:tc>
                <a:tc>
                  <a:txBody>
                    <a:bodyPr/>
                    <a:lstStyle/>
                    <a:p>
                      <a:pPr algn="ctr"/>
                      <a:r>
                        <a:rPr lang="en-US" sz="4400" dirty="0" smtClean="0">
                          <a:effectLst>
                            <a:outerShdw blurRad="38100" dist="38100" dir="2700000" algn="tl">
                              <a:srgbClr val="000000">
                                <a:alpha val="43137"/>
                              </a:srgbClr>
                            </a:outerShdw>
                          </a:effectLst>
                        </a:rPr>
                        <a:t>COMMOTIONS</a:t>
                      </a:r>
                      <a:endParaRPr lang="en-US" sz="4400" dirty="0">
                        <a:effectLst>
                          <a:outerShdw blurRad="38100" dist="38100" dir="2700000" algn="tl">
                            <a:srgbClr val="000000">
                              <a:alpha val="43137"/>
                            </a:srgbClr>
                          </a:outerShdw>
                        </a:effectLst>
                      </a:endParaRPr>
                    </a:p>
                  </a:txBody>
                  <a:tcPr/>
                </a:tc>
              </a:tr>
              <a:tr h="370840">
                <a:tc>
                  <a:txBody>
                    <a:bodyPr/>
                    <a:lstStyle/>
                    <a:p>
                      <a:r>
                        <a:rPr lang="en-US" sz="2800" b="1" dirty="0" smtClean="0"/>
                        <a:t>Russia &amp; Ukraine (2022)</a:t>
                      </a:r>
                      <a:endParaRPr lang="en-US" sz="2800" b="1" dirty="0"/>
                    </a:p>
                  </a:txBody>
                  <a:tcPr/>
                </a:tc>
                <a:tc>
                  <a:txBody>
                    <a:bodyPr/>
                    <a:lstStyle/>
                    <a:p>
                      <a:r>
                        <a:rPr lang="en-US" sz="2800" b="1" dirty="0" smtClean="0"/>
                        <a:t>America &amp; Middle</a:t>
                      </a:r>
                      <a:r>
                        <a:rPr lang="en-US" sz="2800" b="1" baseline="0" dirty="0" smtClean="0"/>
                        <a:t> East *</a:t>
                      </a:r>
                      <a:endParaRPr lang="en-US" sz="2800" b="1" dirty="0"/>
                    </a:p>
                  </a:txBody>
                  <a:tcPr/>
                </a:tc>
              </a:tr>
              <a:tr h="370840">
                <a:tc>
                  <a:txBody>
                    <a:bodyPr/>
                    <a:lstStyle/>
                    <a:p>
                      <a:r>
                        <a:rPr lang="en-US" sz="2800" b="1" dirty="0" smtClean="0"/>
                        <a:t>Israel &amp; Hamas (2023)</a:t>
                      </a:r>
                      <a:endParaRPr lang="en-US" sz="28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Pakistan &amp; Iran</a:t>
                      </a:r>
                      <a:r>
                        <a:rPr lang="en-US" sz="2800" b="1" baseline="0" dirty="0" smtClean="0"/>
                        <a:t> (2024)</a:t>
                      </a:r>
                      <a:endParaRPr lang="en-US" sz="2800" b="1" dirty="0" smtClean="0"/>
                    </a:p>
                  </a:txBody>
                  <a:tcPr/>
                </a:tc>
              </a:tr>
              <a:tr h="370840">
                <a:tc>
                  <a:txBody>
                    <a:bodyPr/>
                    <a:lstStyle/>
                    <a:p>
                      <a:r>
                        <a:rPr lang="en-US" sz="2800" b="1" dirty="0" smtClean="0"/>
                        <a:t>Afghanistan &amp; Iran (2023)</a:t>
                      </a:r>
                      <a:endParaRPr lang="en-US" sz="2800" b="1" dirty="0"/>
                    </a:p>
                  </a:txBody>
                  <a:tcPr/>
                </a:tc>
                <a:tc>
                  <a:txBody>
                    <a:bodyPr/>
                    <a:lstStyle/>
                    <a:p>
                      <a:r>
                        <a:rPr lang="en-US" sz="2800" b="1" dirty="0" smtClean="0"/>
                        <a:t>China &amp; Taiwan (1950)</a:t>
                      </a:r>
                      <a:endParaRPr lang="en-US" sz="2800" b="1" dirty="0"/>
                    </a:p>
                  </a:txBody>
                  <a:tcPr/>
                </a:tc>
              </a:tr>
              <a:tr h="370840">
                <a:tc>
                  <a:txBody>
                    <a:bodyPr/>
                    <a:lstStyle/>
                    <a:p>
                      <a:r>
                        <a:rPr lang="en-US" sz="2800" b="1" dirty="0" smtClean="0"/>
                        <a:t>Israel &amp; Palestine</a:t>
                      </a:r>
                      <a:r>
                        <a:rPr lang="en-US" sz="2800" b="1" baseline="0" dirty="0" smtClean="0"/>
                        <a:t> *</a:t>
                      </a:r>
                      <a:endParaRPr lang="en-US" sz="2800" b="1" dirty="0"/>
                    </a:p>
                  </a:txBody>
                  <a:tcPr/>
                </a:tc>
                <a:tc>
                  <a:txBody>
                    <a:bodyPr/>
                    <a:lstStyle/>
                    <a:p>
                      <a:r>
                        <a:rPr lang="en-US" sz="2800" b="1" dirty="0" smtClean="0"/>
                        <a:t>Pakistan &amp; India (1947) </a:t>
                      </a:r>
                      <a:endParaRPr lang="en-US" sz="2800" b="1" dirty="0"/>
                    </a:p>
                  </a:txBody>
                  <a:tcPr/>
                </a:tc>
              </a:tr>
              <a:tr h="370840">
                <a:tc>
                  <a:txBody>
                    <a:bodyPr/>
                    <a:lstStyle/>
                    <a:p>
                      <a:r>
                        <a:rPr lang="en-US" sz="2800" b="1" dirty="0" smtClean="0"/>
                        <a:t>Armenia &amp; Azerbaijan </a:t>
                      </a:r>
                      <a:r>
                        <a:rPr lang="en-US" sz="2000" b="1" dirty="0" smtClean="0"/>
                        <a:t>(1991)</a:t>
                      </a:r>
                      <a:endParaRPr lang="en-US" sz="2000" b="1" dirty="0"/>
                    </a:p>
                  </a:txBody>
                  <a:tcPr/>
                </a:tc>
                <a:tc>
                  <a:txBody>
                    <a:bodyPr/>
                    <a:lstStyle/>
                    <a:p>
                      <a:r>
                        <a:rPr lang="en-US" sz="2800" b="1" dirty="0" smtClean="0"/>
                        <a:t>Venezuela &amp; Guyana (2023)</a:t>
                      </a:r>
                      <a:endParaRPr lang="en-US" sz="2800" b="1" dirty="0"/>
                    </a:p>
                  </a:txBody>
                  <a:tcPr/>
                </a:tc>
              </a:tr>
            </a:tbl>
          </a:graphicData>
        </a:graphic>
      </p:graphicFrame>
      <p:sp>
        <p:nvSpPr>
          <p:cNvPr id="6" name="TextBox 5"/>
          <p:cNvSpPr txBox="1"/>
          <p:nvPr/>
        </p:nvSpPr>
        <p:spPr>
          <a:xfrm>
            <a:off x="381000" y="5969942"/>
            <a:ext cx="8763000" cy="523220"/>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Currently, there are approximately 32 countries at war! </a:t>
            </a: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627618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8534400" cy="838200"/>
          </a:xfrm>
        </p:spPr>
        <p:txBody>
          <a:bodyPr/>
          <a:lstStyle/>
          <a:p>
            <a:pPr algn="ctr"/>
            <a:r>
              <a:rPr lang="en-US" sz="3600" b="1" u="sng" dirty="0">
                <a:solidFill>
                  <a:srgbClr val="FFC000"/>
                </a:solidFill>
              </a:rPr>
              <a:t>5</a:t>
            </a:r>
            <a:r>
              <a:rPr lang="en-US" sz="3600" b="1" u="sng" baseline="30000" dirty="0" smtClean="0">
                <a:solidFill>
                  <a:srgbClr val="FFC000"/>
                </a:solidFill>
              </a:rPr>
              <a:t>th</a:t>
            </a:r>
            <a:r>
              <a:rPr lang="en-US" sz="3600" b="1" u="sng" dirty="0" smtClean="0">
                <a:solidFill>
                  <a:srgbClr val="FFC000"/>
                </a:solidFill>
              </a:rPr>
              <a:t> SEAL: Souls under the altar</a:t>
            </a:r>
            <a:endParaRPr lang="en-US" sz="3600" b="1" u="sng" dirty="0">
              <a:solidFill>
                <a:srgbClr val="FFC000"/>
              </a:solidFill>
            </a:endParaRPr>
          </a:p>
        </p:txBody>
      </p:sp>
      <p:sp>
        <p:nvSpPr>
          <p:cNvPr id="6" name="TextBox 5"/>
          <p:cNvSpPr txBox="1"/>
          <p:nvPr/>
        </p:nvSpPr>
        <p:spPr>
          <a:xfrm>
            <a:off x="507243" y="1417092"/>
            <a:ext cx="8636757" cy="5016758"/>
          </a:xfrm>
          <a:prstGeom prst="rect">
            <a:avLst/>
          </a:prstGeom>
          <a:noFill/>
        </p:spPr>
        <p:txBody>
          <a:bodyPr wrap="square" rtlCol="0">
            <a:spAutoFit/>
          </a:bodyPr>
          <a:lstStyle/>
          <a:p>
            <a:r>
              <a:rPr lang="en-US" sz="4000" b="1" dirty="0" smtClean="0"/>
              <a:t>The 5</a:t>
            </a:r>
            <a:r>
              <a:rPr lang="en-US" sz="4000" b="1" baseline="30000" dirty="0" smtClean="0"/>
              <a:t>th</a:t>
            </a:r>
            <a:r>
              <a:rPr lang="en-US" sz="4000" b="1" dirty="0" smtClean="0"/>
              <a:t> seal depicts actions in heaven that result from certain happenings on earth. There are a group of martyrs in heaven who were martyred on the earth.  They are most likely souls who were saved in the early part of tribulation, who were killed for their faith.</a:t>
            </a:r>
            <a:endParaRPr lang="en-US" sz="4000" b="1" dirty="0"/>
          </a:p>
        </p:txBody>
      </p:sp>
    </p:spTree>
    <p:extLst>
      <p:ext uri="{BB962C8B-B14F-4D97-AF65-F5344CB8AC3E}">
        <p14:creationId xmlns:p14="http://schemas.microsoft.com/office/powerpoint/2010/main" val="115118754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43" y="38100"/>
            <a:ext cx="8534400" cy="723900"/>
          </a:xfrm>
        </p:spPr>
        <p:txBody>
          <a:bodyPr/>
          <a:lstStyle/>
          <a:p>
            <a:pPr algn="ctr"/>
            <a:r>
              <a:rPr lang="en-US" sz="3600" b="1" u="sng" dirty="0">
                <a:solidFill>
                  <a:srgbClr val="FFC000"/>
                </a:solidFill>
              </a:rPr>
              <a:t>5</a:t>
            </a:r>
            <a:r>
              <a:rPr lang="en-US" sz="3600" b="1" u="sng" baseline="30000" dirty="0" smtClean="0">
                <a:solidFill>
                  <a:srgbClr val="FFC000"/>
                </a:solidFill>
              </a:rPr>
              <a:t>th</a:t>
            </a:r>
            <a:r>
              <a:rPr lang="en-US" sz="3600" b="1" u="sng" dirty="0" smtClean="0">
                <a:solidFill>
                  <a:srgbClr val="FFC000"/>
                </a:solidFill>
              </a:rPr>
              <a:t> SEAL: Souls under the altar</a:t>
            </a:r>
            <a:endParaRPr lang="en-US" sz="3600" b="1" u="sng" dirty="0">
              <a:solidFill>
                <a:srgbClr val="FFC000"/>
              </a:solidFill>
            </a:endParaRPr>
          </a:p>
        </p:txBody>
      </p:sp>
      <p:sp>
        <p:nvSpPr>
          <p:cNvPr id="6" name="TextBox 5"/>
          <p:cNvSpPr txBox="1"/>
          <p:nvPr/>
        </p:nvSpPr>
        <p:spPr>
          <a:xfrm>
            <a:off x="366712" y="1219200"/>
            <a:ext cx="8636757" cy="5324535"/>
          </a:xfrm>
          <a:prstGeom prst="rect">
            <a:avLst/>
          </a:prstGeom>
          <a:noFill/>
        </p:spPr>
        <p:txBody>
          <a:bodyPr wrap="square" rtlCol="0">
            <a:spAutoFit/>
          </a:bodyPr>
          <a:lstStyle/>
          <a:p>
            <a:r>
              <a:rPr lang="en-US" sz="3400" dirty="0" smtClean="0">
                <a:solidFill>
                  <a:srgbClr val="FFFF00"/>
                </a:solidFill>
              </a:rPr>
              <a:t>The </a:t>
            </a:r>
            <a:r>
              <a:rPr lang="en-US" sz="3400" dirty="0">
                <a:solidFill>
                  <a:srgbClr val="FFFF00"/>
                </a:solidFill>
              </a:rPr>
              <a:t>state of things </a:t>
            </a:r>
            <a:r>
              <a:rPr lang="en-US" sz="3400" dirty="0" smtClean="0">
                <a:solidFill>
                  <a:srgbClr val="FFFF00"/>
                </a:solidFill>
              </a:rPr>
              <a:t>would </a:t>
            </a:r>
            <a:r>
              <a:rPr lang="en-US" sz="3400" dirty="0">
                <a:solidFill>
                  <a:srgbClr val="FFFF00"/>
                </a:solidFill>
              </a:rPr>
              <a:t>seem to be, that there was </a:t>
            </a:r>
            <a:r>
              <a:rPr lang="en-US" sz="3400" dirty="0" smtClean="0">
                <a:solidFill>
                  <a:srgbClr val="FFFF00"/>
                </a:solidFill>
              </a:rPr>
              <a:t>persecution </a:t>
            </a:r>
            <a:r>
              <a:rPr lang="en-US" sz="3400" dirty="0">
                <a:solidFill>
                  <a:srgbClr val="FFFF00"/>
                </a:solidFill>
              </a:rPr>
              <a:t>on the earth. </a:t>
            </a:r>
            <a:r>
              <a:rPr lang="en-US" sz="3400" dirty="0" smtClean="0">
                <a:solidFill>
                  <a:srgbClr val="FFFF00"/>
                </a:solidFill>
              </a:rPr>
              <a:t>Some </a:t>
            </a:r>
            <a:r>
              <a:rPr lang="en-US" sz="3400" dirty="0">
                <a:solidFill>
                  <a:srgbClr val="FFFF00"/>
                </a:solidFill>
              </a:rPr>
              <a:t>saints had been put to death, and their souls had gone to heaven, where they pleaded </a:t>
            </a:r>
            <a:r>
              <a:rPr lang="en-US" sz="3400" dirty="0" smtClean="0">
                <a:solidFill>
                  <a:srgbClr val="FFFF00"/>
                </a:solidFill>
              </a:rPr>
              <a:t>their </a:t>
            </a:r>
            <a:r>
              <a:rPr lang="en-US" sz="3400" dirty="0">
                <a:solidFill>
                  <a:srgbClr val="FFFF00"/>
                </a:solidFill>
              </a:rPr>
              <a:t>cause </a:t>
            </a:r>
            <a:r>
              <a:rPr lang="en-US" sz="3400" dirty="0" smtClean="0">
                <a:solidFill>
                  <a:srgbClr val="FFFF00"/>
                </a:solidFill>
              </a:rPr>
              <a:t>that </a:t>
            </a:r>
            <a:r>
              <a:rPr lang="en-US" sz="3400" dirty="0">
                <a:solidFill>
                  <a:srgbClr val="FFFF00"/>
                </a:solidFill>
              </a:rPr>
              <a:t>their oppressors and persecutors might be punished.  To this the answer from God was that:  </a:t>
            </a:r>
            <a:r>
              <a:rPr lang="en-US" sz="3400" i="1" dirty="0"/>
              <a:t>“vindication could not occur immediately because there were others who were yet be called to suffer as they did, and they must wait until all that number was completed</a:t>
            </a:r>
            <a:r>
              <a:rPr lang="en-US" sz="3400" i="1" dirty="0" smtClean="0"/>
              <a:t>.”</a:t>
            </a:r>
            <a:endParaRPr lang="en-US" sz="3400" dirty="0">
              <a:solidFill>
                <a:srgbClr val="FFFF00"/>
              </a:solidFill>
            </a:endParaRPr>
          </a:p>
        </p:txBody>
      </p:sp>
    </p:spTree>
    <p:extLst>
      <p:ext uri="{BB962C8B-B14F-4D97-AF65-F5344CB8AC3E}">
        <p14:creationId xmlns:p14="http://schemas.microsoft.com/office/powerpoint/2010/main" val="6396046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43" y="38100"/>
            <a:ext cx="8534400" cy="723900"/>
          </a:xfrm>
        </p:spPr>
        <p:txBody>
          <a:bodyPr/>
          <a:lstStyle/>
          <a:p>
            <a:pPr algn="ctr"/>
            <a:r>
              <a:rPr lang="en-US" sz="3600" b="1" u="sng" dirty="0">
                <a:solidFill>
                  <a:srgbClr val="FFC000"/>
                </a:solidFill>
              </a:rPr>
              <a:t>5</a:t>
            </a:r>
            <a:r>
              <a:rPr lang="en-US" sz="3600" b="1" u="sng" baseline="30000" dirty="0" smtClean="0">
                <a:solidFill>
                  <a:srgbClr val="FFC000"/>
                </a:solidFill>
              </a:rPr>
              <a:t>th</a:t>
            </a:r>
            <a:r>
              <a:rPr lang="en-US" sz="3600" b="1" u="sng" dirty="0" smtClean="0">
                <a:solidFill>
                  <a:srgbClr val="FFC000"/>
                </a:solidFill>
              </a:rPr>
              <a:t> SEAL: Souls under the altar</a:t>
            </a:r>
            <a:endParaRPr lang="en-US" sz="3600" b="1" u="sng" dirty="0">
              <a:solidFill>
                <a:srgbClr val="FFC000"/>
              </a:solidFill>
            </a:endParaRPr>
          </a:p>
        </p:txBody>
      </p:sp>
      <p:sp>
        <p:nvSpPr>
          <p:cNvPr id="6" name="TextBox 5"/>
          <p:cNvSpPr txBox="1"/>
          <p:nvPr/>
        </p:nvSpPr>
        <p:spPr>
          <a:xfrm>
            <a:off x="464379" y="1143000"/>
            <a:ext cx="8636757" cy="5570756"/>
          </a:xfrm>
          <a:prstGeom prst="rect">
            <a:avLst/>
          </a:prstGeom>
          <a:noFill/>
        </p:spPr>
        <p:txBody>
          <a:bodyPr wrap="square" rtlCol="0">
            <a:spAutoFit/>
          </a:bodyPr>
          <a:lstStyle/>
          <a:p>
            <a:r>
              <a:rPr lang="en-US" sz="3200" b="1" dirty="0" smtClean="0">
                <a:solidFill>
                  <a:srgbClr val="FFFF00"/>
                </a:solidFill>
              </a:rPr>
              <a:t>Vs</a:t>
            </a:r>
            <a:r>
              <a:rPr lang="en-US" sz="3200" b="1" dirty="0">
                <a:solidFill>
                  <a:srgbClr val="FFFF00"/>
                </a:solidFill>
              </a:rPr>
              <a:t>.</a:t>
            </a:r>
            <a:r>
              <a:rPr lang="en-US" sz="3200" b="1" dirty="0" smtClean="0">
                <a:solidFill>
                  <a:srgbClr val="FFFF00"/>
                </a:solidFill>
              </a:rPr>
              <a:t> </a:t>
            </a:r>
            <a:r>
              <a:rPr lang="en-US" sz="3200" b="1" dirty="0">
                <a:solidFill>
                  <a:srgbClr val="FFFF00"/>
                </a:solidFill>
              </a:rPr>
              <a:t>9:  </a:t>
            </a:r>
            <a:endParaRPr lang="en-US" sz="3200" b="1" dirty="0" smtClean="0">
              <a:solidFill>
                <a:srgbClr val="FFFF00"/>
              </a:solidFill>
            </a:endParaRPr>
          </a:p>
          <a:p>
            <a:r>
              <a:rPr lang="en-US" sz="3600" dirty="0" smtClean="0"/>
              <a:t>The </a:t>
            </a:r>
            <a:r>
              <a:rPr lang="en-US" sz="3600" dirty="0"/>
              <a:t>reason they were killed was because of their belief in God &amp; His Word and for taking a stand for their faith.  They were faithful witnesses during the tribulation in the face of opposition.  As soon as they died they were received into heaven &amp; they were pictured as under an altar maybe because they had sacrificed their lives for the cause of Christ</a:t>
            </a:r>
            <a:r>
              <a:rPr lang="en-US" sz="3600" dirty="0" smtClean="0"/>
              <a:t>.</a:t>
            </a:r>
            <a:endParaRPr lang="en-US" sz="3600" dirty="0"/>
          </a:p>
        </p:txBody>
      </p:sp>
    </p:spTree>
    <p:extLst>
      <p:ext uri="{BB962C8B-B14F-4D97-AF65-F5344CB8AC3E}">
        <p14:creationId xmlns:p14="http://schemas.microsoft.com/office/powerpoint/2010/main" val="245466986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43" y="38100"/>
            <a:ext cx="8534400" cy="723900"/>
          </a:xfrm>
        </p:spPr>
        <p:txBody>
          <a:bodyPr/>
          <a:lstStyle/>
          <a:p>
            <a:pPr algn="ctr"/>
            <a:r>
              <a:rPr lang="en-US" sz="3600" b="1" u="sng" dirty="0">
                <a:solidFill>
                  <a:srgbClr val="FFC000"/>
                </a:solidFill>
              </a:rPr>
              <a:t>5</a:t>
            </a:r>
            <a:r>
              <a:rPr lang="en-US" sz="3600" b="1" u="sng" baseline="30000" dirty="0" smtClean="0">
                <a:solidFill>
                  <a:srgbClr val="FFC000"/>
                </a:solidFill>
              </a:rPr>
              <a:t>th</a:t>
            </a:r>
            <a:r>
              <a:rPr lang="en-US" sz="3600" b="1" u="sng" dirty="0" smtClean="0">
                <a:solidFill>
                  <a:srgbClr val="FFC000"/>
                </a:solidFill>
              </a:rPr>
              <a:t> SEAL: Souls under the altar</a:t>
            </a:r>
            <a:endParaRPr lang="en-US" sz="3600" b="1" u="sng" dirty="0">
              <a:solidFill>
                <a:srgbClr val="FFC000"/>
              </a:solidFill>
            </a:endParaRPr>
          </a:p>
        </p:txBody>
      </p:sp>
      <p:sp>
        <p:nvSpPr>
          <p:cNvPr id="6" name="TextBox 5"/>
          <p:cNvSpPr txBox="1"/>
          <p:nvPr/>
        </p:nvSpPr>
        <p:spPr>
          <a:xfrm>
            <a:off x="497718" y="923924"/>
            <a:ext cx="8636757" cy="5693866"/>
          </a:xfrm>
          <a:prstGeom prst="rect">
            <a:avLst/>
          </a:prstGeom>
          <a:noFill/>
        </p:spPr>
        <p:txBody>
          <a:bodyPr wrap="square" rtlCol="0">
            <a:spAutoFit/>
          </a:bodyPr>
          <a:lstStyle/>
          <a:p>
            <a:r>
              <a:rPr lang="en-US" sz="3200" b="1" dirty="0">
                <a:solidFill>
                  <a:srgbClr val="FFFF00"/>
                </a:solidFill>
              </a:rPr>
              <a:t>Vs. 10:  </a:t>
            </a:r>
            <a:r>
              <a:rPr lang="en-US" sz="3200" i="1" dirty="0">
                <a:solidFill>
                  <a:srgbClr val="FFFF00"/>
                </a:solidFill>
              </a:rPr>
              <a:t>John heard, a loud cry, saying, How long? </a:t>
            </a:r>
          </a:p>
          <a:p>
            <a:endParaRPr lang="en-US" sz="1200" dirty="0"/>
          </a:p>
          <a:p>
            <a:r>
              <a:rPr lang="en-US" sz="3200" dirty="0"/>
              <a:t>They were crying out to God for justice, for him to vindicate them in the eyes of those who took their lives. This cry implies a zeal for the glory of God, a desire that God would clear their innocence, and make known his justice among men. That he would abolish the kingdom of Satan, and consummate the kingdom of Christ, making all his enemies to become his footstool.  Their cry here was a desire for vindication of God's holiness, truth &amp; justice which he himself had promised. </a:t>
            </a:r>
            <a:endParaRPr lang="en-US" sz="3200" b="1" dirty="0"/>
          </a:p>
        </p:txBody>
      </p:sp>
    </p:spTree>
    <p:extLst>
      <p:ext uri="{BB962C8B-B14F-4D97-AF65-F5344CB8AC3E}">
        <p14:creationId xmlns:p14="http://schemas.microsoft.com/office/powerpoint/2010/main" val="344093684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43" y="38100"/>
            <a:ext cx="8534400" cy="723900"/>
          </a:xfrm>
        </p:spPr>
        <p:txBody>
          <a:bodyPr/>
          <a:lstStyle/>
          <a:p>
            <a:pPr algn="ctr"/>
            <a:r>
              <a:rPr lang="en-US" sz="3600" b="1" u="sng" dirty="0">
                <a:solidFill>
                  <a:srgbClr val="FFC000"/>
                </a:solidFill>
              </a:rPr>
              <a:t>5</a:t>
            </a:r>
            <a:r>
              <a:rPr lang="en-US" sz="3600" b="1" u="sng" baseline="30000" dirty="0" smtClean="0">
                <a:solidFill>
                  <a:srgbClr val="FFC000"/>
                </a:solidFill>
              </a:rPr>
              <a:t>th</a:t>
            </a:r>
            <a:r>
              <a:rPr lang="en-US" sz="3600" b="1" u="sng" dirty="0" smtClean="0">
                <a:solidFill>
                  <a:srgbClr val="FFC000"/>
                </a:solidFill>
              </a:rPr>
              <a:t> SEAL: Souls under the altar</a:t>
            </a:r>
            <a:endParaRPr lang="en-US" sz="3600" b="1" u="sng" dirty="0">
              <a:solidFill>
                <a:srgbClr val="FFC000"/>
              </a:solidFill>
            </a:endParaRPr>
          </a:p>
        </p:txBody>
      </p:sp>
      <p:sp>
        <p:nvSpPr>
          <p:cNvPr id="6" name="TextBox 5"/>
          <p:cNvSpPr txBox="1"/>
          <p:nvPr/>
        </p:nvSpPr>
        <p:spPr>
          <a:xfrm>
            <a:off x="473905" y="1023937"/>
            <a:ext cx="8636757" cy="5293757"/>
          </a:xfrm>
          <a:prstGeom prst="rect">
            <a:avLst/>
          </a:prstGeom>
          <a:noFill/>
        </p:spPr>
        <p:txBody>
          <a:bodyPr wrap="square" rtlCol="0">
            <a:spAutoFit/>
          </a:bodyPr>
          <a:lstStyle/>
          <a:p>
            <a:r>
              <a:rPr lang="en-US" sz="3200" b="1" dirty="0">
                <a:solidFill>
                  <a:srgbClr val="FFFF00"/>
                </a:solidFill>
              </a:rPr>
              <a:t>Vs. 11:</a:t>
            </a:r>
            <a:r>
              <a:rPr lang="en-US" sz="3200" b="1" dirty="0"/>
              <a:t> </a:t>
            </a:r>
            <a:endParaRPr lang="en-US" sz="3200" b="1" dirty="0" smtClean="0"/>
          </a:p>
          <a:p>
            <a:r>
              <a:rPr lang="en-US" sz="3400" dirty="0" smtClean="0"/>
              <a:t>God </a:t>
            </a:r>
            <a:r>
              <a:rPr lang="en-US" sz="3400" dirty="0"/>
              <a:t>responds by saying they will have to wait for a little while until others die and His program be fulfilled. That is, till these persecutions were passed through, and the number of the martyrs was complete.  However, they are given white robes to signify their redeemed &amp; glorified state. White robes were given to every one of them as the reward of their sufferings </a:t>
            </a:r>
            <a:r>
              <a:rPr lang="en-US" sz="3400" dirty="0" smtClean="0"/>
              <a:t>and services. </a:t>
            </a:r>
            <a:endParaRPr lang="en-US" sz="3400" dirty="0"/>
          </a:p>
        </p:txBody>
      </p:sp>
    </p:spTree>
    <p:extLst>
      <p:ext uri="{BB962C8B-B14F-4D97-AF65-F5344CB8AC3E}">
        <p14:creationId xmlns:p14="http://schemas.microsoft.com/office/powerpoint/2010/main" val="299977880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43" y="38100"/>
            <a:ext cx="8534400" cy="723900"/>
          </a:xfrm>
        </p:spPr>
        <p:txBody>
          <a:bodyPr/>
          <a:lstStyle/>
          <a:p>
            <a:pPr algn="ctr"/>
            <a:r>
              <a:rPr lang="en-US" sz="3600" b="1" u="sng" dirty="0">
                <a:solidFill>
                  <a:srgbClr val="FFC000"/>
                </a:solidFill>
              </a:rPr>
              <a:t>5</a:t>
            </a:r>
            <a:r>
              <a:rPr lang="en-US" sz="3600" b="1" u="sng" baseline="30000" dirty="0" smtClean="0">
                <a:solidFill>
                  <a:srgbClr val="FFC000"/>
                </a:solidFill>
              </a:rPr>
              <a:t>th</a:t>
            </a:r>
            <a:r>
              <a:rPr lang="en-US" sz="3600" b="1" u="sng" dirty="0" smtClean="0">
                <a:solidFill>
                  <a:srgbClr val="FFC000"/>
                </a:solidFill>
              </a:rPr>
              <a:t> SEAL: Souls under the altar</a:t>
            </a:r>
            <a:endParaRPr lang="en-US" sz="3600" b="1" u="sng" dirty="0">
              <a:solidFill>
                <a:srgbClr val="FFC000"/>
              </a:solidFill>
            </a:endParaRPr>
          </a:p>
        </p:txBody>
      </p:sp>
      <p:sp>
        <p:nvSpPr>
          <p:cNvPr id="6" name="TextBox 5"/>
          <p:cNvSpPr txBox="1"/>
          <p:nvPr/>
        </p:nvSpPr>
        <p:spPr>
          <a:xfrm>
            <a:off x="507243" y="1295400"/>
            <a:ext cx="8636757" cy="4708981"/>
          </a:xfrm>
          <a:prstGeom prst="rect">
            <a:avLst/>
          </a:prstGeom>
          <a:noFill/>
        </p:spPr>
        <p:txBody>
          <a:bodyPr wrap="square" rtlCol="0">
            <a:spAutoFit/>
          </a:bodyPr>
          <a:lstStyle/>
          <a:p>
            <a:r>
              <a:rPr lang="en-US" sz="4000" dirty="0" smtClean="0"/>
              <a:t>God was saying to the martyrs that: </a:t>
            </a:r>
          </a:p>
          <a:p>
            <a:endParaRPr lang="en-US" sz="2000" dirty="0" smtClean="0"/>
          </a:p>
          <a:p>
            <a:r>
              <a:rPr lang="en-US" sz="4000" dirty="0" smtClean="0"/>
              <a:t>"</a:t>
            </a:r>
            <a:r>
              <a:rPr lang="en-US" sz="4000" i="1" dirty="0">
                <a:solidFill>
                  <a:srgbClr val="FFFF00"/>
                </a:solidFill>
              </a:rPr>
              <a:t>Though the time is not yet come to satisfy your desires in the final ruin of Satan's kingdom, yet it shall be well with you in the mean time, you shall walk with me in </a:t>
            </a:r>
            <a:r>
              <a:rPr lang="en-US" sz="4000" i="1" dirty="0" smtClean="0">
                <a:solidFill>
                  <a:srgbClr val="FFFF00"/>
                </a:solidFill>
              </a:rPr>
              <a:t>white robes, </a:t>
            </a:r>
            <a:r>
              <a:rPr lang="en-US" sz="4000" i="1" dirty="0">
                <a:solidFill>
                  <a:srgbClr val="FFFF00"/>
                </a:solidFill>
              </a:rPr>
              <a:t>and enjoy my glory in heaven</a:t>
            </a:r>
            <a:r>
              <a:rPr lang="en-US" sz="4000" dirty="0" smtClean="0"/>
              <a:t>."</a:t>
            </a:r>
            <a:endParaRPr lang="en-US" sz="4000" dirty="0"/>
          </a:p>
        </p:txBody>
      </p:sp>
    </p:spTree>
    <p:extLst>
      <p:ext uri="{BB962C8B-B14F-4D97-AF65-F5344CB8AC3E}">
        <p14:creationId xmlns:p14="http://schemas.microsoft.com/office/powerpoint/2010/main" val="231314936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8534400" cy="838200"/>
          </a:xfrm>
        </p:spPr>
        <p:txBody>
          <a:bodyPr/>
          <a:lstStyle/>
          <a:p>
            <a:pPr algn="ctr"/>
            <a:r>
              <a:rPr lang="en-US" b="1" dirty="0" smtClean="0">
                <a:solidFill>
                  <a:schemeClr val="accent2"/>
                </a:solidFill>
              </a:rPr>
              <a:t>6</a:t>
            </a:r>
            <a:r>
              <a:rPr lang="en-US" b="1" baseline="30000" dirty="0" smtClean="0">
                <a:solidFill>
                  <a:schemeClr val="accent2"/>
                </a:solidFill>
              </a:rPr>
              <a:t>th</a:t>
            </a:r>
            <a:r>
              <a:rPr lang="en-US" b="1" dirty="0" smtClean="0">
                <a:solidFill>
                  <a:schemeClr val="accent2"/>
                </a:solidFill>
              </a:rPr>
              <a:t> SEAL: Cosmic disturbances</a:t>
            </a:r>
            <a:endParaRPr lang="en-US" b="1" dirty="0">
              <a:solidFill>
                <a:schemeClr val="accent2"/>
              </a:solidFill>
            </a:endParaRPr>
          </a:p>
        </p:txBody>
      </p:sp>
      <p:sp>
        <p:nvSpPr>
          <p:cNvPr id="5" name="TextBox 4"/>
          <p:cNvSpPr txBox="1"/>
          <p:nvPr/>
        </p:nvSpPr>
        <p:spPr>
          <a:xfrm>
            <a:off x="1676400" y="5906660"/>
            <a:ext cx="6172200" cy="769441"/>
          </a:xfrm>
          <a:prstGeom prst="rect">
            <a:avLst/>
          </a:prstGeom>
          <a:noFill/>
        </p:spPr>
        <p:txBody>
          <a:bodyPr wrap="square" rtlCol="0">
            <a:spAutoFit/>
          </a:bodyPr>
          <a:lstStyle/>
          <a:p>
            <a:pPr algn="ctr"/>
            <a:r>
              <a:rPr lang="en-US" sz="4400" b="1" dirty="0" smtClean="0"/>
              <a:t>Revelation 6:12-17</a:t>
            </a:r>
            <a:endParaRPr lang="en-US" sz="4400" b="1" dirty="0"/>
          </a:p>
        </p:txBody>
      </p:sp>
      <p:pic>
        <p:nvPicPr>
          <p:cNvPr id="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723" y="1185862"/>
            <a:ext cx="7337553" cy="458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46222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8534400" cy="838200"/>
          </a:xfrm>
        </p:spPr>
        <p:txBody>
          <a:bodyPr/>
          <a:lstStyle/>
          <a:p>
            <a:pPr algn="ctr"/>
            <a:r>
              <a:rPr lang="en-US" sz="3600" b="1" u="sng" dirty="0" smtClean="0">
                <a:solidFill>
                  <a:schemeClr val="accent2"/>
                </a:solidFill>
              </a:rPr>
              <a:t>6</a:t>
            </a:r>
            <a:r>
              <a:rPr lang="en-US" sz="3600" b="1" u="sng" baseline="30000" dirty="0" smtClean="0">
                <a:solidFill>
                  <a:schemeClr val="accent2"/>
                </a:solidFill>
              </a:rPr>
              <a:t>th</a:t>
            </a:r>
            <a:r>
              <a:rPr lang="en-US" sz="3600" b="1" u="sng" dirty="0" smtClean="0">
                <a:solidFill>
                  <a:schemeClr val="accent2"/>
                </a:solidFill>
              </a:rPr>
              <a:t> SEAL: Cosmic disturbances</a:t>
            </a:r>
            <a:endParaRPr lang="en-US" sz="3600" b="1" u="sng" dirty="0">
              <a:solidFill>
                <a:schemeClr val="accent2"/>
              </a:solidFill>
            </a:endParaRPr>
          </a:p>
        </p:txBody>
      </p:sp>
      <p:sp>
        <p:nvSpPr>
          <p:cNvPr id="7" name="TextBox 6"/>
          <p:cNvSpPr txBox="1"/>
          <p:nvPr/>
        </p:nvSpPr>
        <p:spPr>
          <a:xfrm>
            <a:off x="473904" y="1371600"/>
            <a:ext cx="8636757" cy="4939814"/>
          </a:xfrm>
          <a:prstGeom prst="rect">
            <a:avLst/>
          </a:prstGeom>
          <a:noFill/>
        </p:spPr>
        <p:txBody>
          <a:bodyPr wrap="square" rtlCol="0">
            <a:spAutoFit/>
          </a:bodyPr>
          <a:lstStyle/>
          <a:p>
            <a:r>
              <a:rPr lang="en-US" sz="3600" b="1" dirty="0">
                <a:solidFill>
                  <a:srgbClr val="FFFF00"/>
                </a:solidFill>
              </a:rPr>
              <a:t>Vs. </a:t>
            </a:r>
            <a:r>
              <a:rPr lang="en-US" sz="3600" b="1" dirty="0" smtClean="0">
                <a:solidFill>
                  <a:srgbClr val="FFFF00"/>
                </a:solidFill>
              </a:rPr>
              <a:t>12:</a:t>
            </a:r>
            <a:r>
              <a:rPr lang="en-US" sz="3600" b="1" dirty="0" smtClean="0"/>
              <a:t>  </a:t>
            </a:r>
            <a:r>
              <a:rPr lang="en-US" sz="3600" b="1" dirty="0" smtClean="0">
                <a:solidFill>
                  <a:schemeClr val="accent2"/>
                </a:solidFill>
              </a:rPr>
              <a:t>THREE DISRUPTIONS</a:t>
            </a:r>
          </a:p>
          <a:p>
            <a:endParaRPr lang="en-US" sz="3200" b="1" dirty="0" smtClean="0"/>
          </a:p>
          <a:p>
            <a:pPr marL="742950" lvl="0" indent="-742950">
              <a:spcBef>
                <a:spcPts val="600"/>
              </a:spcBef>
              <a:buClr>
                <a:schemeClr val="accent2"/>
              </a:buClr>
              <a:buSzPct val="85000"/>
              <a:buAutoNum type="arabicPeriod"/>
              <a:defRPr/>
            </a:pPr>
            <a:r>
              <a:rPr lang="en-US" sz="6600" b="1" dirty="0">
                <a:effectLst>
                  <a:outerShdw blurRad="38100" dist="38100" dir="2700000" algn="tl">
                    <a:srgbClr val="000000">
                      <a:alpha val="43137"/>
                    </a:srgbClr>
                  </a:outerShdw>
                </a:effectLst>
              </a:rPr>
              <a:t>Great earthquake</a:t>
            </a:r>
          </a:p>
          <a:p>
            <a:pPr marL="742950" lvl="0" indent="-742950">
              <a:spcBef>
                <a:spcPts val="600"/>
              </a:spcBef>
              <a:buClr>
                <a:schemeClr val="accent2"/>
              </a:buClr>
              <a:buSzPct val="85000"/>
              <a:buAutoNum type="arabicPeriod"/>
              <a:defRPr/>
            </a:pPr>
            <a:r>
              <a:rPr lang="en-US" sz="6600" b="1" dirty="0">
                <a:effectLst>
                  <a:outerShdw blurRad="38100" dist="38100" dir="2700000" algn="tl">
                    <a:srgbClr val="000000">
                      <a:alpha val="43137"/>
                    </a:srgbClr>
                  </a:outerShdw>
                </a:effectLst>
              </a:rPr>
              <a:t>Sun became black</a:t>
            </a:r>
          </a:p>
          <a:p>
            <a:pPr marL="742950" lvl="0" indent="-742950">
              <a:spcBef>
                <a:spcPts val="600"/>
              </a:spcBef>
              <a:buClr>
                <a:schemeClr val="accent2"/>
              </a:buClr>
              <a:buSzPct val="85000"/>
              <a:buAutoNum type="arabicPeriod"/>
              <a:defRPr/>
            </a:pPr>
            <a:r>
              <a:rPr lang="en-US" sz="6600" b="1" dirty="0">
                <a:effectLst>
                  <a:outerShdw blurRad="38100" dist="38100" dir="2700000" algn="tl">
                    <a:srgbClr val="000000">
                      <a:alpha val="43137"/>
                    </a:srgbClr>
                  </a:outerShdw>
                </a:effectLst>
              </a:rPr>
              <a:t>Moon became red</a:t>
            </a:r>
          </a:p>
          <a:p>
            <a:r>
              <a:rPr lang="en-US" sz="3400" dirty="0" smtClean="0"/>
              <a:t> </a:t>
            </a:r>
            <a:endParaRPr lang="en-US" sz="3400" dirty="0"/>
          </a:p>
        </p:txBody>
      </p:sp>
    </p:spTree>
    <p:extLst>
      <p:ext uri="{BB962C8B-B14F-4D97-AF65-F5344CB8AC3E}">
        <p14:creationId xmlns:p14="http://schemas.microsoft.com/office/powerpoint/2010/main" val="368810239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images of stars falling in revelation 6: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1441" y="3550730"/>
            <a:ext cx="5238291" cy="32739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95300" y="152400"/>
            <a:ext cx="8534400" cy="838200"/>
          </a:xfrm>
        </p:spPr>
        <p:txBody>
          <a:bodyPr/>
          <a:lstStyle/>
          <a:p>
            <a:pPr algn="ctr"/>
            <a:r>
              <a:rPr lang="en-US" sz="3600" b="1" u="sng" dirty="0" smtClean="0">
                <a:solidFill>
                  <a:schemeClr val="accent2"/>
                </a:solidFill>
              </a:rPr>
              <a:t>6</a:t>
            </a:r>
            <a:r>
              <a:rPr lang="en-US" sz="3600" b="1" u="sng" baseline="30000" dirty="0" smtClean="0">
                <a:solidFill>
                  <a:schemeClr val="accent2"/>
                </a:solidFill>
              </a:rPr>
              <a:t>th</a:t>
            </a:r>
            <a:r>
              <a:rPr lang="en-US" sz="3600" b="1" u="sng" dirty="0" smtClean="0">
                <a:solidFill>
                  <a:schemeClr val="accent2"/>
                </a:solidFill>
              </a:rPr>
              <a:t> SEAL: Cosmic disturbances</a:t>
            </a:r>
            <a:endParaRPr lang="en-US" sz="3600" b="1" u="sng" dirty="0">
              <a:solidFill>
                <a:schemeClr val="accent2"/>
              </a:solidFill>
            </a:endParaRPr>
          </a:p>
        </p:txBody>
      </p:sp>
      <p:sp>
        <p:nvSpPr>
          <p:cNvPr id="7" name="TextBox 6"/>
          <p:cNvSpPr txBox="1"/>
          <p:nvPr/>
        </p:nvSpPr>
        <p:spPr>
          <a:xfrm>
            <a:off x="473902" y="914400"/>
            <a:ext cx="8636757" cy="646331"/>
          </a:xfrm>
          <a:prstGeom prst="rect">
            <a:avLst/>
          </a:prstGeom>
          <a:noFill/>
        </p:spPr>
        <p:txBody>
          <a:bodyPr wrap="square" rtlCol="0">
            <a:spAutoFit/>
          </a:bodyPr>
          <a:lstStyle/>
          <a:p>
            <a:r>
              <a:rPr lang="en-US" sz="3600" b="1" dirty="0">
                <a:solidFill>
                  <a:srgbClr val="FFFF00"/>
                </a:solidFill>
              </a:rPr>
              <a:t>Vs. </a:t>
            </a:r>
            <a:r>
              <a:rPr lang="en-US" sz="3600" b="1" dirty="0" smtClean="0">
                <a:solidFill>
                  <a:srgbClr val="FFFF00"/>
                </a:solidFill>
              </a:rPr>
              <a:t>13:</a:t>
            </a:r>
            <a:r>
              <a:rPr lang="en-US" sz="3600" b="1" dirty="0" smtClean="0"/>
              <a:t>  </a:t>
            </a:r>
            <a:r>
              <a:rPr lang="en-US" sz="3600" b="1" dirty="0" smtClean="0">
                <a:solidFill>
                  <a:schemeClr val="accent2"/>
                </a:solidFill>
              </a:rPr>
              <a:t>STARS FALL TO EARTH</a:t>
            </a:r>
            <a:endParaRPr lang="en-US" sz="3400" dirty="0"/>
          </a:p>
        </p:txBody>
      </p:sp>
      <p:pic>
        <p:nvPicPr>
          <p:cNvPr id="4" name="Picture 2" descr="Image result for images of stars falling in revelation 6:13"/>
          <p:cNvPicPr>
            <a:picLocks noChangeAspect="1" noChangeArrowheads="1"/>
          </p:cNvPicPr>
          <p:nvPr/>
        </p:nvPicPr>
        <p:blipFill rotWithShape="1">
          <a:blip r:embed="rId3">
            <a:extLst>
              <a:ext uri="{28A0092B-C50C-407E-A947-70E740481C1C}">
                <a14:useLocalDpi xmlns:a14="http://schemas.microsoft.com/office/drawing/2010/main" val="0"/>
              </a:ext>
            </a:extLst>
          </a:blip>
          <a:srcRect t="8816" b="9428"/>
          <a:stretch/>
        </p:blipFill>
        <p:spPr bwMode="auto">
          <a:xfrm>
            <a:off x="473902" y="1532156"/>
            <a:ext cx="4767259" cy="292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91137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8534400" cy="838200"/>
          </a:xfrm>
        </p:spPr>
        <p:txBody>
          <a:bodyPr/>
          <a:lstStyle/>
          <a:p>
            <a:pPr algn="ctr"/>
            <a:r>
              <a:rPr lang="en-US" sz="3600" b="1" u="sng" dirty="0" smtClean="0">
                <a:solidFill>
                  <a:schemeClr val="accent2"/>
                </a:solidFill>
              </a:rPr>
              <a:t>6</a:t>
            </a:r>
            <a:r>
              <a:rPr lang="en-US" sz="3600" b="1" u="sng" baseline="30000" dirty="0" smtClean="0">
                <a:solidFill>
                  <a:schemeClr val="accent2"/>
                </a:solidFill>
              </a:rPr>
              <a:t>th</a:t>
            </a:r>
            <a:r>
              <a:rPr lang="en-US" sz="3600" b="1" u="sng" dirty="0" smtClean="0">
                <a:solidFill>
                  <a:schemeClr val="accent2"/>
                </a:solidFill>
              </a:rPr>
              <a:t> SEAL: Cosmic disturbances</a:t>
            </a:r>
            <a:endParaRPr lang="en-US" sz="3600" b="1" u="sng" dirty="0">
              <a:solidFill>
                <a:schemeClr val="accent2"/>
              </a:solidFill>
            </a:endParaRPr>
          </a:p>
        </p:txBody>
      </p:sp>
      <p:sp>
        <p:nvSpPr>
          <p:cNvPr id="7" name="TextBox 6"/>
          <p:cNvSpPr txBox="1"/>
          <p:nvPr/>
        </p:nvSpPr>
        <p:spPr>
          <a:xfrm>
            <a:off x="473902" y="914400"/>
            <a:ext cx="8636757" cy="646331"/>
          </a:xfrm>
          <a:prstGeom prst="rect">
            <a:avLst/>
          </a:prstGeom>
          <a:noFill/>
        </p:spPr>
        <p:txBody>
          <a:bodyPr wrap="square" rtlCol="0">
            <a:spAutoFit/>
          </a:bodyPr>
          <a:lstStyle/>
          <a:p>
            <a:r>
              <a:rPr lang="en-US" sz="3600" b="1" dirty="0">
                <a:solidFill>
                  <a:srgbClr val="FFFF00"/>
                </a:solidFill>
              </a:rPr>
              <a:t>Vs. </a:t>
            </a:r>
            <a:r>
              <a:rPr lang="en-US" sz="3600" b="1" dirty="0" smtClean="0">
                <a:solidFill>
                  <a:srgbClr val="FFFF00"/>
                </a:solidFill>
              </a:rPr>
              <a:t>14:</a:t>
            </a:r>
            <a:r>
              <a:rPr lang="en-US" sz="3600" b="1" dirty="0" smtClean="0"/>
              <a:t> </a:t>
            </a:r>
            <a:endParaRPr lang="en-US" sz="3400" dirty="0"/>
          </a:p>
        </p:txBody>
      </p:sp>
      <p:pic>
        <p:nvPicPr>
          <p:cNvPr id="6" name="Picture 2" descr="Image result for images of heaven opening in revelation 6: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902" y="1728787"/>
            <a:ext cx="5622520" cy="37873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96422" y="2286000"/>
            <a:ext cx="3411940" cy="2939266"/>
          </a:xfrm>
          <a:prstGeom prst="rect">
            <a:avLst/>
          </a:prstGeom>
          <a:noFill/>
        </p:spPr>
        <p:txBody>
          <a:bodyPr wrap="square" rtlCol="0">
            <a:spAutoFit/>
          </a:bodyPr>
          <a:lstStyle/>
          <a:p>
            <a:pPr marL="742950" lvl="0" indent="-742950" defTabSz="914400">
              <a:spcBef>
                <a:spcPts val="600"/>
              </a:spcBef>
              <a:buClr>
                <a:schemeClr val="accent2"/>
              </a:buClr>
              <a:buSzPct val="85000"/>
              <a:buAutoNum type="arabicPeriod"/>
              <a:defRPr/>
            </a:pPr>
            <a:r>
              <a:rPr lang="en-US" sz="3600" b="1" dirty="0">
                <a:effectLst>
                  <a:outerShdw blurRad="38100" dist="38100" dir="2700000" algn="tl">
                    <a:srgbClr val="000000">
                      <a:alpha val="43137"/>
                    </a:srgbClr>
                  </a:outerShdw>
                </a:effectLst>
              </a:rPr>
              <a:t>Sky rolled back</a:t>
            </a:r>
          </a:p>
          <a:p>
            <a:pPr marL="742950" lvl="0" indent="-742950" defTabSz="914400">
              <a:spcBef>
                <a:spcPts val="600"/>
              </a:spcBef>
              <a:buClr>
                <a:schemeClr val="accent2"/>
              </a:buClr>
              <a:buSzPct val="85000"/>
              <a:buAutoNum type="arabicPeriod"/>
              <a:defRPr/>
            </a:pPr>
            <a:r>
              <a:rPr lang="en-US" sz="3600" b="1" dirty="0">
                <a:effectLst>
                  <a:outerShdw blurRad="38100" dist="38100" dir="2700000" algn="tl">
                    <a:srgbClr val="000000">
                      <a:alpha val="43137"/>
                    </a:srgbClr>
                  </a:outerShdw>
                </a:effectLst>
              </a:rPr>
              <a:t>Mountains &amp; islands dislocated</a:t>
            </a:r>
            <a:endParaRPr lang="en-US" sz="3600" dirty="0"/>
          </a:p>
        </p:txBody>
      </p:sp>
    </p:spTree>
    <p:extLst>
      <p:ext uri="{BB962C8B-B14F-4D97-AF65-F5344CB8AC3E}">
        <p14:creationId xmlns:p14="http://schemas.microsoft.com/office/powerpoint/2010/main" val="35658882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1447800"/>
            <a:ext cx="8763000" cy="5410200"/>
          </a:xfrm>
        </p:spPr>
        <p:txBody>
          <a:bodyPr>
            <a:normAutofit/>
          </a:bodyPr>
          <a:lstStyle/>
          <a:p>
            <a:pPr marL="68580" indent="0" algn="ctr">
              <a:buNone/>
            </a:pPr>
            <a:r>
              <a:rPr lang="en-US" sz="3200" b="1" u="sng" dirty="0" smtClean="0">
                <a:solidFill>
                  <a:srgbClr val="FFFF00"/>
                </a:solidFill>
              </a:rPr>
              <a:t>SIGNS OF THE LAST DAYS</a:t>
            </a:r>
          </a:p>
          <a:p>
            <a:pPr marL="68580" indent="0" algn="ctr">
              <a:buNone/>
            </a:pPr>
            <a:endParaRPr lang="en-US" sz="1100" b="1" u="sng" dirty="0" smtClean="0">
              <a:solidFill>
                <a:srgbClr val="FFFF00"/>
              </a:solidFill>
            </a:endParaRPr>
          </a:p>
          <a:p>
            <a:r>
              <a:rPr lang="en-US" sz="4000" dirty="0" smtClean="0">
                <a:solidFill>
                  <a:srgbClr val="FFFF00"/>
                </a:solidFill>
              </a:rPr>
              <a:t>DERISION </a:t>
            </a:r>
            <a:r>
              <a:rPr lang="en-US" sz="4000" dirty="0" smtClean="0">
                <a:solidFill>
                  <a:schemeClr val="tx2">
                    <a:lumMod val="90000"/>
                  </a:schemeClr>
                </a:solidFill>
              </a:rPr>
              <a:t>of the faith</a:t>
            </a:r>
          </a:p>
          <a:p>
            <a:pPr marL="68580" indent="0">
              <a:buNone/>
            </a:pPr>
            <a:endParaRPr lang="en-US" sz="800" dirty="0" smtClean="0">
              <a:solidFill>
                <a:schemeClr val="tx2">
                  <a:lumMod val="90000"/>
                </a:schemeClr>
              </a:solidFill>
            </a:endParaRPr>
          </a:p>
          <a:p>
            <a:pPr marL="68580" indent="0">
              <a:buNone/>
            </a:pPr>
            <a:r>
              <a:rPr lang="en-US" sz="3200" b="1" dirty="0" smtClean="0"/>
              <a:t>In these last days, some persons will deride (ridicule, mock) the belief that Jesus is coming back. This particular sign is tied to Jesus’ return as it is a specific attack &amp; attempt to try and disregard or discredit the doctrine of Christ’s return.</a:t>
            </a:r>
          </a:p>
        </p:txBody>
      </p:sp>
    </p:spTree>
    <p:extLst>
      <p:ext uri="{BB962C8B-B14F-4D97-AF65-F5344CB8AC3E}">
        <p14:creationId xmlns:p14="http://schemas.microsoft.com/office/powerpoint/2010/main" val="143193447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902" y="76200"/>
            <a:ext cx="8534400" cy="838200"/>
          </a:xfrm>
        </p:spPr>
        <p:txBody>
          <a:bodyPr/>
          <a:lstStyle/>
          <a:p>
            <a:pPr algn="ctr"/>
            <a:r>
              <a:rPr lang="en-US" sz="3600" b="1" u="sng" dirty="0" smtClean="0">
                <a:solidFill>
                  <a:schemeClr val="accent2"/>
                </a:solidFill>
              </a:rPr>
              <a:t>6</a:t>
            </a:r>
            <a:r>
              <a:rPr lang="en-US" sz="3600" b="1" u="sng" baseline="30000" dirty="0" smtClean="0">
                <a:solidFill>
                  <a:schemeClr val="accent2"/>
                </a:solidFill>
              </a:rPr>
              <a:t>th</a:t>
            </a:r>
            <a:r>
              <a:rPr lang="en-US" sz="3600" b="1" u="sng" dirty="0" smtClean="0">
                <a:solidFill>
                  <a:schemeClr val="accent2"/>
                </a:solidFill>
              </a:rPr>
              <a:t> SEAL: Cosmic disturbances</a:t>
            </a:r>
            <a:endParaRPr lang="en-US" sz="3600" b="1" u="sng" dirty="0">
              <a:solidFill>
                <a:schemeClr val="accent2"/>
              </a:solidFill>
            </a:endParaRPr>
          </a:p>
        </p:txBody>
      </p:sp>
      <p:pic>
        <p:nvPicPr>
          <p:cNvPr id="9"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00162"/>
            <a:ext cx="8394865" cy="47266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52462" y="838200"/>
            <a:ext cx="2238233" cy="646331"/>
          </a:xfrm>
          <a:prstGeom prst="rect">
            <a:avLst/>
          </a:prstGeom>
          <a:noFill/>
        </p:spPr>
        <p:txBody>
          <a:bodyPr wrap="square" rtlCol="0">
            <a:spAutoFit/>
          </a:bodyPr>
          <a:lstStyle/>
          <a:p>
            <a:r>
              <a:rPr lang="en-US" sz="3600" b="1" dirty="0" smtClean="0">
                <a:solidFill>
                  <a:srgbClr val="FFFF00"/>
                </a:solidFill>
              </a:rPr>
              <a:t>Vs. 15-17</a:t>
            </a:r>
            <a:endParaRPr lang="en-US" sz="3600" b="1" dirty="0">
              <a:solidFill>
                <a:srgbClr val="FFFF00"/>
              </a:solidFill>
            </a:endParaRPr>
          </a:p>
        </p:txBody>
      </p:sp>
      <p:sp>
        <p:nvSpPr>
          <p:cNvPr id="11" name="TextBox 10"/>
          <p:cNvSpPr txBox="1"/>
          <p:nvPr/>
        </p:nvSpPr>
        <p:spPr>
          <a:xfrm>
            <a:off x="1050485" y="6026836"/>
            <a:ext cx="7513094" cy="830997"/>
          </a:xfrm>
          <a:prstGeom prst="rect">
            <a:avLst/>
          </a:prstGeom>
          <a:noFill/>
        </p:spPr>
        <p:txBody>
          <a:bodyPr wrap="square" rtlCol="0">
            <a:spAutoFit/>
          </a:bodyPr>
          <a:lstStyle/>
          <a:p>
            <a:pPr lvl="0" algn="ctr"/>
            <a:r>
              <a:rPr lang="en-US" sz="4800" b="1" dirty="0">
                <a:solidFill>
                  <a:srgbClr val="FFFF00"/>
                </a:solidFill>
                <a:effectLst>
                  <a:outerShdw blurRad="38100" dist="38100" dir="2700000" algn="tl">
                    <a:srgbClr val="000000">
                      <a:alpha val="43137"/>
                    </a:srgbClr>
                  </a:outerShdw>
                </a:effectLst>
              </a:rPr>
              <a:t>Everyone hides in </a:t>
            </a:r>
            <a:r>
              <a:rPr lang="en-US" sz="4800" b="1" dirty="0" smtClean="0">
                <a:solidFill>
                  <a:srgbClr val="FFFF00"/>
                </a:solidFill>
                <a:effectLst>
                  <a:outerShdw blurRad="38100" dist="38100" dir="2700000" algn="tl">
                    <a:srgbClr val="000000">
                      <a:alpha val="43137"/>
                    </a:srgbClr>
                  </a:outerShdw>
                </a:effectLst>
              </a:rPr>
              <a:t>fear</a:t>
            </a:r>
            <a:endParaRPr lang="en-US" sz="4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5966098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8534400" cy="838200"/>
          </a:xfrm>
        </p:spPr>
        <p:txBody>
          <a:bodyPr/>
          <a:lstStyle/>
          <a:p>
            <a:pPr algn="ctr"/>
            <a:r>
              <a:rPr lang="en-US" b="1" dirty="0">
                <a:solidFill>
                  <a:schemeClr val="tx1"/>
                </a:solidFill>
              </a:rPr>
              <a:t>7</a:t>
            </a:r>
            <a:r>
              <a:rPr lang="en-US" b="1" baseline="30000" dirty="0" smtClean="0">
                <a:solidFill>
                  <a:schemeClr val="tx1"/>
                </a:solidFill>
              </a:rPr>
              <a:t>th</a:t>
            </a:r>
            <a:r>
              <a:rPr lang="en-US" b="1" dirty="0" smtClean="0">
                <a:solidFill>
                  <a:schemeClr val="tx1"/>
                </a:solidFill>
              </a:rPr>
              <a:t> SEAL: Silence</a:t>
            </a:r>
            <a:endParaRPr lang="en-US" b="1" dirty="0">
              <a:solidFill>
                <a:schemeClr val="tx1"/>
              </a:solidFill>
            </a:endParaRPr>
          </a:p>
        </p:txBody>
      </p:sp>
      <p:pic>
        <p:nvPicPr>
          <p:cNvPr id="1026" name="Picture 2" descr="Revelation 8:1 And when he had opened the seventh seal, there wa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391400" cy="560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96301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8534400" cy="838200"/>
          </a:xfrm>
        </p:spPr>
        <p:txBody>
          <a:bodyPr/>
          <a:lstStyle/>
          <a:p>
            <a:pPr algn="ctr"/>
            <a:r>
              <a:rPr lang="en-US" b="1" u="sng" dirty="0">
                <a:solidFill>
                  <a:schemeClr val="tx1"/>
                </a:solidFill>
              </a:rPr>
              <a:t>7</a:t>
            </a:r>
            <a:r>
              <a:rPr lang="en-US" b="1" u="sng" baseline="30000" dirty="0" smtClean="0">
                <a:solidFill>
                  <a:schemeClr val="tx1"/>
                </a:solidFill>
              </a:rPr>
              <a:t>th</a:t>
            </a:r>
            <a:r>
              <a:rPr lang="en-US" b="1" u="sng" dirty="0" smtClean="0">
                <a:solidFill>
                  <a:schemeClr val="tx1"/>
                </a:solidFill>
              </a:rPr>
              <a:t> SEAL: Silence </a:t>
            </a:r>
            <a:r>
              <a:rPr lang="en-US" u="sng" dirty="0" smtClean="0">
                <a:solidFill>
                  <a:srgbClr val="FFFF00"/>
                </a:solidFill>
              </a:rPr>
              <a:t>(Rev. 8:1)</a:t>
            </a:r>
            <a:endParaRPr lang="en-US" u="sng" dirty="0">
              <a:solidFill>
                <a:srgbClr val="FFFF00"/>
              </a:solidFill>
            </a:endParaRPr>
          </a:p>
        </p:txBody>
      </p:sp>
      <p:sp>
        <p:nvSpPr>
          <p:cNvPr id="4" name="Content Placeholder 2"/>
          <p:cNvSpPr>
            <a:spLocks noGrp="1"/>
          </p:cNvSpPr>
          <p:nvPr>
            <p:ph idx="1"/>
          </p:nvPr>
        </p:nvSpPr>
        <p:spPr>
          <a:xfrm>
            <a:off x="533400" y="1371600"/>
            <a:ext cx="8458200" cy="5152029"/>
          </a:xfrm>
        </p:spPr>
        <p:txBody>
          <a:bodyPr>
            <a:noAutofit/>
          </a:bodyPr>
          <a:lstStyle/>
          <a:p>
            <a:pPr marL="0" indent="0">
              <a:buNone/>
            </a:pPr>
            <a:r>
              <a:rPr lang="en-US" sz="3600" b="1" dirty="0">
                <a:effectLst>
                  <a:outerShdw blurRad="38100" dist="38100" dir="2700000" algn="tl">
                    <a:srgbClr val="000000">
                      <a:alpha val="43137"/>
                    </a:srgbClr>
                  </a:outerShdw>
                </a:effectLst>
              </a:rPr>
              <a:t>This verse concludes the record of the </a:t>
            </a:r>
            <a:r>
              <a:rPr lang="en-US" sz="3600" b="1" dirty="0" smtClean="0">
                <a:effectLst>
                  <a:outerShdw blurRad="38100" dist="38100" dir="2700000" algn="tl">
                    <a:srgbClr val="000000">
                      <a:alpha val="43137"/>
                    </a:srgbClr>
                  </a:outerShdw>
                </a:effectLst>
              </a:rPr>
              <a:t>opening </a:t>
            </a:r>
            <a:r>
              <a:rPr lang="en-US" sz="3600" b="1" dirty="0">
                <a:effectLst>
                  <a:outerShdw blurRad="38100" dist="38100" dir="2700000" algn="tl">
                    <a:srgbClr val="000000">
                      <a:alpha val="43137"/>
                    </a:srgbClr>
                  </a:outerShdw>
                </a:effectLst>
              </a:rPr>
              <a:t>of </a:t>
            </a:r>
            <a:r>
              <a:rPr lang="en-US" sz="3600" b="1" dirty="0" smtClean="0">
                <a:effectLst>
                  <a:outerShdw blurRad="38100" dist="38100" dir="2700000" algn="tl">
                    <a:srgbClr val="000000">
                      <a:alpha val="43137"/>
                    </a:srgbClr>
                  </a:outerShdw>
                </a:effectLst>
              </a:rPr>
              <a:t>the 7 </a:t>
            </a:r>
            <a:r>
              <a:rPr lang="en-US" sz="3600" b="1" dirty="0">
                <a:effectLst>
                  <a:outerShdw blurRad="38100" dist="38100" dir="2700000" algn="tl">
                    <a:srgbClr val="000000">
                      <a:alpha val="43137"/>
                    </a:srgbClr>
                  </a:outerShdw>
                </a:effectLst>
              </a:rPr>
              <a:t>seals</a:t>
            </a:r>
            <a:r>
              <a:rPr lang="en-US" sz="3600" b="1" dirty="0" smtClean="0">
                <a:effectLst>
                  <a:outerShdw blurRad="38100" dist="38100" dir="2700000" algn="tl">
                    <a:srgbClr val="000000">
                      <a:alpha val="43137"/>
                    </a:srgbClr>
                  </a:outerShdw>
                </a:effectLst>
              </a:rPr>
              <a:t>.  The 7</a:t>
            </a:r>
            <a:r>
              <a:rPr lang="en-US" sz="3600" b="1" baseline="30000" dirty="0" smtClean="0">
                <a:effectLst>
                  <a:outerShdw blurRad="38100" dist="38100" dir="2700000" algn="tl">
                    <a:srgbClr val="000000">
                      <a:alpha val="43137"/>
                    </a:srgbClr>
                  </a:outerShdw>
                </a:effectLst>
              </a:rPr>
              <a:t>th</a:t>
            </a:r>
            <a:r>
              <a:rPr lang="en-US" sz="3600" b="1" dirty="0" smtClean="0">
                <a:effectLst>
                  <a:outerShdw blurRad="38100" dist="38100" dir="2700000" algn="tl">
                    <a:srgbClr val="000000">
                      <a:alpha val="43137"/>
                    </a:srgbClr>
                  </a:outerShdw>
                </a:effectLst>
              </a:rPr>
              <a:t> &amp; final seal was now open; which was about to usher in the </a:t>
            </a:r>
            <a:r>
              <a:rPr lang="en-US" sz="3600" b="1" dirty="0" smtClean="0">
                <a:solidFill>
                  <a:srgbClr val="FFFF00"/>
                </a:solidFill>
                <a:effectLst>
                  <a:outerShdw blurRad="38100" dist="38100" dir="2700000" algn="tl">
                    <a:srgbClr val="000000">
                      <a:alpha val="43137"/>
                    </a:srgbClr>
                  </a:outerShdw>
                </a:effectLst>
              </a:rPr>
              <a:t>7 trumpets</a:t>
            </a:r>
            <a:r>
              <a:rPr lang="en-US" sz="3600" b="1" dirty="0" smtClean="0">
                <a:effectLst>
                  <a:outerShdw blurRad="38100" dist="38100" dir="2700000" algn="tl">
                    <a:srgbClr val="000000">
                      <a:alpha val="43137"/>
                    </a:srgbClr>
                  </a:outerShdw>
                </a:effectLst>
              </a:rPr>
              <a:t>.</a:t>
            </a:r>
          </a:p>
          <a:p>
            <a:pPr marL="0" indent="0">
              <a:buNone/>
            </a:pPr>
            <a:endParaRPr lang="en-US" sz="3200" dirty="0" smtClean="0">
              <a:effectLst>
                <a:outerShdw blurRad="38100" dist="38100" dir="2700000" algn="tl">
                  <a:srgbClr val="000000">
                    <a:alpha val="43137"/>
                  </a:srgbClr>
                </a:outerShdw>
              </a:effectLst>
            </a:endParaRPr>
          </a:p>
          <a:p>
            <a:pPr marL="0" indent="0">
              <a:buNone/>
            </a:pPr>
            <a:r>
              <a:rPr lang="en-US" sz="3600" i="1" dirty="0" smtClean="0">
                <a:solidFill>
                  <a:srgbClr val="FFFF00"/>
                </a:solidFill>
                <a:effectLst>
                  <a:outerShdw blurRad="38100" dist="38100" dir="2700000" algn="tl">
                    <a:srgbClr val="000000">
                      <a:alpha val="43137"/>
                    </a:srgbClr>
                  </a:outerShdw>
                </a:effectLst>
              </a:rPr>
              <a:t>Silence </a:t>
            </a:r>
            <a:r>
              <a:rPr lang="en-US" sz="3600" i="1" dirty="0">
                <a:solidFill>
                  <a:srgbClr val="FFFF00"/>
                </a:solidFill>
                <a:effectLst>
                  <a:outerShdw blurRad="38100" dist="38100" dir="2700000" algn="tl">
                    <a:srgbClr val="000000">
                      <a:alpha val="43137"/>
                    </a:srgbClr>
                  </a:outerShdw>
                </a:effectLst>
              </a:rPr>
              <a:t>in </a:t>
            </a:r>
            <a:r>
              <a:rPr lang="en-US" sz="3600" i="1" dirty="0" smtClean="0">
                <a:solidFill>
                  <a:srgbClr val="FFFF00"/>
                </a:solidFill>
                <a:effectLst>
                  <a:outerShdw blurRad="38100" dist="38100" dir="2700000" algn="tl">
                    <a:srgbClr val="000000">
                      <a:alpha val="43137"/>
                    </a:srgbClr>
                  </a:outerShdw>
                </a:effectLst>
              </a:rPr>
              <a:t>heaven for half </a:t>
            </a:r>
            <a:r>
              <a:rPr lang="en-US" sz="3600" i="1" dirty="0">
                <a:solidFill>
                  <a:srgbClr val="FFFF00"/>
                </a:solidFill>
                <a:effectLst>
                  <a:outerShdw blurRad="38100" dist="38100" dir="2700000" algn="tl">
                    <a:srgbClr val="000000">
                      <a:alpha val="43137"/>
                    </a:srgbClr>
                  </a:outerShdw>
                </a:effectLst>
              </a:rPr>
              <a:t>an </a:t>
            </a:r>
            <a:r>
              <a:rPr lang="en-US" sz="3600" i="1" dirty="0" smtClean="0">
                <a:solidFill>
                  <a:srgbClr val="FFFF00"/>
                </a:solidFill>
                <a:effectLst>
                  <a:outerShdw blurRad="38100" dist="38100" dir="2700000" algn="tl">
                    <a:srgbClr val="000000">
                      <a:alpha val="43137"/>
                    </a:srgbClr>
                  </a:outerShdw>
                </a:effectLst>
              </a:rPr>
              <a:t>hour</a:t>
            </a:r>
            <a:r>
              <a:rPr lang="en-US" sz="3600" dirty="0" smtClean="0">
                <a:effectLst>
                  <a:outerShdw blurRad="38100" dist="38100" dir="2700000" algn="tl">
                    <a:srgbClr val="000000">
                      <a:alpha val="43137"/>
                    </a:srgbClr>
                  </a:outerShdw>
                </a:effectLst>
              </a:rPr>
              <a:t>: </a:t>
            </a:r>
          </a:p>
          <a:p>
            <a:pPr marL="0" indent="0">
              <a:buNone/>
            </a:pPr>
            <a:r>
              <a:rPr lang="en-US" sz="3600" b="1" dirty="0" smtClean="0">
                <a:effectLst>
                  <a:outerShdw blurRad="38100" dist="38100" dir="2700000" algn="tl">
                    <a:srgbClr val="000000">
                      <a:alpha val="43137"/>
                    </a:srgbClr>
                  </a:outerShdw>
                </a:effectLst>
              </a:rPr>
              <a:t>Indicating </a:t>
            </a:r>
            <a:r>
              <a:rPr lang="en-US" sz="3600" b="1" dirty="0">
                <a:effectLst>
                  <a:outerShdw blurRad="38100" dist="38100" dir="2700000" algn="tl">
                    <a:srgbClr val="000000">
                      <a:alpha val="43137"/>
                    </a:srgbClr>
                  </a:outerShdw>
                </a:effectLst>
              </a:rPr>
              <a:t>quiet for a short </a:t>
            </a:r>
            <a:r>
              <a:rPr lang="en-US" sz="3600" b="1" dirty="0" smtClean="0">
                <a:effectLst>
                  <a:outerShdw blurRad="38100" dist="38100" dir="2700000" algn="tl">
                    <a:srgbClr val="000000">
                      <a:alpha val="43137"/>
                    </a:srgbClr>
                  </a:outerShdw>
                </a:effectLst>
              </a:rPr>
              <a:t>time… an eager </a:t>
            </a:r>
            <a:r>
              <a:rPr lang="en-US" sz="3600" b="1" dirty="0">
                <a:effectLst>
                  <a:outerShdw blurRad="38100" dist="38100" dir="2700000" algn="tl">
                    <a:srgbClr val="000000">
                      <a:alpha val="43137"/>
                    </a:srgbClr>
                  </a:outerShdw>
                </a:effectLst>
              </a:rPr>
              <a:t>expectation of what was to </a:t>
            </a:r>
            <a:r>
              <a:rPr lang="en-US" sz="3600" b="1" dirty="0" smtClean="0">
                <a:effectLst>
                  <a:outerShdw blurRad="38100" dist="38100" dir="2700000" algn="tl">
                    <a:srgbClr val="000000">
                      <a:alpha val="43137"/>
                    </a:srgbClr>
                  </a:outerShdw>
                </a:effectLst>
              </a:rPr>
              <a:t>follow…</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2105648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ytimg.com/vi/Paju1JV-PXA/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76" y="838200"/>
            <a:ext cx="8669866"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53194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838200"/>
            <a:ext cx="8644407"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36088" y="443567"/>
            <a:ext cx="3893111" cy="707886"/>
          </a:xfrm>
          <a:prstGeom prst="rect">
            <a:avLst/>
          </a:prstGeom>
          <a:noFill/>
        </p:spPr>
        <p:txBody>
          <a:bodyPr wrap="square" rtlCol="0">
            <a:spAutoFit/>
          </a:bodyPr>
          <a:lstStyle/>
          <a:p>
            <a:pPr algn="ctr"/>
            <a:r>
              <a:rPr lang="en-US" sz="4000" b="1" dirty="0" smtClean="0">
                <a:solidFill>
                  <a:schemeClr val="tx2"/>
                </a:solidFill>
              </a:rPr>
              <a:t>OVERVIEW OF</a:t>
            </a:r>
            <a:endParaRPr lang="en-US" sz="4000" b="1" dirty="0">
              <a:solidFill>
                <a:schemeClr val="tx2"/>
              </a:solidFill>
            </a:endParaRPr>
          </a:p>
        </p:txBody>
      </p:sp>
    </p:spTree>
    <p:extLst>
      <p:ext uri="{BB962C8B-B14F-4D97-AF65-F5344CB8AC3E}">
        <p14:creationId xmlns:p14="http://schemas.microsoft.com/office/powerpoint/2010/main" val="282145777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1</a:t>
            </a:r>
            <a:r>
              <a:rPr lang="en-US" u="sng" baseline="30000" dirty="0" smtClean="0"/>
              <a:t>st</a:t>
            </a:r>
            <a:r>
              <a:rPr lang="en-US" u="sng" dirty="0" smtClean="0"/>
              <a:t> TRUMPET </a:t>
            </a:r>
            <a:r>
              <a:rPr lang="en-US" u="sng" dirty="0" smtClean="0">
                <a:solidFill>
                  <a:srgbClr val="FFFF00"/>
                </a:solidFill>
              </a:rPr>
              <a:t>(Rev. 8:7)</a:t>
            </a:r>
            <a:endParaRPr lang="en-US" u="sng" dirty="0">
              <a:solidFill>
                <a:srgbClr val="FFFF00"/>
              </a:solidFill>
            </a:endParaRPr>
          </a:p>
        </p:txBody>
      </p:sp>
      <p:sp>
        <p:nvSpPr>
          <p:cNvPr id="3" name="Content Placeholder 2"/>
          <p:cNvSpPr>
            <a:spLocks noGrp="1"/>
          </p:cNvSpPr>
          <p:nvPr>
            <p:ph idx="1"/>
          </p:nvPr>
        </p:nvSpPr>
        <p:spPr/>
        <p:txBody>
          <a:bodyPr/>
          <a:lstStyle/>
          <a:p>
            <a:endParaRPr lang="en-US"/>
          </a:p>
        </p:txBody>
      </p:sp>
      <p:pic>
        <p:nvPicPr>
          <p:cNvPr id="4" name="Picture 2" descr="Signs of the Times: Trumpet Sounds Heard Around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838713"/>
            <a:ext cx="6129222" cy="459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13472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811" y="76200"/>
            <a:ext cx="7772400" cy="914400"/>
          </a:xfrm>
        </p:spPr>
        <p:txBody>
          <a:bodyPr/>
          <a:lstStyle/>
          <a:p>
            <a:pPr algn="ctr"/>
            <a:r>
              <a:rPr lang="en-US" u="sng" dirty="0" smtClean="0"/>
              <a:t>1</a:t>
            </a:r>
            <a:r>
              <a:rPr lang="en-US" u="sng" baseline="30000" dirty="0" smtClean="0"/>
              <a:t>st</a:t>
            </a:r>
            <a:r>
              <a:rPr lang="en-US" u="sng" dirty="0" smtClean="0"/>
              <a:t> TRUMPET </a:t>
            </a:r>
            <a:r>
              <a:rPr lang="en-US" u="sng" dirty="0" smtClean="0">
                <a:solidFill>
                  <a:srgbClr val="FFFF00"/>
                </a:solidFill>
              </a:rPr>
              <a:t>(Rev. 8:7)</a:t>
            </a:r>
            <a:endParaRPr lang="en-US" u="sng" dirty="0">
              <a:solidFill>
                <a:srgbClr val="FFFF00"/>
              </a:solidFill>
            </a:endParaRPr>
          </a:p>
        </p:txBody>
      </p:sp>
      <p:pic>
        <p:nvPicPr>
          <p:cNvPr id="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430" y="1066800"/>
            <a:ext cx="6785461" cy="449000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460860" y="5791200"/>
            <a:ext cx="8610599" cy="855365"/>
          </a:xfrm>
        </p:spPr>
        <p:txBody>
          <a:bodyPr>
            <a:noAutofit/>
          </a:bodyPr>
          <a:lstStyle/>
          <a:p>
            <a:pPr marL="0" lvl="0" indent="0">
              <a:lnSpc>
                <a:spcPct val="100000"/>
              </a:lnSpc>
              <a:spcBef>
                <a:spcPts val="600"/>
              </a:spcBef>
              <a:buClr>
                <a:schemeClr val="accent2"/>
              </a:buClr>
              <a:buSzPct val="85000"/>
              <a:buNone/>
              <a:defRPr/>
            </a:pPr>
            <a:r>
              <a:rPr lang="en-US" sz="4400" b="1" dirty="0" smtClean="0">
                <a:solidFill>
                  <a:srgbClr val="FFFF00"/>
                </a:solidFill>
                <a:effectLst>
                  <a:outerShdw blurRad="38100" dist="38100" dir="2700000" algn="tl">
                    <a:srgbClr val="000000">
                      <a:alpha val="43137"/>
                    </a:srgbClr>
                  </a:outerShdw>
                </a:effectLst>
              </a:rPr>
              <a:t>Hail </a:t>
            </a:r>
            <a:r>
              <a:rPr lang="en-US" sz="4400" b="1" dirty="0">
                <a:solidFill>
                  <a:srgbClr val="FFFF00"/>
                </a:solidFill>
                <a:effectLst>
                  <a:outerShdw blurRad="38100" dist="38100" dir="2700000" algn="tl">
                    <a:srgbClr val="000000">
                      <a:alpha val="43137"/>
                    </a:srgbClr>
                  </a:outerShdw>
                </a:effectLst>
              </a:rPr>
              <a:t>storm mixed with fire &amp; </a:t>
            </a:r>
            <a:r>
              <a:rPr lang="en-US" sz="4400" b="1" dirty="0" smtClean="0">
                <a:solidFill>
                  <a:srgbClr val="FFFF00"/>
                </a:solidFill>
                <a:effectLst>
                  <a:outerShdw blurRad="38100" dist="38100" dir="2700000" algn="tl">
                    <a:srgbClr val="000000">
                      <a:alpha val="43137"/>
                    </a:srgbClr>
                  </a:outerShdw>
                </a:effectLst>
              </a:rPr>
              <a:t>blood</a:t>
            </a:r>
            <a:endParaRPr lang="en-US" sz="4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316029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Image result for image of  1st trumpet in Revelation 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4762"/>
            <a:ext cx="9136100" cy="6853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28934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Image result for image of  1st trumpet in Revelation 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3" y="80962"/>
            <a:ext cx="9172893"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04365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2</a:t>
            </a:r>
            <a:r>
              <a:rPr lang="en-US" u="sng" baseline="30000" dirty="0" smtClean="0"/>
              <a:t>nd</a:t>
            </a:r>
            <a:r>
              <a:rPr lang="en-US" u="sng" dirty="0" smtClean="0"/>
              <a:t> TRUMPET </a:t>
            </a:r>
            <a:r>
              <a:rPr lang="en-US" u="sng" dirty="0" smtClean="0">
                <a:solidFill>
                  <a:srgbClr val="FFFF00"/>
                </a:solidFill>
              </a:rPr>
              <a:t>(Rev. 8:8-9)</a:t>
            </a:r>
            <a:endParaRPr lang="en-US" u="sng" dirty="0">
              <a:solidFill>
                <a:srgbClr val="FFFF00"/>
              </a:solidFill>
            </a:endParaRPr>
          </a:p>
        </p:txBody>
      </p:sp>
      <p:sp>
        <p:nvSpPr>
          <p:cNvPr id="3" name="Content Placeholder 2"/>
          <p:cNvSpPr>
            <a:spLocks noGrp="1"/>
          </p:cNvSpPr>
          <p:nvPr>
            <p:ph idx="1"/>
          </p:nvPr>
        </p:nvSpPr>
        <p:spPr/>
        <p:txBody>
          <a:bodyPr/>
          <a:lstStyle/>
          <a:p>
            <a:endParaRPr lang="en-US"/>
          </a:p>
        </p:txBody>
      </p:sp>
      <p:pic>
        <p:nvPicPr>
          <p:cNvPr id="4" name="Picture 2" descr="Signs of the Times: Trumpet Sounds Heard Around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838713"/>
            <a:ext cx="6129222" cy="459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8774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914400"/>
            <a:ext cx="8763000" cy="5943600"/>
          </a:xfrm>
        </p:spPr>
        <p:txBody>
          <a:bodyPr>
            <a:noAutofit/>
          </a:bodyPr>
          <a:lstStyle/>
          <a:p>
            <a:pPr marL="68580" indent="0" algn="ctr">
              <a:buNone/>
            </a:pPr>
            <a:r>
              <a:rPr lang="en-US" sz="3200" b="1" u="sng" dirty="0" smtClean="0">
                <a:solidFill>
                  <a:srgbClr val="FFFF00"/>
                </a:solidFill>
              </a:rPr>
              <a:t>SIGNS OF THE LAST DAYS</a:t>
            </a:r>
            <a:endParaRPr lang="en-US" sz="2800" b="1" u="sng" dirty="0" smtClean="0">
              <a:solidFill>
                <a:srgbClr val="FFFF00"/>
              </a:solidFill>
            </a:endParaRPr>
          </a:p>
          <a:p>
            <a:r>
              <a:rPr lang="en-US" sz="4000" dirty="0" smtClean="0">
                <a:solidFill>
                  <a:srgbClr val="FFFF00"/>
                </a:solidFill>
              </a:rPr>
              <a:t>DERISION </a:t>
            </a:r>
            <a:r>
              <a:rPr lang="en-US" sz="4000" dirty="0" smtClean="0">
                <a:solidFill>
                  <a:schemeClr val="tx2">
                    <a:lumMod val="90000"/>
                  </a:schemeClr>
                </a:solidFill>
              </a:rPr>
              <a:t>of the faith</a:t>
            </a:r>
            <a:endParaRPr lang="en-US" sz="3200" dirty="0"/>
          </a:p>
          <a:p>
            <a:pPr marL="68580" indent="0" algn="ctr">
              <a:buNone/>
            </a:pPr>
            <a:r>
              <a:rPr lang="en-US" sz="4000" dirty="0" smtClean="0">
                <a:solidFill>
                  <a:srgbClr val="FFFF00"/>
                </a:solidFill>
              </a:rPr>
              <a:t>2 Peter 3:1-9</a:t>
            </a:r>
          </a:p>
          <a:p>
            <a:pPr marL="68580" indent="0">
              <a:buNone/>
            </a:pPr>
            <a:r>
              <a:rPr lang="en-US" sz="2800" b="1" u="sng" dirty="0">
                <a:solidFill>
                  <a:srgbClr val="FFFF00"/>
                </a:solidFill>
              </a:rPr>
              <a:t>Verse 3</a:t>
            </a:r>
            <a:r>
              <a:rPr lang="en-US" sz="2800" b="1" dirty="0">
                <a:solidFill>
                  <a:srgbClr val="FFFF00"/>
                </a:solidFill>
              </a:rPr>
              <a:t>:</a:t>
            </a:r>
            <a:r>
              <a:rPr lang="en-US" sz="2800" dirty="0">
                <a:solidFill>
                  <a:srgbClr val="FFFF00"/>
                </a:solidFill>
              </a:rPr>
              <a:t> </a:t>
            </a:r>
          </a:p>
          <a:p>
            <a:r>
              <a:rPr lang="en-US" sz="2800" dirty="0"/>
              <a:t>“</a:t>
            </a:r>
            <a:r>
              <a:rPr lang="en-US" sz="2800" i="1" dirty="0"/>
              <a:t>Scoffer</a:t>
            </a:r>
            <a:r>
              <a:rPr lang="en-US" sz="2800" dirty="0"/>
              <a:t>”… </a:t>
            </a:r>
            <a:r>
              <a:rPr lang="en-US" sz="2800" dirty="0" smtClean="0"/>
              <a:t>Deriding</a:t>
            </a:r>
            <a:r>
              <a:rPr lang="en-US" sz="2800" dirty="0"/>
              <a:t>, ridiculing, </a:t>
            </a:r>
            <a:r>
              <a:rPr lang="en-US" sz="2800" dirty="0" smtClean="0"/>
              <a:t>insulting</a:t>
            </a:r>
            <a:r>
              <a:rPr lang="en-US" sz="2800" dirty="0"/>
              <a:t> </a:t>
            </a:r>
            <a:r>
              <a:rPr lang="en-US" sz="2800" dirty="0" smtClean="0"/>
              <a:t>comments</a:t>
            </a:r>
            <a:endParaRPr lang="en-US" sz="2800" dirty="0"/>
          </a:p>
          <a:p>
            <a:r>
              <a:rPr lang="en-US" sz="2800" dirty="0"/>
              <a:t>“</a:t>
            </a:r>
            <a:r>
              <a:rPr lang="en-US" sz="2800" i="1" dirty="0"/>
              <a:t>walking after their own lusts</a:t>
            </a:r>
            <a:r>
              <a:rPr lang="en-US" sz="2800" dirty="0"/>
              <a:t>”… L</a:t>
            </a:r>
            <a:r>
              <a:rPr lang="en-US" sz="2800" dirty="0" smtClean="0"/>
              <a:t>ed </a:t>
            </a:r>
            <a:r>
              <a:rPr lang="en-US" sz="2800" dirty="0"/>
              <a:t>by their own ungodly </a:t>
            </a:r>
            <a:r>
              <a:rPr lang="en-US" sz="2800" dirty="0" smtClean="0"/>
              <a:t>desires</a:t>
            </a:r>
          </a:p>
          <a:p>
            <a:pPr marL="68580" indent="0">
              <a:buNone/>
            </a:pPr>
            <a:r>
              <a:rPr lang="en-US" sz="2800" b="1" u="sng" dirty="0">
                <a:solidFill>
                  <a:srgbClr val="FFFF00"/>
                </a:solidFill>
              </a:rPr>
              <a:t>Verse 4</a:t>
            </a:r>
            <a:r>
              <a:rPr lang="en-US" sz="2800" b="1" dirty="0">
                <a:solidFill>
                  <a:srgbClr val="FFFF00"/>
                </a:solidFill>
              </a:rPr>
              <a:t>:</a:t>
            </a:r>
            <a:r>
              <a:rPr lang="en-US" sz="2800" dirty="0">
                <a:solidFill>
                  <a:srgbClr val="FFFF00"/>
                </a:solidFill>
              </a:rPr>
              <a:t> </a:t>
            </a:r>
          </a:p>
          <a:p>
            <a:r>
              <a:rPr lang="en-US" sz="2800" dirty="0"/>
              <a:t>Where is the fulfillment of the promise that Jesus will return? </a:t>
            </a:r>
          </a:p>
          <a:p>
            <a:r>
              <a:rPr lang="en-US" sz="2800" dirty="0"/>
              <a:t>Where are the signs or indications of his coming?</a:t>
            </a:r>
          </a:p>
          <a:p>
            <a:pPr marL="68580" indent="0">
              <a:buNone/>
            </a:pPr>
            <a:endParaRPr lang="en-US" sz="2800" dirty="0"/>
          </a:p>
          <a:p>
            <a:pPr marL="68580" indent="0">
              <a:buNone/>
            </a:pPr>
            <a:endParaRPr lang="en-US" sz="2800" dirty="0" smtClean="0"/>
          </a:p>
        </p:txBody>
      </p:sp>
    </p:spTree>
    <p:extLst>
      <p:ext uri="{BB962C8B-B14F-4D97-AF65-F5344CB8AC3E}">
        <p14:creationId xmlns:p14="http://schemas.microsoft.com/office/powerpoint/2010/main" val="369490337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lstStyle/>
          <a:p>
            <a:pPr algn="ctr"/>
            <a:r>
              <a:rPr lang="en-US" u="sng" dirty="0" smtClean="0"/>
              <a:t>2</a:t>
            </a:r>
            <a:r>
              <a:rPr lang="en-US" u="sng" baseline="30000" dirty="0" smtClean="0"/>
              <a:t>nd</a:t>
            </a:r>
            <a:r>
              <a:rPr lang="en-US" u="sng" dirty="0" smtClean="0"/>
              <a:t> TRUMPET </a:t>
            </a:r>
            <a:r>
              <a:rPr lang="en-US" u="sng" dirty="0" smtClean="0">
                <a:solidFill>
                  <a:srgbClr val="FFFF00"/>
                </a:solidFill>
              </a:rPr>
              <a:t>(Rev. 8:8-9)</a:t>
            </a:r>
            <a:endParaRPr lang="en-US" u="sng" dirty="0">
              <a:solidFill>
                <a:srgbClr val="FFFF00"/>
              </a:solidFill>
            </a:endParaRPr>
          </a:p>
        </p:txBody>
      </p:sp>
      <p:pic>
        <p:nvPicPr>
          <p:cNvPr id="5" name="Picture 6" descr="Fiery mountain hurled to the Earth's seas!"/>
          <p:cNvPicPr>
            <a:picLocks noChangeAspect="1" noChangeArrowheads="1"/>
          </p:cNvPicPr>
          <p:nvPr/>
        </p:nvPicPr>
        <p:blipFill>
          <a:blip r:embed="rId2" cstate="print"/>
          <a:srcRect/>
          <a:stretch>
            <a:fillRect/>
          </a:stretch>
        </p:blipFill>
        <p:spPr bwMode="auto">
          <a:xfrm>
            <a:off x="2372194" y="1676400"/>
            <a:ext cx="4850798" cy="3607004"/>
          </a:xfrm>
          <a:prstGeom prst="rect">
            <a:avLst/>
          </a:prstGeom>
          <a:noFill/>
        </p:spPr>
      </p:pic>
      <p:sp>
        <p:nvSpPr>
          <p:cNvPr id="6" name="Rectangle 5"/>
          <p:cNvSpPr/>
          <p:nvPr/>
        </p:nvSpPr>
        <p:spPr>
          <a:xfrm>
            <a:off x="381000" y="5776911"/>
            <a:ext cx="8833187" cy="646331"/>
          </a:xfrm>
          <a:prstGeom prst="rect">
            <a:avLst/>
          </a:prstGeom>
        </p:spPr>
        <p:txBody>
          <a:bodyPr wrap="none">
            <a:spAutoFit/>
          </a:bodyPr>
          <a:lstStyle/>
          <a:p>
            <a:pPr lvl="0">
              <a:spcBef>
                <a:spcPts val="600"/>
              </a:spcBef>
              <a:buClr>
                <a:schemeClr val="accent2"/>
              </a:buClr>
              <a:buSzPct val="85000"/>
              <a:defRPr/>
            </a:pPr>
            <a:r>
              <a:rPr lang="en-US" sz="3600" b="1" dirty="0" smtClean="0">
                <a:solidFill>
                  <a:srgbClr val="FFFF00"/>
                </a:solidFill>
                <a:effectLst>
                  <a:outerShdw blurRad="38100" dist="38100" dir="2700000" algn="tl">
                    <a:srgbClr val="000000">
                      <a:alpha val="43137"/>
                    </a:srgbClr>
                  </a:outerShdw>
                </a:effectLst>
              </a:rPr>
              <a:t>A HUGE FIERY MOUNTAIN CAST INTO SEA</a:t>
            </a:r>
            <a:endParaRPr lang="en-US"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649585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lstStyle/>
          <a:p>
            <a:pPr algn="ctr"/>
            <a:r>
              <a:rPr lang="en-US" u="sng" dirty="0" smtClean="0"/>
              <a:t>2</a:t>
            </a:r>
            <a:r>
              <a:rPr lang="en-US" u="sng" baseline="30000" dirty="0" smtClean="0"/>
              <a:t>nd</a:t>
            </a:r>
            <a:r>
              <a:rPr lang="en-US" u="sng" dirty="0" smtClean="0"/>
              <a:t> TRUMPET </a:t>
            </a:r>
            <a:r>
              <a:rPr lang="en-US" u="sng" dirty="0" smtClean="0">
                <a:solidFill>
                  <a:srgbClr val="FFFF00"/>
                </a:solidFill>
              </a:rPr>
              <a:t>(Rev. 8:8-9)</a:t>
            </a:r>
            <a:endParaRPr lang="en-US" u="sng" dirty="0">
              <a:solidFill>
                <a:srgbClr val="FFFF00"/>
              </a:solidFill>
            </a:endParaRPr>
          </a:p>
        </p:txBody>
      </p:sp>
      <p:pic>
        <p:nvPicPr>
          <p:cNvPr id="7" name="Picture 4" descr="Image result for image of  2nd trumpet in Revelation 8: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587"/>
            <a:ext cx="9117466"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10479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3</a:t>
            </a:r>
            <a:r>
              <a:rPr lang="en-US" u="sng" baseline="30000" dirty="0" smtClean="0"/>
              <a:t>rd</a:t>
            </a:r>
            <a:r>
              <a:rPr lang="en-US" u="sng" dirty="0" smtClean="0"/>
              <a:t> TRUMPET </a:t>
            </a:r>
            <a:r>
              <a:rPr lang="en-US" u="sng" dirty="0" smtClean="0">
                <a:solidFill>
                  <a:srgbClr val="FFFF00"/>
                </a:solidFill>
              </a:rPr>
              <a:t>(Rev. 8:10-11)</a:t>
            </a:r>
            <a:endParaRPr lang="en-US" u="sng" dirty="0">
              <a:solidFill>
                <a:srgbClr val="FFFF00"/>
              </a:solidFill>
            </a:endParaRPr>
          </a:p>
        </p:txBody>
      </p:sp>
      <p:sp>
        <p:nvSpPr>
          <p:cNvPr id="3" name="Content Placeholder 2"/>
          <p:cNvSpPr>
            <a:spLocks noGrp="1"/>
          </p:cNvSpPr>
          <p:nvPr>
            <p:ph idx="1"/>
          </p:nvPr>
        </p:nvSpPr>
        <p:spPr/>
        <p:txBody>
          <a:bodyPr/>
          <a:lstStyle/>
          <a:p>
            <a:endParaRPr lang="en-US"/>
          </a:p>
        </p:txBody>
      </p:sp>
      <p:pic>
        <p:nvPicPr>
          <p:cNvPr id="4" name="Picture 2" descr="Signs of the Times: Trumpet Sounds Heard Around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838713"/>
            <a:ext cx="6129222" cy="459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19632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863"/>
            <a:ext cx="7772400" cy="914400"/>
          </a:xfrm>
        </p:spPr>
        <p:txBody>
          <a:bodyPr/>
          <a:lstStyle/>
          <a:p>
            <a:pPr algn="ctr"/>
            <a:r>
              <a:rPr lang="en-US" u="sng" dirty="0" smtClean="0"/>
              <a:t>3</a:t>
            </a:r>
            <a:r>
              <a:rPr lang="en-US" u="sng" baseline="30000" dirty="0" smtClean="0"/>
              <a:t>rd</a:t>
            </a:r>
            <a:r>
              <a:rPr lang="en-US" u="sng" dirty="0" smtClean="0"/>
              <a:t> TRUMPET </a:t>
            </a:r>
            <a:r>
              <a:rPr lang="en-US" u="sng" dirty="0" smtClean="0">
                <a:solidFill>
                  <a:srgbClr val="FFFF00"/>
                </a:solidFill>
              </a:rPr>
              <a:t>(Rev. 8:10-11)</a:t>
            </a:r>
            <a:endParaRPr lang="en-US" u="sng" dirty="0">
              <a:solidFill>
                <a:srgbClr val="FFFF00"/>
              </a:solidFill>
            </a:endParaRPr>
          </a:p>
        </p:txBody>
      </p:sp>
      <p:pic>
        <p:nvPicPr>
          <p:cNvPr id="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52512"/>
            <a:ext cx="6263733" cy="44728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3400" y="5550855"/>
            <a:ext cx="8458200" cy="1200329"/>
          </a:xfrm>
          <a:prstGeom prst="rect">
            <a:avLst/>
          </a:prstGeom>
        </p:spPr>
        <p:txBody>
          <a:bodyPr wrap="square">
            <a:spAutoFit/>
          </a:bodyPr>
          <a:lstStyle/>
          <a:p>
            <a:pPr lvl="0" algn="ctr">
              <a:spcBef>
                <a:spcPts val="600"/>
              </a:spcBef>
              <a:buClr>
                <a:schemeClr val="accent2"/>
              </a:buClr>
              <a:buSzPct val="85000"/>
              <a:defRPr/>
            </a:pPr>
            <a:r>
              <a:rPr lang="en-US" sz="3600" b="1" dirty="0">
                <a:solidFill>
                  <a:srgbClr val="FFFF00"/>
                </a:solidFill>
                <a:effectLst>
                  <a:outerShdw blurRad="38100" dist="38100" dir="2700000" algn="tl">
                    <a:srgbClr val="000000">
                      <a:alpha val="43137"/>
                    </a:srgbClr>
                  </a:outerShdw>
                </a:effectLst>
              </a:rPr>
              <a:t>A huge fiery star cast into the fresh waters (rivers, streams, </a:t>
            </a:r>
            <a:r>
              <a:rPr lang="en-US" sz="3600" b="1" dirty="0" smtClean="0">
                <a:solidFill>
                  <a:srgbClr val="FFFF00"/>
                </a:solidFill>
                <a:effectLst>
                  <a:outerShdw blurRad="38100" dist="38100" dir="2700000" algn="tl">
                    <a:srgbClr val="000000">
                      <a:alpha val="43137"/>
                    </a:srgbClr>
                  </a:outerShdw>
                </a:effectLst>
              </a:rPr>
              <a:t>fountains)</a:t>
            </a:r>
            <a:endParaRPr lang="en-US"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4084551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863"/>
            <a:ext cx="7772400" cy="914400"/>
          </a:xfrm>
        </p:spPr>
        <p:txBody>
          <a:bodyPr/>
          <a:lstStyle/>
          <a:p>
            <a:pPr algn="ctr"/>
            <a:r>
              <a:rPr lang="en-US" u="sng" dirty="0" smtClean="0"/>
              <a:t>3</a:t>
            </a:r>
            <a:r>
              <a:rPr lang="en-US" u="sng" baseline="30000" dirty="0" smtClean="0"/>
              <a:t>rd</a:t>
            </a:r>
            <a:r>
              <a:rPr lang="en-US" u="sng" dirty="0" smtClean="0"/>
              <a:t> TRUMPET </a:t>
            </a:r>
            <a:r>
              <a:rPr lang="en-US" u="sng" dirty="0" smtClean="0">
                <a:solidFill>
                  <a:srgbClr val="FFFF00"/>
                </a:solidFill>
              </a:rPr>
              <a:t>(Rev. 8:10-11)</a:t>
            </a:r>
            <a:endParaRPr lang="en-US" u="sng" dirty="0">
              <a:solidFill>
                <a:srgbClr val="FFFF00"/>
              </a:solidFill>
            </a:endParaRPr>
          </a:p>
        </p:txBody>
      </p:sp>
      <p:pic>
        <p:nvPicPr>
          <p:cNvPr id="2050" name="Picture 2" descr="https://readingacts.com/wp-content/uploads/2020/04/meteor-hitting-the-eart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2798445"/>
            <a:ext cx="5715000" cy="38107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3400" y="838200"/>
            <a:ext cx="8305800" cy="1831271"/>
          </a:xfrm>
          <a:prstGeom prst="rect">
            <a:avLst/>
          </a:prstGeom>
        </p:spPr>
        <p:txBody>
          <a:bodyPr wrap="square">
            <a:spAutoFit/>
          </a:bodyPr>
          <a:lstStyle/>
          <a:p>
            <a:pPr marL="742950" lvl="0" indent="-742950">
              <a:spcBef>
                <a:spcPts val="600"/>
              </a:spcBef>
              <a:buClr>
                <a:schemeClr val="accent2"/>
              </a:buClr>
              <a:buSzPct val="85000"/>
              <a:buAutoNum type="arabicPeriod"/>
              <a:defRPr/>
            </a:pPr>
            <a:r>
              <a:rPr lang="en-US" sz="3600" b="1" dirty="0">
                <a:solidFill>
                  <a:srgbClr val="FFFF00"/>
                </a:solidFill>
                <a:effectLst>
                  <a:outerShdw blurRad="38100" dist="38100" dir="2700000" algn="tl">
                    <a:srgbClr val="000000">
                      <a:alpha val="43137"/>
                    </a:srgbClr>
                  </a:outerShdw>
                </a:effectLst>
              </a:rPr>
              <a:t>A third of the waters become bitter (toxic or poisonous</a:t>
            </a:r>
            <a:r>
              <a:rPr lang="en-US" sz="3600" b="1" dirty="0" smtClean="0">
                <a:solidFill>
                  <a:srgbClr val="FFFF00"/>
                </a:solidFill>
                <a:effectLst>
                  <a:outerShdw blurRad="38100" dist="38100" dir="2700000" algn="tl">
                    <a:srgbClr val="000000">
                      <a:alpha val="43137"/>
                    </a:srgbClr>
                  </a:outerShdw>
                </a:effectLst>
              </a:rPr>
              <a:t>)</a:t>
            </a:r>
          </a:p>
          <a:p>
            <a:pPr marL="742950" lvl="0" indent="-742950">
              <a:spcBef>
                <a:spcPts val="600"/>
              </a:spcBef>
              <a:buClr>
                <a:schemeClr val="accent2"/>
              </a:buClr>
              <a:buSzPct val="85000"/>
              <a:buAutoNum type="arabicPeriod"/>
              <a:defRPr/>
            </a:pPr>
            <a:r>
              <a:rPr lang="en-US" sz="3600" b="1" dirty="0" smtClean="0">
                <a:solidFill>
                  <a:srgbClr val="FFFF00"/>
                </a:solidFill>
                <a:effectLst>
                  <a:outerShdw blurRad="38100" dist="38100" dir="2700000" algn="tl">
                    <a:srgbClr val="000000">
                      <a:alpha val="43137"/>
                    </a:srgbClr>
                  </a:outerShdw>
                </a:effectLst>
              </a:rPr>
              <a:t>Many persons will die from the water</a:t>
            </a:r>
            <a:endParaRPr lang="en-US"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393712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4</a:t>
            </a:r>
            <a:r>
              <a:rPr lang="en-US" u="sng" baseline="30000" dirty="0" smtClean="0"/>
              <a:t>th</a:t>
            </a:r>
            <a:r>
              <a:rPr lang="en-US" u="sng" dirty="0" smtClean="0"/>
              <a:t> TRUMPET </a:t>
            </a:r>
            <a:r>
              <a:rPr lang="en-US" u="sng" dirty="0" smtClean="0">
                <a:solidFill>
                  <a:srgbClr val="FFFF00"/>
                </a:solidFill>
              </a:rPr>
              <a:t>(Rev. 8:12)</a:t>
            </a:r>
            <a:endParaRPr lang="en-US" u="sng" dirty="0">
              <a:solidFill>
                <a:srgbClr val="FFFF00"/>
              </a:solidFill>
            </a:endParaRPr>
          </a:p>
        </p:txBody>
      </p:sp>
      <p:sp>
        <p:nvSpPr>
          <p:cNvPr id="3" name="Content Placeholder 2"/>
          <p:cNvSpPr>
            <a:spLocks noGrp="1"/>
          </p:cNvSpPr>
          <p:nvPr>
            <p:ph idx="1"/>
          </p:nvPr>
        </p:nvSpPr>
        <p:spPr/>
        <p:txBody>
          <a:bodyPr/>
          <a:lstStyle/>
          <a:p>
            <a:endParaRPr lang="en-US"/>
          </a:p>
        </p:txBody>
      </p:sp>
      <p:pic>
        <p:nvPicPr>
          <p:cNvPr id="4" name="Picture 2" descr="Signs of the Times: Trumpet Sounds Heard Around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838713"/>
            <a:ext cx="6129222" cy="459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30143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575"/>
            <a:ext cx="7772400" cy="914400"/>
          </a:xfrm>
        </p:spPr>
        <p:txBody>
          <a:bodyPr/>
          <a:lstStyle/>
          <a:p>
            <a:pPr algn="ctr"/>
            <a:r>
              <a:rPr lang="en-US" u="sng" dirty="0" smtClean="0"/>
              <a:t>4</a:t>
            </a:r>
            <a:r>
              <a:rPr lang="en-US" u="sng" baseline="30000" dirty="0" smtClean="0"/>
              <a:t>th</a:t>
            </a:r>
            <a:r>
              <a:rPr lang="en-US" u="sng" dirty="0" smtClean="0"/>
              <a:t> TRUMPET </a:t>
            </a:r>
            <a:r>
              <a:rPr lang="en-US" u="sng" dirty="0" smtClean="0">
                <a:solidFill>
                  <a:srgbClr val="FFFF00"/>
                </a:solidFill>
              </a:rPr>
              <a:t>(Rev. 8:12)</a:t>
            </a:r>
            <a:endParaRPr lang="en-US" u="sng" dirty="0">
              <a:solidFill>
                <a:srgbClr val="FFFF00"/>
              </a:solidFill>
            </a:endParaRPr>
          </a:p>
        </p:txBody>
      </p:sp>
      <p:pic>
        <p:nvPicPr>
          <p:cNvPr id="5" name="Picture 6" descr="Image result for image of  4th trumpet in Revelation 8: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907" y="1128712"/>
            <a:ext cx="7295385" cy="40711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7200" y="5442732"/>
            <a:ext cx="8686800" cy="1323439"/>
          </a:xfrm>
          <a:prstGeom prst="rect">
            <a:avLst/>
          </a:prstGeom>
        </p:spPr>
        <p:txBody>
          <a:bodyPr wrap="square">
            <a:spAutoFit/>
          </a:bodyPr>
          <a:lstStyle/>
          <a:p>
            <a:pPr lvl="0" algn="ctr" defTabSz="914400">
              <a:spcBef>
                <a:spcPts val="600"/>
              </a:spcBef>
              <a:buClr>
                <a:schemeClr val="accent2"/>
              </a:buClr>
              <a:buSzPct val="85000"/>
              <a:defRPr/>
            </a:pPr>
            <a:r>
              <a:rPr lang="en-US" sz="4000" b="1" dirty="0">
                <a:solidFill>
                  <a:srgbClr val="FFFF00"/>
                </a:solidFill>
                <a:effectLst>
                  <a:outerShdw blurRad="38100" dist="38100" dir="2700000" algn="tl">
                    <a:srgbClr val="000000">
                      <a:alpha val="43137"/>
                    </a:srgbClr>
                  </a:outerShdw>
                </a:effectLst>
              </a:rPr>
              <a:t>A third </a:t>
            </a:r>
            <a:r>
              <a:rPr lang="en-US" sz="4000" b="1" dirty="0" smtClean="0">
                <a:solidFill>
                  <a:srgbClr val="FFFF00"/>
                </a:solidFill>
                <a:effectLst>
                  <a:outerShdw blurRad="38100" dist="38100" dir="2700000" algn="tl">
                    <a:srgbClr val="000000">
                      <a:alpha val="43137"/>
                    </a:srgbClr>
                  </a:outerShdw>
                </a:effectLst>
              </a:rPr>
              <a:t>part of </a:t>
            </a:r>
            <a:r>
              <a:rPr lang="en-US" sz="4000" b="1" dirty="0">
                <a:solidFill>
                  <a:srgbClr val="FFFF00"/>
                </a:solidFill>
                <a:effectLst>
                  <a:outerShdw blurRad="38100" dist="38100" dir="2700000" algn="tl">
                    <a:srgbClr val="000000">
                      <a:alpha val="43137"/>
                    </a:srgbClr>
                  </a:outerShdw>
                </a:effectLst>
              </a:rPr>
              <a:t>the sun, moon &amp; stars darkened</a:t>
            </a:r>
          </a:p>
        </p:txBody>
      </p:sp>
    </p:spTree>
    <p:extLst>
      <p:ext uri="{BB962C8B-B14F-4D97-AF65-F5344CB8AC3E}">
        <p14:creationId xmlns:p14="http://schemas.microsoft.com/office/powerpoint/2010/main" val="401365530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800" y="152400"/>
            <a:ext cx="7772400" cy="914400"/>
          </a:xfrm>
        </p:spPr>
        <p:txBody>
          <a:bodyPr/>
          <a:lstStyle/>
          <a:p>
            <a:pPr algn="ctr"/>
            <a:r>
              <a:rPr lang="en-US" u="sng" dirty="0"/>
              <a:t>5</a:t>
            </a:r>
            <a:r>
              <a:rPr lang="en-US" u="sng" baseline="30000" dirty="0" smtClean="0"/>
              <a:t>th</a:t>
            </a:r>
            <a:r>
              <a:rPr lang="en-US" u="sng" dirty="0" smtClean="0"/>
              <a:t> TRUMPET </a:t>
            </a:r>
            <a:r>
              <a:rPr lang="en-US" u="sng" dirty="0" smtClean="0">
                <a:solidFill>
                  <a:srgbClr val="FFFF00"/>
                </a:solidFill>
              </a:rPr>
              <a:t>(Rev. 9:1-12)</a:t>
            </a:r>
            <a:endParaRPr lang="en-US" u="sng" dirty="0">
              <a:solidFill>
                <a:srgbClr val="FFFF00"/>
              </a:solidFill>
            </a:endParaRPr>
          </a:p>
        </p:txBody>
      </p:sp>
      <p:sp>
        <p:nvSpPr>
          <p:cNvPr id="3" name="Content Placeholder 2"/>
          <p:cNvSpPr>
            <a:spLocks noGrp="1"/>
          </p:cNvSpPr>
          <p:nvPr>
            <p:ph idx="1"/>
          </p:nvPr>
        </p:nvSpPr>
        <p:spPr/>
        <p:txBody>
          <a:bodyPr/>
          <a:lstStyle/>
          <a:p>
            <a:endParaRPr lang="en-US" dirty="0"/>
          </a:p>
        </p:txBody>
      </p:sp>
      <p:pic>
        <p:nvPicPr>
          <p:cNvPr id="4" name="Picture 2" descr="Signs of the Times: Trumpet Sounds Heard Around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025" y="1295400"/>
            <a:ext cx="7019951"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95421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811" y="152400"/>
            <a:ext cx="7772400" cy="914400"/>
          </a:xfrm>
        </p:spPr>
        <p:txBody>
          <a:bodyPr/>
          <a:lstStyle/>
          <a:p>
            <a:pPr algn="ctr"/>
            <a:r>
              <a:rPr lang="en-US" u="sng" dirty="0"/>
              <a:t>5</a:t>
            </a:r>
            <a:r>
              <a:rPr lang="en-US" u="sng" baseline="30000" dirty="0" smtClean="0"/>
              <a:t>th</a:t>
            </a:r>
            <a:r>
              <a:rPr lang="en-US" u="sng" dirty="0" smtClean="0"/>
              <a:t> TRUMPET </a:t>
            </a:r>
            <a:r>
              <a:rPr lang="en-US" u="sng" dirty="0" smtClean="0">
                <a:solidFill>
                  <a:srgbClr val="FFFF00"/>
                </a:solidFill>
              </a:rPr>
              <a:t>(Rev. 9:1-12)</a:t>
            </a:r>
            <a:endParaRPr lang="en-US" u="sng" dirty="0">
              <a:solidFill>
                <a:srgbClr val="FFFF00"/>
              </a:solidFill>
            </a:endParaRPr>
          </a:p>
        </p:txBody>
      </p:sp>
      <p:sp>
        <p:nvSpPr>
          <p:cNvPr id="3" name="Content Placeholder 2"/>
          <p:cNvSpPr>
            <a:spLocks noGrp="1"/>
          </p:cNvSpPr>
          <p:nvPr>
            <p:ph idx="1"/>
          </p:nvPr>
        </p:nvSpPr>
        <p:spPr/>
        <p:txBody>
          <a:bodyPr/>
          <a:lstStyle/>
          <a:p>
            <a:endParaRPr lang="en-US" dirty="0"/>
          </a:p>
        </p:txBody>
      </p:sp>
      <p:sp>
        <p:nvSpPr>
          <p:cNvPr id="5" name="TextBox 4"/>
          <p:cNvSpPr txBox="1"/>
          <p:nvPr/>
        </p:nvSpPr>
        <p:spPr>
          <a:xfrm>
            <a:off x="1643062" y="5889443"/>
            <a:ext cx="6129222" cy="923330"/>
          </a:xfrm>
          <a:prstGeom prst="rect">
            <a:avLst/>
          </a:prstGeom>
          <a:solidFill>
            <a:schemeClr val="bg1"/>
          </a:solidFill>
        </p:spPr>
        <p:txBody>
          <a:bodyPr wrap="square" rtlCol="0">
            <a:spAutoFit/>
          </a:bodyPr>
          <a:lstStyle/>
          <a:p>
            <a:pPr algn="ctr"/>
            <a:r>
              <a:rPr lang="en-US" sz="5400" b="1" dirty="0" smtClean="0">
                <a:solidFill>
                  <a:srgbClr val="FFFF00"/>
                </a:solidFill>
              </a:rPr>
              <a:t>“THE FIRST WOE”</a:t>
            </a:r>
            <a:endParaRPr lang="en-US" sz="5400" b="1" dirty="0">
              <a:solidFill>
                <a:srgbClr val="FFFF00"/>
              </a:solidFill>
            </a:endParaRPr>
          </a:p>
        </p:txBody>
      </p:sp>
      <p:pic>
        <p:nvPicPr>
          <p:cNvPr id="6" name="Picture 18" descr="Image result for images of demonic locusts in Revelation 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8001000" cy="48988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0" y="2133600"/>
            <a:ext cx="8532018" cy="1569660"/>
          </a:xfrm>
          <a:prstGeom prst="rect">
            <a:avLst/>
          </a:prstGeom>
          <a:noFill/>
        </p:spPr>
        <p:txBody>
          <a:bodyPr wrap="square" rtlCol="0">
            <a:spAutoFit/>
          </a:bodyPr>
          <a:lstStyle/>
          <a:p>
            <a:pPr algn="ctr"/>
            <a:r>
              <a:rPr lang="en-US" sz="9600" dirty="0" smtClean="0">
                <a:solidFill>
                  <a:srgbClr val="FFFF00"/>
                </a:solidFill>
                <a:latin typeface="Chiller" pitchFamily="82" charset="0"/>
              </a:rPr>
              <a:t>Demonic Locusts</a:t>
            </a:r>
            <a:endParaRPr lang="en-US" sz="9600" dirty="0">
              <a:solidFill>
                <a:srgbClr val="FFFF00"/>
              </a:solidFill>
              <a:latin typeface="Chiller" pitchFamily="82" charset="0"/>
            </a:endParaRPr>
          </a:p>
        </p:txBody>
      </p:sp>
    </p:spTree>
    <p:extLst>
      <p:ext uri="{BB962C8B-B14F-4D97-AF65-F5344CB8AC3E}">
        <p14:creationId xmlns:p14="http://schemas.microsoft.com/office/powerpoint/2010/main" val="237551698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199" y="1219200"/>
            <a:ext cx="8686801" cy="5308979"/>
          </a:xfrm>
        </p:spPr>
        <p:txBody>
          <a:bodyPr>
            <a:noAutofit/>
          </a:bodyPr>
          <a:lstStyle/>
          <a:p>
            <a:pPr marL="0" indent="0">
              <a:buNone/>
            </a:pPr>
            <a:r>
              <a:rPr lang="en-US" sz="3600" dirty="0" smtClean="0">
                <a:solidFill>
                  <a:srgbClr val="FFFF00"/>
                </a:solidFill>
                <a:effectLst>
                  <a:outerShdw blurRad="38100" dist="38100" dir="2700000" algn="tl">
                    <a:srgbClr val="000000">
                      <a:alpha val="43137"/>
                    </a:srgbClr>
                  </a:outerShdw>
                </a:effectLst>
              </a:rPr>
              <a:t>“A star from heaven”</a:t>
            </a:r>
            <a:r>
              <a:rPr lang="en-US" sz="3600" dirty="0">
                <a:effectLst>
                  <a:outerShdw blurRad="38100" dist="38100" dir="2700000" algn="tl">
                    <a:srgbClr val="000000">
                      <a:alpha val="43137"/>
                    </a:srgbClr>
                  </a:outerShdw>
                </a:effectLst>
              </a:rPr>
              <a:t>: </a:t>
            </a:r>
            <a:endParaRPr lang="en-US" sz="3600" dirty="0" smtClean="0">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A </a:t>
            </a:r>
            <a:r>
              <a:rPr lang="en-US" sz="3600" dirty="0">
                <a:effectLst>
                  <a:outerShdw blurRad="38100" dist="38100" dir="2700000" algn="tl">
                    <a:srgbClr val="000000">
                      <a:alpha val="43137"/>
                    </a:srgbClr>
                  </a:outerShdw>
                </a:effectLst>
              </a:rPr>
              <a:t>star is a symbol of a leader. </a:t>
            </a:r>
            <a:r>
              <a:rPr lang="en-US" sz="3600" dirty="0" smtClean="0">
                <a:effectLst>
                  <a:outerShdw blurRad="38100" dist="38100" dir="2700000" algn="tl">
                    <a:srgbClr val="000000">
                      <a:alpha val="43137"/>
                    </a:srgbClr>
                  </a:outerShdw>
                </a:effectLst>
              </a:rPr>
              <a:t>It is referring </a:t>
            </a:r>
            <a:r>
              <a:rPr lang="en-US" sz="3600" dirty="0">
                <a:effectLst>
                  <a:outerShdw blurRad="38100" dist="38100" dir="2700000" algn="tl">
                    <a:srgbClr val="000000">
                      <a:alpha val="43137"/>
                    </a:srgbClr>
                  </a:outerShdw>
                </a:effectLst>
              </a:rPr>
              <a:t>to s</a:t>
            </a:r>
            <a:r>
              <a:rPr lang="en-US" sz="3600" dirty="0" smtClean="0">
                <a:effectLst>
                  <a:outerShdw blurRad="38100" dist="38100" dir="2700000" algn="tl">
                    <a:srgbClr val="000000">
                      <a:alpha val="43137"/>
                    </a:srgbClr>
                  </a:outerShdw>
                </a:effectLst>
              </a:rPr>
              <a:t>ome kind of </a:t>
            </a:r>
            <a:r>
              <a:rPr lang="en-US" sz="3600" dirty="0">
                <a:effectLst>
                  <a:outerShdw blurRad="38100" dist="38100" dir="2700000" algn="tl">
                    <a:srgbClr val="000000">
                      <a:alpha val="43137"/>
                    </a:srgbClr>
                  </a:outerShdw>
                </a:effectLst>
              </a:rPr>
              <a:t>intelligent being of </a:t>
            </a:r>
            <a:r>
              <a:rPr lang="en-US" sz="3600" dirty="0" smtClean="0">
                <a:effectLst>
                  <a:outerShdw blurRad="38100" dist="38100" dir="2700000" algn="tl">
                    <a:srgbClr val="000000">
                      <a:alpha val="43137"/>
                    </a:srgbClr>
                  </a:outerShdw>
                </a:effectLst>
              </a:rPr>
              <a:t>rank and influence…. </a:t>
            </a:r>
            <a:r>
              <a:rPr lang="en-US" sz="3600" dirty="0">
                <a:solidFill>
                  <a:srgbClr val="FFFF00"/>
                </a:solidFill>
                <a:effectLst>
                  <a:outerShdw blurRad="38100" dist="38100" dir="2700000" algn="tl">
                    <a:srgbClr val="000000">
                      <a:alpha val="43137"/>
                    </a:srgbClr>
                  </a:outerShdw>
                </a:effectLst>
              </a:rPr>
              <a:t>good</a:t>
            </a:r>
            <a:r>
              <a:rPr lang="en-US" sz="3600" dirty="0">
                <a:effectLst>
                  <a:outerShdw blurRad="38100" dist="38100" dir="2700000" algn="tl">
                    <a:srgbClr val="000000">
                      <a:alpha val="43137"/>
                    </a:srgbClr>
                  </a:outerShdw>
                </a:effectLst>
              </a:rPr>
              <a:t> and </a:t>
            </a:r>
            <a:r>
              <a:rPr lang="en-US" sz="3600" dirty="0">
                <a:solidFill>
                  <a:schemeClr val="accent3"/>
                </a:solidFill>
                <a:effectLst>
                  <a:outerShdw blurRad="38100" dist="38100" dir="2700000" algn="tl">
                    <a:srgbClr val="000000">
                      <a:alpha val="43137"/>
                    </a:srgbClr>
                  </a:outerShdw>
                </a:effectLst>
              </a:rPr>
              <a:t>bad</a:t>
            </a: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angels </a:t>
            </a:r>
            <a:r>
              <a:rPr lang="en-US" sz="3600" dirty="0">
                <a:effectLst>
                  <a:outerShdw blurRad="38100" dist="38100" dir="2700000" algn="tl">
                    <a:srgbClr val="000000">
                      <a:alpha val="43137"/>
                    </a:srgbClr>
                  </a:outerShdw>
                </a:effectLst>
              </a:rPr>
              <a:t>are </a:t>
            </a:r>
            <a:r>
              <a:rPr lang="en-US" sz="3600" dirty="0" smtClean="0">
                <a:effectLst>
                  <a:outerShdw blurRad="38100" dist="38100" dir="2700000" algn="tl">
                    <a:srgbClr val="000000">
                      <a:alpha val="43137"/>
                    </a:srgbClr>
                  </a:outerShdw>
                </a:effectLst>
              </a:rPr>
              <a:t>sometimes </a:t>
            </a:r>
            <a:r>
              <a:rPr lang="en-US" sz="3600" dirty="0">
                <a:effectLst>
                  <a:outerShdw blurRad="38100" dist="38100" dir="2700000" algn="tl">
                    <a:srgbClr val="000000">
                      <a:alpha val="43137"/>
                    </a:srgbClr>
                  </a:outerShdw>
                </a:effectLst>
              </a:rPr>
              <a:t>called </a:t>
            </a:r>
            <a:r>
              <a:rPr lang="en-US" sz="3600" dirty="0" smtClean="0">
                <a:effectLst>
                  <a:outerShdw blurRad="38100" dist="38100" dir="2700000" algn="tl">
                    <a:srgbClr val="000000">
                      <a:alpha val="43137"/>
                    </a:srgbClr>
                  </a:outerShdw>
                </a:effectLst>
              </a:rPr>
              <a:t>stars (</a:t>
            </a:r>
            <a:r>
              <a:rPr lang="en-US" sz="3600" dirty="0" smtClean="0">
                <a:solidFill>
                  <a:srgbClr val="FFFF00"/>
                </a:solidFill>
                <a:effectLst>
                  <a:outerShdw blurRad="38100" dist="38100" dir="2700000" algn="tl">
                    <a:srgbClr val="000000">
                      <a:alpha val="43137"/>
                    </a:srgbClr>
                  </a:outerShdw>
                </a:effectLst>
              </a:rPr>
              <a:t>Job 38:7</a:t>
            </a:r>
            <a:r>
              <a:rPr lang="en-US" sz="3600" dirty="0" smtClean="0">
                <a:effectLst>
                  <a:outerShdw blurRad="38100" dist="38100" dir="2700000" algn="tl">
                    <a:srgbClr val="000000">
                      <a:alpha val="43137"/>
                    </a:srgbClr>
                  </a:outerShdw>
                </a:effectLst>
              </a:rPr>
              <a:t>; </a:t>
            </a:r>
            <a:r>
              <a:rPr lang="en-US" sz="3600" dirty="0" smtClean="0">
                <a:solidFill>
                  <a:schemeClr val="accent3"/>
                </a:solidFill>
                <a:effectLst>
                  <a:outerShdw blurRad="38100" dist="38100" dir="2700000" algn="tl">
                    <a:srgbClr val="000000">
                      <a:alpha val="43137"/>
                    </a:srgbClr>
                  </a:outerShdw>
                </a:effectLst>
              </a:rPr>
              <a:t>Isa. 14:12</a:t>
            </a:r>
            <a:r>
              <a:rPr lang="en-US" sz="3600" dirty="0" smtClean="0">
                <a:effectLst>
                  <a:outerShdw blurRad="38100" dist="38100" dir="2700000" algn="tl">
                    <a:srgbClr val="000000">
                      <a:alpha val="43137"/>
                    </a:srgbClr>
                  </a:outerShdw>
                </a:effectLst>
              </a:rPr>
              <a:t>)  </a:t>
            </a:r>
          </a:p>
          <a:p>
            <a:pPr marL="0" indent="0">
              <a:buNone/>
            </a:pPr>
            <a:r>
              <a:rPr lang="en-US" sz="3600" dirty="0" smtClean="0">
                <a:effectLst>
                  <a:outerShdw blurRad="38100" dist="38100" dir="2700000" algn="tl">
                    <a:srgbClr val="000000">
                      <a:alpha val="43137"/>
                    </a:srgbClr>
                  </a:outerShdw>
                </a:effectLst>
              </a:rPr>
              <a:t>A star is a </a:t>
            </a:r>
            <a:r>
              <a:rPr lang="en-US" sz="3600" dirty="0">
                <a:effectLst>
                  <a:outerShdw blurRad="38100" dist="38100" dir="2700000" algn="tl">
                    <a:srgbClr val="000000">
                      <a:alpha val="43137"/>
                    </a:srgbClr>
                  </a:outerShdw>
                </a:effectLst>
              </a:rPr>
              <a:t>personification of an angel, supposed by some scholars to be a </a:t>
            </a:r>
            <a:r>
              <a:rPr lang="en-US" sz="3600" dirty="0">
                <a:solidFill>
                  <a:schemeClr val="accent3"/>
                </a:solidFill>
                <a:effectLst>
                  <a:outerShdw blurRad="38100" dist="38100" dir="2700000" algn="tl">
                    <a:srgbClr val="000000">
                      <a:alpha val="43137"/>
                    </a:srgbClr>
                  </a:outerShdw>
                </a:effectLst>
              </a:rPr>
              <a:t>fallen </a:t>
            </a:r>
            <a:r>
              <a:rPr lang="en-US" sz="3600" dirty="0" smtClean="0">
                <a:solidFill>
                  <a:schemeClr val="accent3"/>
                </a:solidFill>
                <a:effectLst>
                  <a:outerShdw blurRad="38100" dist="38100" dir="2700000" algn="tl">
                    <a:srgbClr val="000000">
                      <a:alpha val="43137"/>
                    </a:srgbClr>
                  </a:outerShdw>
                </a:effectLst>
              </a:rPr>
              <a:t>angel</a:t>
            </a:r>
            <a:r>
              <a:rPr lang="en-US" sz="3600" dirty="0" smtClean="0">
                <a:effectLst>
                  <a:outerShdw blurRad="38100" dist="38100" dir="2700000" algn="tl">
                    <a:srgbClr val="000000">
                      <a:alpha val="43137"/>
                    </a:srgbClr>
                  </a:outerShdw>
                </a:effectLst>
              </a:rPr>
              <a:t>… </a:t>
            </a:r>
            <a:r>
              <a:rPr lang="en-US" sz="3600" dirty="0" smtClean="0">
                <a:solidFill>
                  <a:schemeClr val="accent3"/>
                </a:solidFill>
                <a:effectLst>
                  <a:outerShdw blurRad="38100" dist="38100" dir="2700000" algn="tl">
                    <a:srgbClr val="000000">
                      <a:alpha val="43137"/>
                    </a:srgbClr>
                  </a:outerShdw>
                </a:effectLst>
              </a:rPr>
              <a:t>Satan</a:t>
            </a:r>
            <a:r>
              <a:rPr lang="en-US" sz="3600" dirty="0" smtClean="0">
                <a:effectLst>
                  <a:outerShdw blurRad="38100" dist="38100" dir="2700000" algn="tl">
                    <a:srgbClr val="000000">
                      <a:alpha val="43137"/>
                    </a:srgbClr>
                  </a:outerShdw>
                </a:effectLst>
              </a:rPr>
              <a:t>? </a:t>
            </a:r>
            <a:r>
              <a:rPr lang="en-US" sz="3600" dirty="0" smtClean="0">
                <a:solidFill>
                  <a:schemeClr val="accent3"/>
                </a:solidFill>
                <a:effectLst>
                  <a:outerShdw blurRad="38100" dist="38100" dir="2700000" algn="tl">
                    <a:srgbClr val="000000">
                      <a:alpha val="43137"/>
                    </a:srgbClr>
                  </a:outerShdw>
                </a:effectLst>
              </a:rPr>
              <a:t>(Luke 10:18)</a:t>
            </a:r>
            <a:r>
              <a:rPr lang="en-US" sz="3600" dirty="0" smtClean="0">
                <a:solidFill>
                  <a:srgbClr val="00B0F0"/>
                </a:solidFill>
                <a:effectLst>
                  <a:outerShdw blurRad="38100" dist="38100" dir="2700000" algn="tl">
                    <a:srgbClr val="000000">
                      <a:alpha val="43137"/>
                    </a:srgbClr>
                  </a:outerShdw>
                </a:effectLst>
              </a:rPr>
              <a:t> </a:t>
            </a:r>
          </a:p>
          <a:p>
            <a:pPr marL="0" indent="0">
              <a:buNone/>
            </a:pPr>
            <a:r>
              <a:rPr lang="en-US" sz="3600" dirty="0" smtClean="0">
                <a:effectLst>
                  <a:outerShdw blurRad="38100" dist="38100" dir="2700000" algn="tl">
                    <a:srgbClr val="000000">
                      <a:alpha val="43137"/>
                    </a:srgbClr>
                  </a:outerShdw>
                </a:effectLst>
              </a:rPr>
              <a:t>Or others say a </a:t>
            </a:r>
            <a:r>
              <a:rPr lang="en-US" sz="3600" dirty="0" smtClean="0">
                <a:solidFill>
                  <a:srgbClr val="FFFF00"/>
                </a:solidFill>
                <a:effectLst>
                  <a:outerShdw blurRad="38100" dist="38100" dir="2700000" algn="tl">
                    <a:srgbClr val="000000">
                      <a:alpha val="43137"/>
                    </a:srgbClr>
                  </a:outerShdw>
                </a:effectLst>
              </a:rPr>
              <a:t>good angel  (Rev. 20:1)</a:t>
            </a:r>
            <a:endParaRPr lang="en-US" sz="3200" dirty="0">
              <a:solidFill>
                <a:srgbClr val="FFFF00"/>
              </a:solidFill>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8200" y="9525"/>
            <a:ext cx="7772400" cy="828675"/>
          </a:xfrm>
        </p:spPr>
        <p:txBody>
          <a:bodyPr/>
          <a:lstStyle/>
          <a:p>
            <a:pPr algn="ctr"/>
            <a:r>
              <a:rPr lang="en-US" u="sng" dirty="0"/>
              <a:t>5</a:t>
            </a:r>
            <a:r>
              <a:rPr lang="en-US" u="sng" baseline="30000" dirty="0" smtClean="0"/>
              <a:t>th</a:t>
            </a:r>
            <a:r>
              <a:rPr lang="en-US" u="sng" dirty="0" smtClean="0"/>
              <a:t> TRUMPET </a:t>
            </a:r>
            <a:r>
              <a:rPr lang="en-US" u="sng" dirty="0" smtClean="0">
                <a:solidFill>
                  <a:srgbClr val="FFFF00"/>
                </a:solidFill>
              </a:rPr>
              <a:t>(Rev. 9:1)</a:t>
            </a:r>
            <a:endParaRPr lang="en-US" u="sng" dirty="0">
              <a:solidFill>
                <a:srgbClr val="FFFF00"/>
              </a:solidFill>
            </a:endParaRPr>
          </a:p>
        </p:txBody>
      </p:sp>
    </p:spTree>
    <p:extLst>
      <p:ext uri="{BB962C8B-B14F-4D97-AF65-F5344CB8AC3E}">
        <p14:creationId xmlns:p14="http://schemas.microsoft.com/office/powerpoint/2010/main" val="42400380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914400"/>
            <a:ext cx="8763000" cy="5943600"/>
          </a:xfrm>
        </p:spPr>
        <p:txBody>
          <a:bodyPr>
            <a:noAutofit/>
          </a:bodyPr>
          <a:lstStyle/>
          <a:p>
            <a:pPr marL="68580" indent="0" algn="ctr">
              <a:buNone/>
            </a:pPr>
            <a:r>
              <a:rPr lang="en-US" sz="3200" b="1" u="sng" dirty="0" smtClean="0">
                <a:solidFill>
                  <a:srgbClr val="FFFF00"/>
                </a:solidFill>
              </a:rPr>
              <a:t>SIGNS OF THE LAST DAYS</a:t>
            </a:r>
            <a:endParaRPr lang="en-US" sz="2800" b="1" u="sng" dirty="0" smtClean="0">
              <a:solidFill>
                <a:srgbClr val="FFFF00"/>
              </a:solidFill>
            </a:endParaRPr>
          </a:p>
          <a:p>
            <a:r>
              <a:rPr lang="en-US" sz="4000" dirty="0" smtClean="0">
                <a:solidFill>
                  <a:srgbClr val="FFFF00"/>
                </a:solidFill>
              </a:rPr>
              <a:t>DERISION </a:t>
            </a:r>
            <a:r>
              <a:rPr lang="en-US" sz="4000" dirty="0" smtClean="0">
                <a:solidFill>
                  <a:schemeClr val="tx2">
                    <a:lumMod val="90000"/>
                  </a:schemeClr>
                </a:solidFill>
              </a:rPr>
              <a:t>of the faith</a:t>
            </a:r>
            <a:endParaRPr lang="en-US" sz="3200" dirty="0"/>
          </a:p>
          <a:p>
            <a:pPr marL="68580" indent="0">
              <a:buNone/>
            </a:pPr>
            <a:r>
              <a:rPr lang="en-US" sz="2800" b="1" u="sng" dirty="0" smtClean="0">
                <a:solidFill>
                  <a:srgbClr val="FFFF00"/>
                </a:solidFill>
              </a:rPr>
              <a:t>Verse </a:t>
            </a:r>
            <a:r>
              <a:rPr lang="en-US" sz="2800" b="1" u="sng" dirty="0">
                <a:solidFill>
                  <a:srgbClr val="FFFF00"/>
                </a:solidFill>
              </a:rPr>
              <a:t>4</a:t>
            </a:r>
            <a:r>
              <a:rPr lang="en-US" sz="2800" b="1" dirty="0">
                <a:solidFill>
                  <a:srgbClr val="FFFF00"/>
                </a:solidFill>
              </a:rPr>
              <a:t>:</a:t>
            </a:r>
            <a:r>
              <a:rPr lang="en-US" sz="2800" dirty="0">
                <a:solidFill>
                  <a:srgbClr val="FFFF00"/>
                </a:solidFill>
              </a:rPr>
              <a:t> </a:t>
            </a:r>
          </a:p>
          <a:p>
            <a:r>
              <a:rPr lang="en-US" sz="2800" dirty="0"/>
              <a:t>When is Jesus coming? Is he actually going to return? Where is he? </a:t>
            </a:r>
          </a:p>
          <a:p>
            <a:r>
              <a:rPr lang="en-US" sz="2800" dirty="0"/>
              <a:t>They were implying that the promise of Jesus’ return was not true. They were questioning Christ, Scriptures &amp; </a:t>
            </a:r>
            <a:r>
              <a:rPr lang="en-US" sz="2800" dirty="0" smtClean="0"/>
              <a:t>the </a:t>
            </a:r>
            <a:r>
              <a:rPr lang="en-US" sz="2800" dirty="0"/>
              <a:t>very belief </a:t>
            </a:r>
            <a:r>
              <a:rPr lang="en-US" sz="2800" dirty="0" smtClean="0"/>
              <a:t>system of the return of Christ.</a:t>
            </a:r>
            <a:endParaRPr lang="en-US" sz="2800" dirty="0"/>
          </a:p>
          <a:p>
            <a:r>
              <a:rPr lang="en-US" sz="2800" dirty="0"/>
              <a:t>“</a:t>
            </a:r>
            <a:r>
              <a:rPr lang="en-US" sz="2800" i="1" dirty="0"/>
              <a:t>all things continue as they were</a:t>
            </a:r>
            <a:r>
              <a:rPr lang="en-US" sz="2800" dirty="0"/>
              <a:t>” They say…nothing has changed since the world was created… nature has not changed… the laws of nature remain the same.</a:t>
            </a:r>
          </a:p>
          <a:p>
            <a:pPr marL="68580" indent="0">
              <a:buNone/>
            </a:pPr>
            <a:endParaRPr lang="en-US" sz="2800" dirty="0"/>
          </a:p>
          <a:p>
            <a:pPr marL="68580" indent="0">
              <a:buNone/>
            </a:pPr>
            <a:endParaRPr lang="en-US" sz="2800" dirty="0" smtClean="0"/>
          </a:p>
        </p:txBody>
      </p:sp>
    </p:spTree>
    <p:extLst>
      <p:ext uri="{BB962C8B-B14F-4D97-AF65-F5344CB8AC3E}">
        <p14:creationId xmlns:p14="http://schemas.microsoft.com/office/powerpoint/2010/main" val="299916436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1066800"/>
            <a:ext cx="8610600" cy="5791199"/>
          </a:xfrm>
        </p:spPr>
        <p:txBody>
          <a:bodyPr>
            <a:noAutofit/>
          </a:bodyPr>
          <a:lstStyle/>
          <a:p>
            <a:pPr marL="0" indent="0">
              <a:buNone/>
            </a:pPr>
            <a:r>
              <a:rPr lang="en-US" sz="3600" dirty="0" smtClean="0">
                <a:solidFill>
                  <a:srgbClr val="FFFF00"/>
                </a:solidFill>
                <a:effectLst>
                  <a:outerShdw blurRad="38100" dist="38100" dir="2700000" algn="tl">
                    <a:srgbClr val="000000">
                      <a:alpha val="43137"/>
                    </a:srgbClr>
                  </a:outerShdw>
                </a:effectLst>
              </a:rPr>
              <a:t>“key of the bottomless pit”</a:t>
            </a:r>
            <a:r>
              <a:rPr lang="en-US" sz="3600" dirty="0">
                <a:effectLst>
                  <a:outerShdw blurRad="38100" dist="38100" dir="2700000" algn="tl">
                    <a:srgbClr val="000000">
                      <a:alpha val="43137"/>
                    </a:srgbClr>
                  </a:outerShdw>
                </a:effectLst>
              </a:rPr>
              <a:t>: The word </a:t>
            </a:r>
            <a:r>
              <a:rPr lang="en-US" sz="3600" dirty="0" smtClean="0">
                <a:solidFill>
                  <a:srgbClr val="FFFF00"/>
                </a:solidFill>
                <a:effectLst>
                  <a:outerShdw blurRad="38100" dist="38100" dir="2700000" algn="tl">
                    <a:srgbClr val="000000">
                      <a:alpha val="43137"/>
                    </a:srgbClr>
                  </a:outerShdw>
                </a:effectLst>
              </a:rPr>
              <a:t>bottomless</a:t>
            </a:r>
            <a:r>
              <a:rPr lang="en-US" sz="3600" dirty="0" smtClean="0">
                <a:effectLst>
                  <a:outerShdw blurRad="38100" dist="38100" dir="2700000" algn="tl">
                    <a:srgbClr val="000000">
                      <a:alpha val="43137"/>
                    </a:srgbClr>
                  </a:outerShdw>
                </a:effectLst>
              </a:rPr>
              <a:t> – “</a:t>
            </a:r>
            <a:r>
              <a:rPr lang="en-US" sz="3600" dirty="0" err="1" smtClean="0">
                <a:effectLst>
                  <a:outerShdw blurRad="38100" dist="38100" dir="2700000" algn="tl">
                    <a:srgbClr val="000000">
                      <a:alpha val="43137"/>
                    </a:srgbClr>
                  </a:outerShdw>
                </a:effectLst>
              </a:rPr>
              <a:t>abussos</a:t>
            </a:r>
            <a:r>
              <a:rPr lang="en-US" sz="3600" dirty="0" smtClean="0">
                <a:effectLst>
                  <a:outerShdw blurRad="38100" dist="38100" dir="2700000" algn="tl">
                    <a:srgbClr val="000000">
                      <a:alpha val="43137"/>
                    </a:srgbClr>
                  </a:outerShdw>
                </a:effectLst>
              </a:rPr>
              <a:t>”– </a:t>
            </a:r>
            <a:r>
              <a:rPr lang="en-US" sz="3600" dirty="0" smtClean="0">
                <a:solidFill>
                  <a:srgbClr val="00B0F0"/>
                </a:solidFill>
                <a:effectLst>
                  <a:outerShdw blurRad="38100" dist="38100" dir="2700000" algn="tl">
                    <a:srgbClr val="000000">
                      <a:alpha val="43137"/>
                    </a:srgbClr>
                  </a:outerShdw>
                </a:effectLst>
              </a:rPr>
              <a:t>abyss</a:t>
            </a: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means </a:t>
            </a:r>
            <a:r>
              <a:rPr lang="en-US" sz="3600" dirty="0">
                <a:effectLst>
                  <a:outerShdw blurRad="38100" dist="38100" dir="2700000" algn="tl">
                    <a:srgbClr val="000000">
                      <a:alpha val="43137"/>
                    </a:srgbClr>
                  </a:outerShdw>
                </a:effectLst>
              </a:rPr>
              <a:t>properly without any bottom. The word </a:t>
            </a:r>
            <a:r>
              <a:rPr lang="en-US" sz="3600" dirty="0" smtClean="0">
                <a:solidFill>
                  <a:srgbClr val="FFFF00"/>
                </a:solidFill>
                <a:effectLst>
                  <a:outerShdw blurRad="38100" dist="38100" dir="2700000" algn="tl">
                    <a:srgbClr val="000000">
                      <a:alpha val="43137"/>
                    </a:srgbClr>
                  </a:outerShdw>
                </a:effectLst>
              </a:rPr>
              <a:t>pit</a:t>
            </a:r>
            <a:r>
              <a:rPr lang="en-US" sz="3600" dirty="0" smtClean="0">
                <a:effectLst>
                  <a:outerShdw blurRad="38100" dist="38100" dir="2700000" algn="tl">
                    <a:srgbClr val="000000">
                      <a:alpha val="43137"/>
                    </a:srgbClr>
                  </a:outerShdw>
                </a:effectLst>
              </a:rPr>
              <a:t>  denotes </a:t>
            </a:r>
            <a:r>
              <a:rPr lang="en-US" sz="3600" dirty="0">
                <a:effectLst>
                  <a:outerShdw blurRad="38100" dist="38100" dir="2700000" algn="tl">
                    <a:srgbClr val="000000">
                      <a:alpha val="43137"/>
                    </a:srgbClr>
                  </a:outerShdw>
                </a:effectLst>
              </a:rPr>
              <a:t>properly a well, or a pit for water dug in the </a:t>
            </a:r>
            <a:r>
              <a:rPr lang="en-US" sz="3600" dirty="0" smtClean="0">
                <a:effectLst>
                  <a:outerShdw blurRad="38100" dist="38100" dir="2700000" algn="tl">
                    <a:srgbClr val="000000">
                      <a:alpha val="43137"/>
                    </a:srgbClr>
                  </a:outerShdw>
                </a:effectLst>
              </a:rPr>
              <a:t>earth </a:t>
            </a:r>
            <a:r>
              <a:rPr lang="en-US" sz="3600" dirty="0">
                <a:effectLst>
                  <a:outerShdw blurRad="38100" dist="38100" dir="2700000" algn="tl">
                    <a:srgbClr val="000000">
                      <a:alpha val="43137"/>
                    </a:srgbClr>
                  </a:outerShdw>
                </a:effectLst>
              </a:rPr>
              <a:t>and then any </a:t>
            </a:r>
            <a:r>
              <a:rPr lang="en-US" sz="3600" dirty="0" smtClean="0">
                <a:effectLst>
                  <a:outerShdw blurRad="38100" dist="38100" dir="2700000" algn="tl">
                    <a:srgbClr val="000000">
                      <a:alpha val="43137"/>
                    </a:srgbClr>
                  </a:outerShdw>
                </a:effectLst>
              </a:rPr>
              <a:t>pit or cave. </a:t>
            </a:r>
            <a:r>
              <a:rPr lang="en-US" sz="3600" dirty="0">
                <a:effectLst>
                  <a:outerShdw blurRad="38100" dist="38100" dir="2700000" algn="tl">
                    <a:srgbClr val="000000">
                      <a:alpha val="43137"/>
                    </a:srgbClr>
                  </a:outerShdw>
                </a:effectLst>
              </a:rPr>
              <a:t>The </a:t>
            </a:r>
            <a:r>
              <a:rPr lang="en-US" sz="3600" dirty="0" smtClean="0">
                <a:effectLst>
                  <a:outerShdw blurRad="38100" dist="38100" dir="2700000" algn="tl">
                    <a:srgbClr val="000000">
                      <a:alpha val="43137"/>
                    </a:srgbClr>
                  </a:outerShdw>
                </a:effectLst>
              </a:rPr>
              <a:t>bottomless pit is the under-world particularly </a:t>
            </a:r>
            <a:r>
              <a:rPr lang="en-US" sz="3600" dirty="0">
                <a:effectLst>
                  <a:outerShdw blurRad="38100" dist="38100" dir="2700000" algn="tl">
                    <a:srgbClr val="000000">
                      <a:alpha val="43137"/>
                    </a:srgbClr>
                  </a:outerShdw>
                </a:effectLst>
              </a:rPr>
              <a:t>the abode of </a:t>
            </a:r>
            <a:r>
              <a:rPr lang="en-US" sz="3600" dirty="0" smtClean="0">
                <a:effectLst>
                  <a:outerShdw blurRad="38100" dist="38100" dir="2700000" algn="tl">
                    <a:srgbClr val="000000">
                      <a:alpha val="43137"/>
                    </a:srgbClr>
                  </a:outerShdw>
                </a:effectLst>
              </a:rPr>
              <a:t>some evil spirits </a:t>
            </a:r>
            <a:r>
              <a:rPr lang="en-US" sz="3600" dirty="0" smtClean="0">
                <a:solidFill>
                  <a:srgbClr val="FFFF00"/>
                </a:solidFill>
                <a:effectLst>
                  <a:outerShdw blurRad="38100" dist="38100" dir="2700000" algn="tl">
                    <a:srgbClr val="000000">
                      <a:alpha val="43137"/>
                    </a:srgbClr>
                  </a:outerShdw>
                </a:effectLst>
              </a:rPr>
              <a:t>(Luke 8:31; Rev. 17:8)</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This is represented often as a dark prison-house, enclosed with walls, and accessible by gates or doors. </a:t>
            </a:r>
            <a:endParaRPr lang="en-US" sz="3200" dirty="0">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8200" y="9525"/>
            <a:ext cx="7772400" cy="828675"/>
          </a:xfrm>
        </p:spPr>
        <p:txBody>
          <a:bodyPr/>
          <a:lstStyle/>
          <a:p>
            <a:pPr algn="ctr"/>
            <a:r>
              <a:rPr lang="en-US" u="sng" dirty="0"/>
              <a:t>5</a:t>
            </a:r>
            <a:r>
              <a:rPr lang="en-US" u="sng" baseline="30000" dirty="0" smtClean="0"/>
              <a:t>th</a:t>
            </a:r>
            <a:r>
              <a:rPr lang="en-US" u="sng" dirty="0" smtClean="0"/>
              <a:t> TRUMPET </a:t>
            </a:r>
            <a:r>
              <a:rPr lang="en-US" u="sng" dirty="0" smtClean="0">
                <a:solidFill>
                  <a:srgbClr val="FFFF00"/>
                </a:solidFill>
              </a:rPr>
              <a:t>(Rev. 9:1)</a:t>
            </a:r>
            <a:endParaRPr lang="en-US" u="sng" dirty="0">
              <a:solidFill>
                <a:srgbClr val="FFFF00"/>
              </a:solidFill>
            </a:endParaRPr>
          </a:p>
        </p:txBody>
      </p:sp>
    </p:spTree>
    <p:extLst>
      <p:ext uri="{BB962C8B-B14F-4D97-AF65-F5344CB8AC3E}">
        <p14:creationId xmlns:p14="http://schemas.microsoft.com/office/powerpoint/2010/main" val="276792090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38150" y="1066800"/>
            <a:ext cx="8686800" cy="5643349"/>
          </a:xfrm>
        </p:spPr>
        <p:txBody>
          <a:bodyPr>
            <a:noAutofit/>
          </a:bodyPr>
          <a:lstStyle/>
          <a:p>
            <a:pPr marL="0" indent="0">
              <a:buNone/>
            </a:pPr>
            <a:r>
              <a:rPr lang="en-US" sz="3600" dirty="0" smtClean="0">
                <a:effectLst>
                  <a:outerShdw blurRad="38100" dist="38100" dir="2700000" algn="tl">
                    <a:srgbClr val="000000">
                      <a:alpha val="43137"/>
                    </a:srgbClr>
                  </a:outerShdw>
                </a:effectLst>
              </a:rPr>
              <a:t>These </a:t>
            </a:r>
            <a:r>
              <a:rPr lang="en-US" sz="3600" dirty="0">
                <a:effectLst>
                  <a:outerShdw blurRad="38100" dist="38100" dir="2700000" algn="tl">
                    <a:srgbClr val="000000">
                      <a:alpha val="43137"/>
                    </a:srgbClr>
                  </a:outerShdw>
                </a:effectLst>
              </a:rPr>
              <a:t>gates or doors are fastened, so that none of the inmates can come out, and the key is in the hand of the keeper or guardian. </a:t>
            </a:r>
            <a:r>
              <a:rPr lang="en-US" sz="3600" dirty="0" smtClean="0">
                <a:effectLst>
                  <a:outerShdw blurRad="38100" dist="38100" dir="2700000" algn="tl">
                    <a:srgbClr val="000000">
                      <a:alpha val="43137"/>
                    </a:srgbClr>
                  </a:outerShdw>
                </a:effectLst>
              </a:rPr>
              <a:t>The abyss was </a:t>
            </a:r>
            <a:r>
              <a:rPr lang="en-US" sz="3600" dirty="0">
                <a:effectLst>
                  <a:outerShdw blurRad="38100" dist="38100" dir="2700000" algn="tl">
                    <a:srgbClr val="000000">
                      <a:alpha val="43137"/>
                    </a:srgbClr>
                  </a:outerShdw>
                </a:effectLst>
              </a:rPr>
              <a:t>a deep, dark place whose bottom was unknown. Having the key to this, is to have the power to confine those who are there, or to permit them to go at large. </a:t>
            </a:r>
            <a:r>
              <a:rPr lang="en-US" sz="3600" dirty="0">
                <a:solidFill>
                  <a:srgbClr val="FFFF00"/>
                </a:solidFill>
                <a:effectLst>
                  <a:outerShdw blurRad="38100" dist="38100" dir="2700000" algn="tl">
                    <a:srgbClr val="000000">
                      <a:alpha val="43137"/>
                    </a:srgbClr>
                  </a:outerShdw>
                </a:effectLst>
              </a:rPr>
              <a:t>The meaning here is, that this master-spirit would have power to </a:t>
            </a:r>
            <a:r>
              <a:rPr lang="en-US" sz="3600" dirty="0" smtClean="0">
                <a:solidFill>
                  <a:srgbClr val="FFFF00"/>
                </a:solidFill>
                <a:effectLst>
                  <a:outerShdw blurRad="38100" dist="38100" dir="2700000" algn="tl">
                    <a:srgbClr val="000000">
                      <a:alpha val="43137"/>
                    </a:srgbClr>
                  </a:outerShdw>
                </a:effectLst>
              </a:rPr>
              <a:t>release </a:t>
            </a:r>
            <a:r>
              <a:rPr lang="en-US" sz="3600" dirty="0">
                <a:solidFill>
                  <a:srgbClr val="FFFF00"/>
                </a:solidFill>
                <a:effectLst>
                  <a:outerShdw blurRad="38100" dist="38100" dir="2700000" algn="tl">
                    <a:srgbClr val="000000">
                      <a:alpha val="43137"/>
                    </a:srgbClr>
                  </a:outerShdw>
                </a:effectLst>
              </a:rPr>
              <a:t>the </a:t>
            </a:r>
            <a:r>
              <a:rPr lang="en-US" sz="3600" dirty="0" smtClean="0">
                <a:solidFill>
                  <a:srgbClr val="FFFF00"/>
                </a:solidFill>
                <a:effectLst>
                  <a:outerShdw blurRad="38100" dist="38100" dir="2700000" algn="tl">
                    <a:srgbClr val="000000">
                      <a:alpha val="43137"/>
                    </a:srgbClr>
                  </a:outerShdw>
                </a:effectLst>
              </a:rPr>
              <a:t>Spirits </a:t>
            </a:r>
            <a:r>
              <a:rPr lang="en-US" sz="3600" dirty="0">
                <a:solidFill>
                  <a:srgbClr val="FFFF00"/>
                </a:solidFill>
                <a:effectLst>
                  <a:outerShdw blurRad="38100" dist="38100" dir="2700000" algn="tl">
                    <a:srgbClr val="000000">
                      <a:alpha val="43137"/>
                    </a:srgbClr>
                  </a:outerShdw>
                </a:effectLst>
              </a:rPr>
              <a:t>from these dark </a:t>
            </a:r>
            <a:r>
              <a:rPr lang="en-US" sz="3600" dirty="0" smtClean="0">
                <a:solidFill>
                  <a:srgbClr val="FFFF00"/>
                </a:solidFill>
                <a:effectLst>
                  <a:outerShdw blurRad="38100" dist="38100" dir="2700000" algn="tl">
                    <a:srgbClr val="000000">
                      <a:alpha val="43137"/>
                    </a:srgbClr>
                  </a:outerShdw>
                </a:effectLst>
              </a:rPr>
              <a:t>regions</a:t>
            </a:r>
            <a:r>
              <a:rPr lang="en-US" sz="3600" dirty="0" smtClean="0">
                <a:effectLst>
                  <a:outerShdw blurRad="38100" dist="38100" dir="2700000" algn="tl">
                    <a:srgbClr val="000000">
                      <a:alpha val="43137"/>
                    </a:srgbClr>
                  </a:outerShdw>
                </a:effectLst>
              </a:rPr>
              <a:t>.</a:t>
            </a:r>
            <a:endParaRPr lang="en-US" sz="3200" dirty="0">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8200" y="9525"/>
            <a:ext cx="7772400" cy="828675"/>
          </a:xfrm>
        </p:spPr>
        <p:txBody>
          <a:bodyPr/>
          <a:lstStyle/>
          <a:p>
            <a:pPr algn="ctr"/>
            <a:r>
              <a:rPr lang="en-US" u="sng" dirty="0"/>
              <a:t>5</a:t>
            </a:r>
            <a:r>
              <a:rPr lang="en-US" u="sng" baseline="30000" dirty="0" smtClean="0"/>
              <a:t>th</a:t>
            </a:r>
            <a:r>
              <a:rPr lang="en-US" u="sng" dirty="0" smtClean="0"/>
              <a:t> TRUMPET </a:t>
            </a:r>
            <a:r>
              <a:rPr lang="en-US" u="sng" dirty="0" smtClean="0">
                <a:solidFill>
                  <a:srgbClr val="FFFF00"/>
                </a:solidFill>
              </a:rPr>
              <a:t>(Rev. 9:1)</a:t>
            </a:r>
            <a:endParaRPr lang="en-US" u="sng" dirty="0">
              <a:solidFill>
                <a:srgbClr val="FFFF00"/>
              </a:solidFill>
            </a:endParaRPr>
          </a:p>
        </p:txBody>
      </p:sp>
    </p:spTree>
    <p:extLst>
      <p:ext uri="{BB962C8B-B14F-4D97-AF65-F5344CB8AC3E}">
        <p14:creationId xmlns:p14="http://schemas.microsoft.com/office/powerpoint/2010/main" val="122821537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219200"/>
            <a:ext cx="8534400" cy="5152030"/>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he </a:t>
            </a:r>
            <a:r>
              <a:rPr lang="en-US" sz="3600" i="1" dirty="0" smtClean="0">
                <a:solidFill>
                  <a:srgbClr val="FFFF00"/>
                </a:solidFill>
                <a:effectLst>
                  <a:outerShdw blurRad="38100" dist="38100" dir="2700000" algn="tl">
                    <a:srgbClr val="000000">
                      <a:alpha val="43137"/>
                    </a:srgbClr>
                  </a:outerShdw>
                </a:effectLst>
              </a:rPr>
              <a:t>opened the abyss </a:t>
            </a:r>
            <a:r>
              <a:rPr lang="en-US" sz="3600" i="1" dirty="0">
                <a:solidFill>
                  <a:srgbClr val="FFFF00"/>
                </a:solidFill>
                <a:effectLst>
                  <a:outerShdw blurRad="38100" dist="38100" dir="2700000" algn="tl">
                    <a:srgbClr val="000000">
                      <a:alpha val="43137"/>
                    </a:srgbClr>
                  </a:outerShdw>
                </a:effectLst>
              </a:rPr>
              <a:t>and a smoke went up from it, like the smoke of a great oven; and the sun and the air were made dark because of the smoke. </a:t>
            </a:r>
            <a:endParaRPr lang="en-US" sz="3600" i="1" dirty="0" smtClean="0">
              <a:solidFill>
                <a:srgbClr val="FFFF00"/>
              </a:solidFill>
              <a:effectLst>
                <a:outerShdw blurRad="38100" dist="38100" dir="2700000" algn="tl">
                  <a:srgbClr val="000000">
                    <a:alpha val="43137"/>
                  </a:srgbClr>
                </a:outerShdw>
              </a:effectLst>
            </a:endParaRPr>
          </a:p>
          <a:p>
            <a:pPr marL="0" indent="0">
              <a:buNone/>
            </a:pPr>
            <a:endParaRPr lang="en-US" sz="2000" i="1" dirty="0" smtClean="0">
              <a:solidFill>
                <a:srgbClr val="FFFF00"/>
              </a:solidFill>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meaning here </a:t>
            </a:r>
            <a:r>
              <a:rPr lang="en-US" sz="3600" dirty="0" smtClean="0">
                <a:effectLst>
                  <a:outerShdw blurRad="38100" dist="38100" dir="2700000" algn="tl">
                    <a:srgbClr val="000000">
                      <a:alpha val="43137"/>
                    </a:srgbClr>
                  </a:outerShdw>
                </a:effectLst>
              </a:rPr>
              <a:t>is </a:t>
            </a:r>
            <a:r>
              <a:rPr lang="en-US" sz="3600" dirty="0">
                <a:effectLst>
                  <a:outerShdw blurRad="38100" dist="38100" dir="2700000" algn="tl">
                    <a:srgbClr val="000000">
                      <a:alpha val="43137"/>
                    </a:srgbClr>
                  </a:outerShdw>
                </a:effectLst>
              </a:rPr>
              <a:t>that the pit, as a place </a:t>
            </a:r>
            <a:r>
              <a:rPr lang="en-US" sz="3600" dirty="0" smtClean="0">
                <a:effectLst>
                  <a:outerShdw blurRad="38100" dist="38100" dir="2700000" algn="tl">
                    <a:srgbClr val="000000">
                      <a:alpha val="43137"/>
                    </a:srgbClr>
                  </a:outerShdw>
                </a:effectLst>
              </a:rPr>
              <a:t>of confinement which harbored evil spirits, was burning </a:t>
            </a:r>
            <a:r>
              <a:rPr lang="en-US" sz="3600" dirty="0">
                <a:effectLst>
                  <a:outerShdw blurRad="38100" dist="38100" dir="2700000" algn="tl">
                    <a:srgbClr val="000000">
                      <a:alpha val="43137"/>
                    </a:srgbClr>
                  </a:outerShdw>
                </a:effectLst>
              </a:rPr>
              <a:t>and </a:t>
            </a:r>
            <a:r>
              <a:rPr lang="en-US" sz="3600" dirty="0" smtClean="0">
                <a:effectLst>
                  <a:outerShdw blurRad="38100" dist="38100" dir="2700000" algn="tl">
                    <a:srgbClr val="000000">
                      <a:alpha val="43137"/>
                    </a:srgbClr>
                  </a:outerShdw>
                </a:effectLst>
              </a:rPr>
              <a:t>consequently </a:t>
            </a:r>
            <a:r>
              <a:rPr lang="en-US" sz="3600" dirty="0">
                <a:effectLst>
                  <a:outerShdw blurRad="38100" dist="38100" dir="2700000" algn="tl">
                    <a:srgbClr val="000000">
                      <a:alpha val="43137"/>
                    </a:srgbClr>
                  </a:outerShdw>
                </a:effectLst>
              </a:rPr>
              <a:t>it emitted smoke and </a:t>
            </a:r>
            <a:r>
              <a:rPr lang="en-US" sz="3600" dirty="0" smtClean="0">
                <a:effectLst>
                  <a:outerShdw blurRad="38100" dist="38100" dir="2700000" algn="tl">
                    <a:srgbClr val="000000">
                      <a:alpha val="43137"/>
                    </a:srgbClr>
                  </a:outerShdw>
                </a:effectLst>
              </a:rPr>
              <a:t>vapor </a:t>
            </a:r>
            <a:r>
              <a:rPr lang="en-US" sz="3600" dirty="0">
                <a:effectLst>
                  <a:outerShdw blurRad="38100" dist="38100" dir="2700000" algn="tl">
                    <a:srgbClr val="000000">
                      <a:alpha val="43137"/>
                    </a:srgbClr>
                  </a:outerShdw>
                </a:effectLst>
              </a:rPr>
              <a:t>as soon </a:t>
            </a:r>
            <a:r>
              <a:rPr lang="en-US" sz="3600" dirty="0" smtClean="0">
                <a:effectLst>
                  <a:outerShdw blurRad="38100" dist="38100" dir="2700000" algn="tl">
                    <a:srgbClr val="000000">
                      <a:alpha val="43137"/>
                    </a:srgbClr>
                  </a:outerShdw>
                </a:effectLst>
              </a:rPr>
              <a:t>as it was </a:t>
            </a:r>
            <a:r>
              <a:rPr lang="en-US" sz="3600" dirty="0">
                <a:effectLst>
                  <a:outerShdw blurRad="38100" dist="38100" dir="2700000" algn="tl">
                    <a:srgbClr val="000000">
                      <a:alpha val="43137"/>
                    </a:srgbClr>
                  </a:outerShdw>
                </a:effectLst>
              </a:rPr>
              <a:t>opened.</a:t>
            </a:r>
          </a:p>
          <a:p>
            <a:pPr marL="0" indent="0">
              <a:buNone/>
            </a:pPr>
            <a:endParaRPr lang="en-US" sz="3200" dirty="0">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8200" y="9525"/>
            <a:ext cx="7772400" cy="828675"/>
          </a:xfrm>
        </p:spPr>
        <p:txBody>
          <a:bodyPr/>
          <a:lstStyle/>
          <a:p>
            <a:pPr algn="ctr"/>
            <a:r>
              <a:rPr lang="en-US" u="sng" dirty="0"/>
              <a:t>5</a:t>
            </a:r>
            <a:r>
              <a:rPr lang="en-US" u="sng" baseline="30000" dirty="0" smtClean="0"/>
              <a:t>th</a:t>
            </a:r>
            <a:r>
              <a:rPr lang="en-US" u="sng" dirty="0" smtClean="0"/>
              <a:t> TRUMPET </a:t>
            </a:r>
            <a:r>
              <a:rPr lang="en-US" u="sng" dirty="0" smtClean="0">
                <a:solidFill>
                  <a:srgbClr val="FFFF00"/>
                </a:solidFill>
              </a:rPr>
              <a:t>(Rev. 9:1)</a:t>
            </a:r>
            <a:endParaRPr lang="en-US" u="sng" dirty="0">
              <a:solidFill>
                <a:srgbClr val="FFFF00"/>
              </a:solidFill>
            </a:endParaRPr>
          </a:p>
        </p:txBody>
      </p:sp>
    </p:spTree>
    <p:extLst>
      <p:ext uri="{BB962C8B-B14F-4D97-AF65-F5344CB8AC3E}">
        <p14:creationId xmlns:p14="http://schemas.microsoft.com/office/powerpoint/2010/main" val="257591897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1066800"/>
            <a:ext cx="8513929" cy="5791200"/>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Do not </a:t>
            </a:r>
            <a:r>
              <a:rPr lang="en-US" sz="3600" i="1" dirty="0">
                <a:solidFill>
                  <a:srgbClr val="FFFF00"/>
                </a:solidFill>
                <a:effectLst>
                  <a:outerShdw blurRad="38100" dist="38100" dir="2700000" algn="tl">
                    <a:srgbClr val="000000">
                      <a:alpha val="43137"/>
                    </a:srgbClr>
                  </a:outerShdw>
                </a:effectLst>
              </a:rPr>
              <a:t>hurt the grass--any tree</a:t>
            </a: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This was contrary </a:t>
            </a:r>
            <a:r>
              <a:rPr lang="en-US" sz="3600" dirty="0">
                <a:effectLst>
                  <a:outerShdw blurRad="38100" dist="38100" dir="2700000" algn="tl">
                    <a:srgbClr val="000000">
                      <a:alpha val="43137"/>
                    </a:srgbClr>
                  </a:outerShdw>
                </a:effectLst>
              </a:rPr>
              <a:t>to the nature of natural locusts, showing that these locusts represent cruel enemies sent by God to scourge those </a:t>
            </a:r>
            <a:r>
              <a:rPr lang="en-US" sz="3600" dirty="0" smtClean="0">
                <a:effectLst>
                  <a:outerShdw blurRad="38100" dist="38100" dir="2700000" algn="tl">
                    <a:srgbClr val="000000">
                      <a:alpha val="43137"/>
                    </a:srgbClr>
                  </a:outerShdw>
                </a:effectLst>
              </a:rPr>
              <a:t>persons </a:t>
            </a:r>
            <a:r>
              <a:rPr lang="en-US" sz="3600" dirty="0">
                <a:effectLst>
                  <a:outerShdw blurRad="38100" dist="38100" dir="2700000" algn="tl">
                    <a:srgbClr val="000000">
                      <a:alpha val="43137"/>
                    </a:srgbClr>
                  </a:outerShdw>
                </a:effectLst>
              </a:rPr>
              <a:t>which have not the seal of God; such as are not true Christians, and have rejected divine truth. Thus this fifth trumpet </a:t>
            </a:r>
            <a:r>
              <a:rPr lang="en-US" sz="3600" dirty="0" smtClean="0">
                <a:effectLst>
                  <a:outerShdw blurRad="38100" dist="38100" dir="2700000" algn="tl">
                    <a:srgbClr val="000000">
                      <a:alpha val="43137"/>
                    </a:srgbClr>
                  </a:outerShdw>
                </a:effectLst>
              </a:rPr>
              <a:t>proves </a:t>
            </a:r>
            <a:r>
              <a:rPr lang="en-US" sz="3600" dirty="0">
                <a:effectLst>
                  <a:outerShdw blurRad="38100" dist="38100" dir="2700000" algn="tl">
                    <a:srgbClr val="000000">
                      <a:alpha val="43137"/>
                    </a:srgbClr>
                  </a:outerShdw>
                </a:effectLst>
              </a:rPr>
              <a:t>to follow the sealing in </a:t>
            </a:r>
            <a:r>
              <a:rPr lang="en-US" sz="3600" dirty="0" smtClean="0">
                <a:solidFill>
                  <a:srgbClr val="FFFF00"/>
                </a:solidFill>
                <a:effectLst>
                  <a:outerShdw blurRad="38100" dist="38100" dir="2700000" algn="tl">
                    <a:srgbClr val="000000">
                      <a:alpha val="43137"/>
                    </a:srgbClr>
                  </a:outerShdw>
                </a:effectLst>
              </a:rPr>
              <a:t>Rev 7:1-3</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under the sixth seal. </a:t>
            </a:r>
            <a:r>
              <a:rPr lang="en-US" sz="3600" dirty="0" smtClean="0">
                <a:effectLst>
                  <a:outerShdw blurRad="38100" dist="38100" dir="2700000" algn="tl">
                    <a:srgbClr val="000000">
                      <a:alpha val="43137"/>
                    </a:srgbClr>
                  </a:outerShdw>
                </a:effectLst>
              </a:rPr>
              <a:t> None </a:t>
            </a:r>
            <a:r>
              <a:rPr lang="en-US" sz="3600" dirty="0">
                <a:effectLst>
                  <a:outerShdw blurRad="38100" dist="38100" dir="2700000" algn="tl">
                    <a:srgbClr val="000000">
                      <a:alpha val="43137"/>
                    </a:srgbClr>
                  </a:outerShdw>
                </a:effectLst>
              </a:rPr>
              <a:t>of the saints are hurt by these </a:t>
            </a:r>
            <a:r>
              <a:rPr lang="en-US" sz="3600" dirty="0" smtClean="0">
                <a:effectLst>
                  <a:outerShdw blurRad="38100" dist="38100" dir="2700000" algn="tl">
                    <a:srgbClr val="000000">
                      <a:alpha val="43137"/>
                    </a:srgbClr>
                  </a:outerShdw>
                </a:effectLst>
              </a:rPr>
              <a:t>locusts.</a:t>
            </a:r>
            <a:endParaRPr lang="en-US" sz="3200" dirty="0">
              <a:solidFill>
                <a:srgbClr val="FFFF0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8200" y="9525"/>
            <a:ext cx="7772400" cy="828675"/>
          </a:xfrm>
        </p:spPr>
        <p:txBody>
          <a:bodyPr/>
          <a:lstStyle/>
          <a:p>
            <a:pPr algn="ctr"/>
            <a:r>
              <a:rPr lang="en-US" u="sng" dirty="0"/>
              <a:t>5</a:t>
            </a:r>
            <a:r>
              <a:rPr lang="en-US" u="sng" baseline="30000" dirty="0" smtClean="0"/>
              <a:t>th</a:t>
            </a:r>
            <a:r>
              <a:rPr lang="en-US" u="sng" dirty="0" smtClean="0"/>
              <a:t> TRUMPET </a:t>
            </a:r>
            <a:r>
              <a:rPr lang="en-US" u="sng" dirty="0" smtClean="0">
                <a:solidFill>
                  <a:srgbClr val="FFFF00"/>
                </a:solidFill>
              </a:rPr>
              <a:t>(Rev. 9:4)</a:t>
            </a:r>
            <a:endParaRPr lang="en-US" u="sng" dirty="0">
              <a:solidFill>
                <a:srgbClr val="FFFF00"/>
              </a:solidFill>
            </a:endParaRPr>
          </a:p>
        </p:txBody>
      </p:sp>
    </p:spTree>
    <p:extLst>
      <p:ext uri="{BB962C8B-B14F-4D97-AF65-F5344CB8AC3E}">
        <p14:creationId xmlns:p14="http://schemas.microsoft.com/office/powerpoint/2010/main" val="52011465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447800"/>
            <a:ext cx="8534400" cy="5075830"/>
          </a:xfrm>
        </p:spPr>
        <p:txBody>
          <a:bodyPr>
            <a:noAutofit/>
          </a:bodyPr>
          <a:lstStyle/>
          <a:p>
            <a:pPr marL="0" indent="0">
              <a:buNone/>
            </a:pPr>
            <a:r>
              <a:rPr lang="en-US" sz="3600" dirty="0" smtClean="0">
                <a:solidFill>
                  <a:srgbClr val="FFFF00"/>
                </a:solidFill>
                <a:effectLst>
                  <a:outerShdw blurRad="38100" dist="38100" dir="2700000" algn="tl">
                    <a:srgbClr val="000000">
                      <a:alpha val="43137"/>
                    </a:srgbClr>
                  </a:outerShdw>
                </a:effectLst>
              </a:rPr>
              <a:t>(Vs. 5) </a:t>
            </a:r>
            <a:r>
              <a:rPr lang="en-US" sz="3600" dirty="0" smtClean="0">
                <a:effectLst>
                  <a:outerShdw blurRad="38100" dist="38100" dir="2700000" algn="tl">
                    <a:srgbClr val="000000">
                      <a:alpha val="43137"/>
                    </a:srgbClr>
                  </a:outerShdw>
                </a:effectLst>
              </a:rPr>
              <a:t>Their </a:t>
            </a:r>
            <a:r>
              <a:rPr lang="en-US" sz="3600" dirty="0">
                <a:effectLst>
                  <a:outerShdw blurRad="38100" dist="38100" dir="2700000" algn="tl">
                    <a:srgbClr val="000000">
                      <a:alpha val="43137"/>
                    </a:srgbClr>
                  </a:outerShdw>
                </a:effectLst>
              </a:rPr>
              <a:t>mission was not to kill, but to cause awful agony for </a:t>
            </a:r>
            <a:r>
              <a:rPr lang="en-US" sz="3600" dirty="0">
                <a:solidFill>
                  <a:srgbClr val="FFFF00"/>
                </a:solidFill>
                <a:effectLst>
                  <a:outerShdw blurRad="38100" dist="38100" dir="2700000" algn="tl">
                    <a:srgbClr val="000000">
                      <a:alpha val="43137"/>
                    </a:srgbClr>
                  </a:outerShdw>
                </a:effectLst>
              </a:rPr>
              <a:t>five months</a:t>
            </a:r>
            <a:r>
              <a:rPr lang="en-US" sz="3600" dirty="0">
                <a:effectLst>
                  <a:outerShdw blurRad="38100" dist="38100" dir="2700000" algn="tl">
                    <a:srgbClr val="000000">
                      <a:alpha val="43137"/>
                    </a:srgbClr>
                  </a:outerShdw>
                </a:effectLst>
              </a:rPr>
              <a:t>; and this agony was like that which a scorpion inflicts when it stings a </a:t>
            </a:r>
            <a:r>
              <a:rPr lang="en-US" sz="3600" dirty="0" smtClean="0">
                <a:effectLst>
                  <a:outerShdw blurRad="38100" dist="38100" dir="2700000" algn="tl">
                    <a:srgbClr val="000000">
                      <a:alpha val="43137"/>
                    </a:srgbClr>
                  </a:outerShdw>
                </a:effectLst>
              </a:rPr>
              <a:t>person.</a:t>
            </a:r>
          </a:p>
          <a:p>
            <a:pPr marL="0" indent="0">
              <a:buNone/>
            </a:pPr>
            <a:endParaRPr lang="en-US" sz="3600" dirty="0" smtClean="0">
              <a:effectLst>
                <a:outerShdw blurRad="38100" dist="38100" dir="2700000" algn="tl">
                  <a:srgbClr val="000000">
                    <a:alpha val="43137"/>
                  </a:srgbClr>
                </a:outerShdw>
              </a:effectLst>
            </a:endParaRPr>
          </a:p>
          <a:p>
            <a:pPr marL="0" indent="0">
              <a:buNone/>
            </a:pPr>
            <a:r>
              <a:rPr lang="en-US" sz="3600" dirty="0" smtClean="0">
                <a:solidFill>
                  <a:srgbClr val="FFFF00"/>
                </a:solidFill>
                <a:effectLst>
                  <a:outerShdw blurRad="38100" dist="38100" dir="2700000" algn="tl">
                    <a:srgbClr val="000000">
                      <a:alpha val="43137"/>
                    </a:srgbClr>
                  </a:outerShdw>
                </a:effectLst>
              </a:rPr>
              <a:t>(Vs. 6) </a:t>
            </a:r>
            <a:r>
              <a:rPr lang="en-US" sz="3600" dirty="0" smtClean="0">
                <a:effectLst>
                  <a:outerShdw blurRad="38100" dist="38100" dir="2700000" algn="tl">
                    <a:srgbClr val="000000">
                      <a:alpha val="43137"/>
                    </a:srgbClr>
                  </a:outerShdw>
                </a:effectLst>
              </a:rPr>
              <a:t>In </a:t>
            </a:r>
            <a:r>
              <a:rPr lang="en-US" sz="3600" dirty="0">
                <a:effectLst>
                  <a:outerShdw blurRad="38100" dist="38100" dir="2700000" algn="tl">
                    <a:srgbClr val="000000">
                      <a:alpha val="43137"/>
                    </a:srgbClr>
                  </a:outerShdw>
                </a:effectLst>
              </a:rPr>
              <a:t>those days people will seek death, and will </a:t>
            </a:r>
            <a:r>
              <a:rPr lang="en-US" sz="3600" dirty="0" smtClean="0">
                <a:effectLst>
                  <a:outerShdw blurRad="38100" dist="38100" dir="2700000" algn="tl">
                    <a:srgbClr val="000000">
                      <a:alpha val="43137"/>
                    </a:srgbClr>
                  </a:outerShdw>
                </a:effectLst>
              </a:rPr>
              <a:t>not </a:t>
            </a:r>
            <a:r>
              <a:rPr lang="en-US" sz="3600" dirty="0">
                <a:effectLst>
                  <a:outerShdw blurRad="38100" dist="38100" dir="2700000" algn="tl">
                    <a:srgbClr val="000000">
                      <a:alpha val="43137"/>
                    </a:srgbClr>
                  </a:outerShdw>
                </a:effectLst>
              </a:rPr>
              <a:t>find it. They will desire to die, and death will flee from them.</a:t>
            </a:r>
          </a:p>
          <a:p>
            <a:pPr marL="0" indent="0">
              <a:buNone/>
            </a:pPr>
            <a:endParaRPr lang="en-US" sz="3600" dirty="0">
              <a:effectLst>
                <a:outerShdw blurRad="38100" dist="38100" dir="2700000" algn="tl">
                  <a:srgbClr val="000000">
                    <a:alpha val="43137"/>
                  </a:srgbClr>
                </a:outerShdw>
              </a:effectLst>
            </a:endParaRPr>
          </a:p>
          <a:p>
            <a:pPr marL="0" indent="0">
              <a:buNone/>
            </a:pPr>
            <a:endParaRPr lang="en-US" sz="3200" dirty="0">
              <a:solidFill>
                <a:srgbClr val="FFFF0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8200" y="9525"/>
            <a:ext cx="7772400" cy="828675"/>
          </a:xfrm>
        </p:spPr>
        <p:txBody>
          <a:bodyPr/>
          <a:lstStyle/>
          <a:p>
            <a:pPr algn="ctr"/>
            <a:r>
              <a:rPr lang="en-US" u="sng" dirty="0"/>
              <a:t>5</a:t>
            </a:r>
            <a:r>
              <a:rPr lang="en-US" u="sng" baseline="30000" dirty="0" smtClean="0"/>
              <a:t>th</a:t>
            </a:r>
            <a:r>
              <a:rPr lang="en-US" u="sng" dirty="0" smtClean="0"/>
              <a:t> TRUMPET </a:t>
            </a:r>
            <a:r>
              <a:rPr lang="en-US" u="sng" dirty="0" smtClean="0">
                <a:solidFill>
                  <a:srgbClr val="FFFF00"/>
                </a:solidFill>
              </a:rPr>
              <a:t>(Rev. 9:5-6)</a:t>
            </a:r>
            <a:endParaRPr lang="en-US" u="sng" dirty="0">
              <a:solidFill>
                <a:srgbClr val="FFFF00"/>
              </a:solidFill>
            </a:endParaRPr>
          </a:p>
        </p:txBody>
      </p:sp>
    </p:spTree>
    <p:extLst>
      <p:ext uri="{BB962C8B-B14F-4D97-AF65-F5344CB8AC3E}">
        <p14:creationId xmlns:p14="http://schemas.microsoft.com/office/powerpoint/2010/main" val="166025053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914400"/>
            <a:ext cx="8686800" cy="5841241"/>
          </a:xfrm>
        </p:spPr>
        <p:txBody>
          <a:bodyPr>
            <a:noAutofit/>
          </a:bodyPr>
          <a:lstStyle/>
          <a:p>
            <a:pPr marL="0" indent="0" algn="ctr">
              <a:buNone/>
            </a:pPr>
            <a:r>
              <a:rPr lang="en-US" sz="3600" dirty="0" smtClean="0">
                <a:effectLst>
                  <a:outerShdw blurRad="38100" dist="38100" dir="2700000" algn="tl">
                    <a:srgbClr val="000000">
                      <a:alpha val="43137"/>
                    </a:srgbClr>
                  </a:outerShdw>
                </a:effectLst>
              </a:rPr>
              <a:t>Description of Demonic Locusts:</a:t>
            </a:r>
          </a:p>
          <a:p>
            <a:r>
              <a:rPr lang="en-US" sz="3600" dirty="0" smtClean="0">
                <a:solidFill>
                  <a:srgbClr val="FFFF00"/>
                </a:solidFill>
                <a:effectLst>
                  <a:outerShdw blurRad="38100" dist="38100" dir="2700000" algn="tl">
                    <a:srgbClr val="000000">
                      <a:alpha val="43137"/>
                    </a:srgbClr>
                  </a:outerShdw>
                </a:effectLst>
              </a:rPr>
              <a:t>Tails like scorpions (with sting) (Vs. 3 &amp; 10)</a:t>
            </a:r>
          </a:p>
          <a:p>
            <a:r>
              <a:rPr lang="en-US" sz="3600" dirty="0" smtClean="0">
                <a:solidFill>
                  <a:srgbClr val="FFFF00"/>
                </a:solidFill>
                <a:effectLst>
                  <a:outerShdw blurRad="38100" dist="38100" dir="2700000" algn="tl">
                    <a:srgbClr val="000000">
                      <a:alpha val="43137"/>
                    </a:srgbClr>
                  </a:outerShdw>
                </a:effectLst>
              </a:rPr>
              <a:t>Shaped like horses (Vs. 7)</a:t>
            </a:r>
          </a:p>
          <a:p>
            <a:r>
              <a:rPr lang="en-US" sz="3600" dirty="0" smtClean="0">
                <a:solidFill>
                  <a:srgbClr val="FFFF00"/>
                </a:solidFill>
                <a:effectLst>
                  <a:outerShdw blurRad="38100" dist="38100" dir="2700000" algn="tl">
                    <a:srgbClr val="000000">
                      <a:alpha val="43137"/>
                    </a:srgbClr>
                  </a:outerShdw>
                </a:effectLst>
              </a:rPr>
              <a:t>Crowns of gold on their heads </a:t>
            </a:r>
            <a:r>
              <a:rPr lang="en-US" sz="3600" dirty="0">
                <a:solidFill>
                  <a:srgbClr val="FFFF00"/>
                </a:solidFill>
                <a:effectLst>
                  <a:outerShdw blurRad="38100" dist="38100" dir="2700000" algn="tl">
                    <a:srgbClr val="000000">
                      <a:alpha val="43137"/>
                    </a:srgbClr>
                  </a:outerShdw>
                </a:effectLst>
              </a:rPr>
              <a:t>(Vs. 7</a:t>
            </a:r>
            <a:r>
              <a:rPr lang="en-US" sz="3600" dirty="0" smtClean="0">
                <a:solidFill>
                  <a:srgbClr val="FFFF00"/>
                </a:solidFill>
                <a:effectLst>
                  <a:outerShdw blurRad="38100" dist="38100" dir="2700000" algn="tl">
                    <a:srgbClr val="000000">
                      <a:alpha val="43137"/>
                    </a:srgbClr>
                  </a:outerShdw>
                </a:effectLst>
              </a:rPr>
              <a:t>)</a:t>
            </a:r>
          </a:p>
          <a:p>
            <a:r>
              <a:rPr lang="en-US" sz="3600" dirty="0" smtClean="0">
                <a:solidFill>
                  <a:srgbClr val="FFFF00"/>
                </a:solidFill>
                <a:effectLst>
                  <a:outerShdw blurRad="38100" dist="38100" dir="2700000" algn="tl">
                    <a:srgbClr val="000000">
                      <a:alpha val="43137"/>
                    </a:srgbClr>
                  </a:outerShdw>
                </a:effectLst>
              </a:rPr>
              <a:t>Faces </a:t>
            </a:r>
            <a:r>
              <a:rPr lang="en-US" sz="3600" dirty="0">
                <a:solidFill>
                  <a:srgbClr val="FFFF00"/>
                </a:solidFill>
                <a:effectLst>
                  <a:outerShdw blurRad="38100" dist="38100" dir="2700000" algn="tl">
                    <a:srgbClr val="000000">
                      <a:alpha val="43137"/>
                    </a:srgbClr>
                  </a:outerShdw>
                </a:effectLst>
              </a:rPr>
              <a:t>like men (Vs. 7</a:t>
            </a:r>
            <a:r>
              <a:rPr lang="en-US" sz="3600" dirty="0" smtClean="0">
                <a:solidFill>
                  <a:srgbClr val="FFFF00"/>
                </a:solidFill>
                <a:effectLst>
                  <a:outerShdw blurRad="38100" dist="38100" dir="2700000" algn="tl">
                    <a:srgbClr val="000000">
                      <a:alpha val="43137"/>
                    </a:srgbClr>
                  </a:outerShdw>
                </a:effectLst>
              </a:rPr>
              <a:t>)</a:t>
            </a:r>
          </a:p>
          <a:p>
            <a:r>
              <a:rPr lang="en-US" sz="3600" dirty="0" smtClean="0">
                <a:solidFill>
                  <a:srgbClr val="FFFF00"/>
                </a:solidFill>
                <a:effectLst>
                  <a:outerShdw blurRad="38100" dist="38100" dir="2700000" algn="tl">
                    <a:srgbClr val="000000">
                      <a:alpha val="43137"/>
                    </a:srgbClr>
                  </a:outerShdw>
                </a:effectLst>
              </a:rPr>
              <a:t>Hair like women (Vs. 8)</a:t>
            </a:r>
          </a:p>
          <a:p>
            <a:r>
              <a:rPr lang="en-US" sz="3600" dirty="0" smtClean="0">
                <a:solidFill>
                  <a:srgbClr val="FFFF00"/>
                </a:solidFill>
                <a:effectLst>
                  <a:outerShdw blurRad="38100" dist="38100" dir="2700000" algn="tl">
                    <a:srgbClr val="000000">
                      <a:alpha val="43137"/>
                    </a:srgbClr>
                  </a:outerShdw>
                </a:effectLst>
              </a:rPr>
              <a:t>Teeth like lions (Vs. 8)</a:t>
            </a:r>
          </a:p>
          <a:p>
            <a:r>
              <a:rPr lang="en-US" sz="3600" dirty="0" smtClean="0">
                <a:solidFill>
                  <a:srgbClr val="FFFF00"/>
                </a:solidFill>
                <a:effectLst>
                  <a:outerShdw blurRad="38100" dist="38100" dir="2700000" algn="tl">
                    <a:srgbClr val="000000">
                      <a:alpha val="43137"/>
                    </a:srgbClr>
                  </a:outerShdw>
                </a:effectLst>
              </a:rPr>
              <a:t>Breastplates of iron (Vs. 9)</a:t>
            </a:r>
          </a:p>
          <a:p>
            <a:r>
              <a:rPr lang="en-US" sz="3600" dirty="0" smtClean="0">
                <a:solidFill>
                  <a:srgbClr val="FFFF00"/>
                </a:solidFill>
                <a:effectLst>
                  <a:outerShdw blurRad="38100" dist="38100" dir="2700000" algn="tl">
                    <a:srgbClr val="000000">
                      <a:alpha val="43137"/>
                    </a:srgbClr>
                  </a:outerShdw>
                </a:effectLst>
              </a:rPr>
              <a:t>Wings sound like chariots (Vs. 9)</a:t>
            </a:r>
          </a:p>
          <a:p>
            <a:endParaRPr lang="en-US" sz="3200" dirty="0">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8200" y="9525"/>
            <a:ext cx="7772400" cy="828675"/>
          </a:xfrm>
        </p:spPr>
        <p:txBody>
          <a:bodyPr/>
          <a:lstStyle/>
          <a:p>
            <a:pPr algn="ctr"/>
            <a:r>
              <a:rPr lang="en-US" u="sng" dirty="0"/>
              <a:t>5</a:t>
            </a:r>
            <a:r>
              <a:rPr lang="en-US" u="sng" baseline="30000" dirty="0" smtClean="0"/>
              <a:t>th</a:t>
            </a:r>
            <a:r>
              <a:rPr lang="en-US" u="sng" dirty="0" smtClean="0"/>
              <a:t> TRUMPET </a:t>
            </a:r>
            <a:r>
              <a:rPr lang="en-US" u="sng" dirty="0" smtClean="0">
                <a:solidFill>
                  <a:srgbClr val="FFFF00"/>
                </a:solidFill>
              </a:rPr>
              <a:t>(Rev. 9:3,7-10)</a:t>
            </a:r>
            <a:endParaRPr lang="en-US" u="sng" dirty="0">
              <a:solidFill>
                <a:srgbClr val="FFFF00"/>
              </a:solidFill>
            </a:endParaRPr>
          </a:p>
        </p:txBody>
      </p:sp>
    </p:spTree>
    <p:extLst>
      <p:ext uri="{BB962C8B-B14F-4D97-AF65-F5344CB8AC3E}">
        <p14:creationId xmlns:p14="http://schemas.microsoft.com/office/powerpoint/2010/main" val="4174904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Image result for images of demonic locusts in Revelation 9:7"/>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images of demonic locusts in Revelation 9:7"/>
          <p:cNvSpPr>
            <a:spLocks noChangeAspect="1" noChangeArrowheads="1"/>
          </p:cNvSpPr>
          <p:nvPr/>
        </p:nvSpPr>
        <p:spPr bwMode="auto">
          <a:xfrm>
            <a:off x="230981" y="79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images of demonic locusts in Revelation 9:7"/>
          <p:cNvSpPr>
            <a:spLocks noChangeAspect="1" noChangeArrowheads="1"/>
          </p:cNvSpPr>
          <p:nvPr/>
        </p:nvSpPr>
        <p:spPr bwMode="auto">
          <a:xfrm>
            <a:off x="345281" y="1603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s://a0b796e498.clvaw-cdnwnd.com/943627b8c1abc3c873a06877fbb1d165/200000354-739ea739ec/Locust_Color.jpg?ph=a0b796e4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907" y="312738"/>
            <a:ext cx="8804805" cy="6164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71987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Image result for images of demonic locusts in Revelation 9:7"/>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images of demonic locusts in Revelation 9:7"/>
          <p:cNvSpPr>
            <a:spLocks noChangeAspect="1" noChangeArrowheads="1"/>
          </p:cNvSpPr>
          <p:nvPr/>
        </p:nvSpPr>
        <p:spPr bwMode="auto">
          <a:xfrm>
            <a:off x="230981" y="79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images of demonic locusts in Revelation 9:7"/>
          <p:cNvSpPr>
            <a:spLocks noChangeAspect="1" noChangeArrowheads="1"/>
          </p:cNvSpPr>
          <p:nvPr/>
        </p:nvSpPr>
        <p:spPr bwMode="auto">
          <a:xfrm>
            <a:off x="345281" y="1603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https://images-wixmp-ed30a86b8c4ca887773594c2.wixmp.com/f/a1c7f9dd-51d0-4e3a-84cc-cbd4327e5526/df9stus-5abbc565-2196-4f82-97ef-11e97ebb0574.jpg/v1/fill/w_1024,h_1024,q_75,strp/locust_revelation_9_by_godsartist_df9stus-fullview.jpg?token=eyJ0eXAiOiJKV1QiLCJhbGciOiJIUzI1NiJ9.eyJzdWIiOiJ1cm46YXBwOjdlMGQxODg5ODIyNjQzNzNhNWYwZDQxNWVhMGQyNmUwIiwiaXNzIjoidXJuOmFwcDo3ZTBkMTg4OTgyMjY0MzczYTVmMGQ0MTVlYTBkMjZlMCIsIm9iaiI6W1t7ImhlaWdodCI6Ijw9MTAyNCIsInBhdGgiOiJcL2ZcL2ExYzdmOWRkLTUxZDAtNGUzYS04NGNjLWNiZDQzMjdlNTUyNlwvZGY5c3R1cy01YWJiYzU2NS0yMTk2LTRmODItOTdlZi0xMWU5N2ViYjA1NzQuanBnIiwid2lkdGgiOiI8PTEwMjQifV1dLCJhdWQiOlsidXJuOnNlcnZpY2U6aW1hZ2Uub3BlcmF0aW9ucyJdfQ.571XfBgub7_HnDeKJCbgZPRGidbw5tOt2MHiOkFuf3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881" y="160338"/>
            <a:ext cx="8189119"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88817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Image result for images of demonic locusts in Revelation 9:7"/>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images of demonic locusts in Revelation 9:7"/>
          <p:cNvSpPr>
            <a:spLocks noChangeAspect="1" noChangeArrowheads="1"/>
          </p:cNvSpPr>
          <p:nvPr/>
        </p:nvSpPr>
        <p:spPr bwMode="auto">
          <a:xfrm>
            <a:off x="230981" y="79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images of demonic locusts in Revelation 9:7"/>
          <p:cNvSpPr>
            <a:spLocks noChangeAspect="1" noChangeArrowheads="1"/>
          </p:cNvSpPr>
          <p:nvPr/>
        </p:nvSpPr>
        <p:spPr bwMode="auto">
          <a:xfrm>
            <a:off x="345281" y="1603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https://www.kruger-2-kalahari.com/images/locust-scorpion.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www.kruger-2-kalahari.com/images/locust-scorpion.jpe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s://www.kruger-2-kalahari.com/images/locust-scorpion.jpe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The Beast of Revelati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The Beast of Revelati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s://www.kruger-2-kalahari.com/images/locust-scorpion.jpe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https://www.kruger-2-kalahari.com/images/locust-scorpion.jpe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2" descr="Image result for images of demonic locusts in Revelation 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7918"/>
            <a:ext cx="5715000" cy="6705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6866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Image result for images of demonic locusts in Revelation 9:7"/>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images of demonic locusts in Revelation 9:7"/>
          <p:cNvSpPr>
            <a:spLocks noChangeAspect="1" noChangeArrowheads="1"/>
          </p:cNvSpPr>
          <p:nvPr/>
        </p:nvSpPr>
        <p:spPr bwMode="auto">
          <a:xfrm>
            <a:off x="230981" y="79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images of demonic locusts in Revelation 9:7"/>
          <p:cNvSpPr>
            <a:spLocks noChangeAspect="1" noChangeArrowheads="1"/>
          </p:cNvSpPr>
          <p:nvPr/>
        </p:nvSpPr>
        <p:spPr bwMode="auto">
          <a:xfrm>
            <a:off x="345281" y="1603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https://www.kruger-2-kalahari.com/images/locust-scorpion.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www.kruger-2-kalahari.com/images/locust-scorpion.jpe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s://www.kruger-2-kalahari.com/images/locust-scorpion.jpe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The Beast of Revelati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The Beast of Revelatio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s://www.kruger-2-kalahari.com/images/locust-scorpion.jpe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https://www.kruger-2-kalahari.com/images/locust-scorpion.jpe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8" name="Picture 16" descr="https://static.wixstatic.com/media/7eeb4b_7a983f01440b4d44b3c56f0a762a174a~mv2.jpg/v1/fit/w_396%2Ch_345%2Cal_c%2Cq_80/fi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160339"/>
            <a:ext cx="7481512" cy="6517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7997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1143000"/>
            <a:ext cx="8763000" cy="5715000"/>
          </a:xfrm>
        </p:spPr>
        <p:txBody>
          <a:bodyPr>
            <a:normAutofit/>
          </a:bodyPr>
          <a:lstStyle/>
          <a:p>
            <a:pPr marL="68580" indent="0" algn="ctr">
              <a:buNone/>
            </a:pPr>
            <a:r>
              <a:rPr lang="en-US" sz="3200" b="1" u="sng" dirty="0" smtClean="0">
                <a:solidFill>
                  <a:srgbClr val="FFFF00"/>
                </a:solidFill>
              </a:rPr>
              <a:t>SIGNS OF THE LAST DAYS</a:t>
            </a:r>
          </a:p>
          <a:p>
            <a:pPr marL="68580" indent="0" algn="ctr">
              <a:buNone/>
            </a:pPr>
            <a:endParaRPr lang="en-US" sz="1200" b="1" u="sng" dirty="0" smtClean="0">
              <a:solidFill>
                <a:srgbClr val="FFFF00"/>
              </a:solidFill>
            </a:endParaRPr>
          </a:p>
          <a:p>
            <a:r>
              <a:rPr lang="en-US" sz="4000" dirty="0" smtClean="0">
                <a:solidFill>
                  <a:srgbClr val="FFFF00"/>
                </a:solidFill>
              </a:rPr>
              <a:t>DERISION </a:t>
            </a:r>
            <a:r>
              <a:rPr lang="en-US" sz="4000" dirty="0" smtClean="0">
                <a:solidFill>
                  <a:schemeClr val="tx2">
                    <a:lumMod val="90000"/>
                  </a:schemeClr>
                </a:solidFill>
              </a:rPr>
              <a:t>of the faith</a:t>
            </a:r>
            <a:endParaRPr lang="en-US" sz="3200" dirty="0"/>
          </a:p>
          <a:p>
            <a:pPr marL="68580" indent="0" algn="ctr">
              <a:buNone/>
            </a:pPr>
            <a:r>
              <a:rPr lang="en-US" sz="4000" dirty="0" smtClean="0">
                <a:solidFill>
                  <a:srgbClr val="FFFF00"/>
                </a:solidFill>
              </a:rPr>
              <a:t>Jude 1:17-21</a:t>
            </a:r>
          </a:p>
          <a:p>
            <a:pPr marL="68580" indent="0">
              <a:buNone/>
            </a:pPr>
            <a:r>
              <a:rPr lang="en-US" sz="2800" b="1" u="sng" dirty="0">
                <a:solidFill>
                  <a:srgbClr val="FFFF00"/>
                </a:solidFill>
              </a:rPr>
              <a:t>Verse 18</a:t>
            </a:r>
            <a:r>
              <a:rPr lang="en-US" sz="2800" b="1" dirty="0">
                <a:solidFill>
                  <a:srgbClr val="FFFF00"/>
                </a:solidFill>
              </a:rPr>
              <a:t>:</a:t>
            </a:r>
            <a:r>
              <a:rPr lang="en-US" sz="2800" dirty="0">
                <a:solidFill>
                  <a:srgbClr val="FFFF00"/>
                </a:solidFill>
              </a:rPr>
              <a:t> </a:t>
            </a:r>
          </a:p>
          <a:p>
            <a:r>
              <a:rPr lang="en-US" sz="2800" dirty="0"/>
              <a:t>“</a:t>
            </a:r>
            <a:r>
              <a:rPr lang="en-US" sz="2800" i="1" dirty="0"/>
              <a:t>mockers</a:t>
            </a:r>
            <a:r>
              <a:rPr lang="en-US" sz="2800" dirty="0"/>
              <a:t>” – </a:t>
            </a:r>
            <a:r>
              <a:rPr lang="en-US" sz="2800" dirty="0" smtClean="0"/>
              <a:t>deriders </a:t>
            </a:r>
            <a:r>
              <a:rPr lang="en-US" sz="2800" dirty="0"/>
              <a:t>(to laugh at or insult contemptuously); to ridicule; lack of respect… </a:t>
            </a:r>
            <a:endParaRPr lang="en-US" sz="2800" dirty="0" smtClean="0"/>
          </a:p>
          <a:p>
            <a:pPr marL="68580" indent="0">
              <a:buNone/>
            </a:pPr>
            <a:r>
              <a:rPr lang="en-US" sz="2800" dirty="0"/>
              <a:t> </a:t>
            </a:r>
            <a:r>
              <a:rPr lang="en-US" sz="2800" dirty="0" smtClean="0"/>
              <a:t>    ‘</a:t>
            </a:r>
            <a:r>
              <a:rPr lang="en-US" sz="2800" i="1" dirty="0"/>
              <a:t>Scoffer</a:t>
            </a:r>
            <a:r>
              <a:rPr lang="en-US" sz="2800" dirty="0"/>
              <a:t>’- false teacher</a:t>
            </a:r>
          </a:p>
          <a:p>
            <a:r>
              <a:rPr lang="en-US" sz="2800" dirty="0"/>
              <a:t>There will be mockers who are led by their own ungodly desires</a:t>
            </a:r>
          </a:p>
          <a:p>
            <a:pPr marL="68580" indent="0">
              <a:buNone/>
            </a:pPr>
            <a:endParaRPr lang="en-US" sz="2800" dirty="0" smtClean="0"/>
          </a:p>
          <a:p>
            <a:pPr marL="68580" indent="0">
              <a:buNone/>
            </a:pPr>
            <a:endParaRPr lang="en-US" sz="4000" dirty="0" smtClean="0"/>
          </a:p>
        </p:txBody>
      </p:sp>
    </p:spTree>
    <p:extLst>
      <p:ext uri="{BB962C8B-B14F-4D97-AF65-F5344CB8AC3E}">
        <p14:creationId xmlns:p14="http://schemas.microsoft.com/office/powerpoint/2010/main" val="230604367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1447800"/>
            <a:ext cx="8361529" cy="5075830"/>
          </a:xfrm>
        </p:spPr>
        <p:txBody>
          <a:bodyPr>
            <a:noAutofit/>
          </a:bodyPr>
          <a:lstStyle/>
          <a:p>
            <a:pPr marL="0" indent="0">
              <a:buNone/>
            </a:pPr>
            <a:r>
              <a:rPr lang="en-US" sz="4000" i="1" dirty="0" err="1" smtClean="0">
                <a:solidFill>
                  <a:srgbClr val="FFFF00"/>
                </a:solidFill>
                <a:effectLst>
                  <a:outerShdw blurRad="38100" dist="38100" dir="2700000" algn="tl">
                    <a:srgbClr val="000000">
                      <a:alpha val="43137"/>
                    </a:srgbClr>
                  </a:outerShdw>
                </a:effectLst>
              </a:rPr>
              <a:t>Abaddon</a:t>
            </a:r>
            <a:r>
              <a:rPr lang="en-US" sz="4000" i="1" dirty="0" smtClean="0">
                <a:solidFill>
                  <a:srgbClr val="FFFF00"/>
                </a:solidFill>
                <a:effectLst>
                  <a:outerShdw blurRad="38100" dist="38100" dir="2700000" algn="tl">
                    <a:srgbClr val="000000">
                      <a:alpha val="43137"/>
                    </a:srgbClr>
                  </a:outerShdw>
                </a:effectLst>
              </a:rPr>
              <a:t> </a:t>
            </a:r>
            <a:r>
              <a:rPr lang="en-US" sz="4000" dirty="0" smtClean="0">
                <a:effectLst>
                  <a:outerShdw blurRad="38100" dist="38100" dir="2700000" algn="tl">
                    <a:srgbClr val="000000">
                      <a:alpha val="43137"/>
                    </a:srgbClr>
                  </a:outerShdw>
                </a:effectLst>
              </a:rPr>
              <a:t>(Hebrew): A destroying angel</a:t>
            </a:r>
          </a:p>
          <a:p>
            <a:pPr marL="0" indent="0">
              <a:buNone/>
            </a:pPr>
            <a:endParaRPr lang="en-US" sz="1400" dirty="0" smtClean="0">
              <a:effectLst>
                <a:outerShdw blurRad="38100" dist="38100" dir="2700000" algn="tl">
                  <a:srgbClr val="000000">
                    <a:alpha val="43137"/>
                  </a:srgbClr>
                </a:outerShdw>
              </a:effectLst>
            </a:endParaRPr>
          </a:p>
          <a:p>
            <a:pPr marL="0" indent="0">
              <a:buNone/>
            </a:pPr>
            <a:r>
              <a:rPr lang="en-US" sz="4000" i="1" dirty="0" err="1" smtClean="0">
                <a:solidFill>
                  <a:srgbClr val="FFFF00"/>
                </a:solidFill>
                <a:effectLst>
                  <a:outerShdw blurRad="38100" dist="38100" dir="2700000" algn="tl">
                    <a:srgbClr val="000000">
                      <a:alpha val="43137"/>
                    </a:srgbClr>
                  </a:outerShdw>
                </a:effectLst>
              </a:rPr>
              <a:t>Apollyon</a:t>
            </a:r>
            <a:r>
              <a:rPr lang="en-US" sz="4000" i="1" dirty="0" smtClean="0">
                <a:solidFill>
                  <a:srgbClr val="FFFF00"/>
                </a:solidFill>
                <a:effectLst>
                  <a:outerShdw blurRad="38100" dist="38100" dir="2700000" algn="tl">
                    <a:srgbClr val="000000">
                      <a:alpha val="43137"/>
                    </a:srgbClr>
                  </a:outerShdw>
                </a:effectLst>
              </a:rPr>
              <a:t> </a:t>
            </a:r>
            <a:r>
              <a:rPr lang="en-US" sz="4000" dirty="0" smtClean="0">
                <a:effectLst>
                  <a:outerShdw blurRad="38100" dist="38100" dir="2700000" algn="tl">
                    <a:srgbClr val="000000">
                      <a:alpha val="43137"/>
                    </a:srgbClr>
                  </a:outerShdw>
                </a:effectLst>
              </a:rPr>
              <a:t>(Greek): Destroyer</a:t>
            </a:r>
          </a:p>
          <a:p>
            <a:pPr marL="0" indent="0">
              <a:buNone/>
            </a:pPr>
            <a:endParaRPr lang="en-US" sz="1400" dirty="0" smtClean="0">
              <a:effectLst>
                <a:outerShdw blurRad="38100" dist="38100" dir="2700000" algn="tl">
                  <a:srgbClr val="000000">
                    <a:alpha val="43137"/>
                  </a:srgbClr>
                </a:outerShdw>
              </a:effectLst>
            </a:endParaRPr>
          </a:p>
          <a:p>
            <a:pPr marL="571500" indent="-571500">
              <a:buFont typeface="Arial" charset="0"/>
              <a:buChar char="•"/>
            </a:pPr>
            <a:r>
              <a:rPr lang="en-US" sz="4000" dirty="0" smtClean="0">
                <a:effectLst>
                  <a:outerShdw blurRad="38100" dist="38100" dir="2700000" algn="tl">
                    <a:srgbClr val="000000">
                      <a:alpha val="43137"/>
                    </a:srgbClr>
                  </a:outerShdw>
                </a:effectLst>
              </a:rPr>
              <a:t>An angel does not have to be evil to destroy things </a:t>
            </a:r>
          </a:p>
          <a:p>
            <a:pPr marL="0" indent="0">
              <a:buNone/>
            </a:pPr>
            <a:r>
              <a:rPr lang="en-US" sz="4000" dirty="0" smtClean="0">
                <a:solidFill>
                  <a:srgbClr val="FFFF00"/>
                </a:solidFill>
                <a:effectLst>
                  <a:outerShdw blurRad="38100" dist="38100" dir="2700000" algn="tl">
                    <a:srgbClr val="000000">
                      <a:alpha val="43137"/>
                    </a:srgbClr>
                  </a:outerShdw>
                </a:effectLst>
              </a:rPr>
              <a:t>(Exodus 12: 23; 2 Samuel 24:16-17;         1 Chronicles 21:12-16; 1 Cor. 10:10)</a:t>
            </a:r>
            <a:endParaRPr lang="en-US" sz="4000" dirty="0">
              <a:solidFill>
                <a:srgbClr val="FFFF0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8200" y="9525"/>
            <a:ext cx="7772400" cy="828675"/>
          </a:xfrm>
        </p:spPr>
        <p:txBody>
          <a:bodyPr/>
          <a:lstStyle/>
          <a:p>
            <a:pPr algn="ctr"/>
            <a:r>
              <a:rPr lang="en-US" u="sng" dirty="0"/>
              <a:t>5</a:t>
            </a:r>
            <a:r>
              <a:rPr lang="en-US" u="sng" baseline="30000" dirty="0" smtClean="0"/>
              <a:t>th</a:t>
            </a:r>
            <a:r>
              <a:rPr lang="en-US" u="sng" dirty="0" smtClean="0"/>
              <a:t> TRUMPET </a:t>
            </a:r>
            <a:r>
              <a:rPr lang="en-US" u="sng" dirty="0" smtClean="0">
                <a:solidFill>
                  <a:srgbClr val="FFFF00"/>
                </a:solidFill>
              </a:rPr>
              <a:t>(Rev. 9:11)</a:t>
            </a:r>
            <a:endParaRPr lang="en-US" u="sng" dirty="0">
              <a:solidFill>
                <a:srgbClr val="FFFF00"/>
              </a:solidFill>
            </a:endParaRPr>
          </a:p>
        </p:txBody>
      </p:sp>
    </p:spTree>
    <p:extLst>
      <p:ext uri="{BB962C8B-B14F-4D97-AF65-F5344CB8AC3E}">
        <p14:creationId xmlns:p14="http://schemas.microsoft.com/office/powerpoint/2010/main" val="266461099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371600"/>
            <a:ext cx="8513929" cy="5156579"/>
          </a:xfrm>
        </p:spPr>
        <p:txBody>
          <a:bodyPr>
            <a:noAutofit/>
          </a:bodyPr>
          <a:lstStyle/>
          <a:p>
            <a:pPr marL="0" indent="0">
              <a:buNone/>
            </a:pPr>
            <a:r>
              <a:rPr lang="en-US" sz="3600" i="1" dirty="0">
                <a:solidFill>
                  <a:srgbClr val="FFFF00"/>
                </a:solidFill>
                <a:effectLst>
                  <a:outerShdw blurRad="38100" dist="38100" dir="2700000" algn="tl">
                    <a:srgbClr val="000000">
                      <a:alpha val="43137"/>
                    </a:srgbClr>
                  </a:outerShdw>
                </a:effectLst>
              </a:rPr>
              <a:t>And they have over them a </a:t>
            </a:r>
            <a:r>
              <a:rPr lang="en-US" sz="3600" i="1" dirty="0" smtClean="0">
                <a:solidFill>
                  <a:srgbClr val="FFFF00"/>
                </a:solidFill>
                <a:effectLst>
                  <a:outerShdw blurRad="38100" dist="38100" dir="2700000" algn="tl">
                    <a:srgbClr val="000000">
                      <a:alpha val="43137"/>
                    </a:srgbClr>
                  </a:outerShdw>
                </a:effectLst>
              </a:rPr>
              <a:t>king </a:t>
            </a:r>
            <a:r>
              <a:rPr lang="en-US" sz="3600" dirty="0" smtClean="0">
                <a:solidFill>
                  <a:srgbClr val="FFFF00"/>
                </a:solidFill>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One </a:t>
            </a:r>
            <a:r>
              <a:rPr lang="en-US" sz="3600" dirty="0">
                <a:effectLst>
                  <a:outerShdw blurRad="38100" dist="38100" dir="2700000" algn="tl">
                    <a:srgbClr val="000000">
                      <a:alpha val="43137"/>
                    </a:srgbClr>
                  </a:outerShdw>
                </a:effectLst>
              </a:rPr>
              <a:t>by whom they are peculiarly directed and governed. </a:t>
            </a:r>
          </a:p>
          <a:p>
            <a:pPr marL="0" indent="0">
              <a:buNone/>
            </a:pPr>
            <a:r>
              <a:rPr lang="en-US" sz="3600" dirty="0" smtClean="0">
                <a:solidFill>
                  <a:srgbClr val="FFFF00"/>
                </a:solidFill>
                <a:effectLst>
                  <a:outerShdw blurRad="38100" dist="38100" dir="2700000" algn="tl">
                    <a:srgbClr val="000000">
                      <a:alpha val="43137"/>
                    </a:srgbClr>
                  </a:outerShdw>
                </a:effectLst>
              </a:rPr>
              <a:t>The names </a:t>
            </a:r>
            <a:r>
              <a:rPr lang="en-US" sz="3600" dirty="0">
                <a:solidFill>
                  <a:srgbClr val="FFFF00"/>
                </a:solidFill>
                <a:effectLst>
                  <a:outerShdw blurRad="38100" dist="38100" dir="2700000" algn="tl">
                    <a:srgbClr val="000000">
                      <a:alpha val="43137"/>
                    </a:srgbClr>
                  </a:outerShdw>
                </a:effectLst>
              </a:rPr>
              <a:t>signify a </a:t>
            </a:r>
            <a:r>
              <a:rPr lang="en-US" sz="3600" dirty="0" smtClean="0">
                <a:solidFill>
                  <a:srgbClr val="FFFF00"/>
                </a:solidFill>
                <a:effectLst>
                  <a:outerShdw blurRad="38100" dist="38100" dir="2700000" algn="tl">
                    <a:srgbClr val="000000">
                      <a:alpha val="43137"/>
                    </a:srgbClr>
                  </a:outerShdw>
                </a:effectLst>
              </a:rPr>
              <a:t>particular being... </a:t>
            </a:r>
            <a:r>
              <a:rPr lang="en-US" sz="3600" dirty="0">
                <a:solidFill>
                  <a:srgbClr val="FFFF00"/>
                </a:solidFill>
                <a:effectLst>
                  <a:outerShdw blurRad="38100" dist="38100" dir="2700000" algn="tl">
                    <a:srgbClr val="000000">
                      <a:alpha val="43137"/>
                    </a:srgbClr>
                  </a:outerShdw>
                </a:effectLst>
              </a:rPr>
              <a:t>By this he is distinguished from the dragon, whose proper name is Satan</a:t>
            </a:r>
            <a:r>
              <a:rPr lang="en-US" sz="3600" dirty="0" smtClean="0">
                <a:solidFill>
                  <a:srgbClr val="FFFF00"/>
                </a:solidFill>
                <a:effectLst>
                  <a:outerShdw blurRad="38100" dist="38100" dir="2700000" algn="tl">
                    <a:srgbClr val="000000">
                      <a:alpha val="43137"/>
                    </a:srgbClr>
                  </a:outerShdw>
                </a:effectLst>
              </a:rPr>
              <a:t>.</a:t>
            </a:r>
          </a:p>
          <a:p>
            <a:pPr marL="0" indent="0">
              <a:buNone/>
            </a:pPr>
            <a:r>
              <a:rPr lang="en-US" sz="4000" dirty="0" smtClean="0">
                <a:solidFill>
                  <a:srgbClr val="FFFF00"/>
                </a:solidFill>
                <a:effectLst>
                  <a:outerShdw blurRad="38100" dist="38100" dir="2700000" algn="tl">
                    <a:srgbClr val="000000">
                      <a:alpha val="43137"/>
                    </a:srgbClr>
                  </a:outerShdw>
                </a:effectLst>
              </a:rPr>
              <a:t>(Vs. 12) </a:t>
            </a:r>
            <a:r>
              <a:rPr lang="en-US" sz="4000" dirty="0" smtClean="0">
                <a:effectLst>
                  <a:outerShdw blurRad="38100" dist="38100" dir="2700000" algn="tl">
                    <a:srgbClr val="000000">
                      <a:alpha val="43137"/>
                    </a:srgbClr>
                  </a:outerShdw>
                </a:effectLst>
              </a:rPr>
              <a:t>The </a:t>
            </a:r>
            <a:r>
              <a:rPr lang="en-US" sz="4000" dirty="0">
                <a:effectLst>
                  <a:outerShdw blurRad="38100" dist="38100" dir="2700000" algn="tl">
                    <a:srgbClr val="000000">
                      <a:alpha val="43137"/>
                    </a:srgbClr>
                  </a:outerShdw>
                </a:effectLst>
              </a:rPr>
              <a:t>first Woe has </a:t>
            </a:r>
            <a:r>
              <a:rPr lang="en-US" sz="4000" dirty="0" smtClean="0">
                <a:effectLst>
                  <a:outerShdw blurRad="38100" dist="38100" dir="2700000" algn="tl">
                    <a:srgbClr val="000000">
                      <a:alpha val="43137"/>
                    </a:srgbClr>
                  </a:outerShdw>
                </a:effectLst>
              </a:rPr>
              <a:t>passed &amp; still </a:t>
            </a:r>
            <a:r>
              <a:rPr lang="en-US" sz="4000" dirty="0">
                <a:effectLst>
                  <a:outerShdw blurRad="38100" dist="38100" dir="2700000" algn="tl">
                    <a:srgbClr val="000000">
                      <a:alpha val="43137"/>
                    </a:srgbClr>
                  </a:outerShdw>
                </a:effectLst>
              </a:rPr>
              <a:t>there are two </a:t>
            </a:r>
            <a:r>
              <a:rPr lang="en-US" sz="4000" dirty="0" smtClean="0">
                <a:effectLst>
                  <a:outerShdw blurRad="38100" dist="38100" dir="2700000" algn="tl">
                    <a:srgbClr val="000000">
                      <a:alpha val="43137"/>
                    </a:srgbClr>
                  </a:outerShdw>
                </a:effectLst>
              </a:rPr>
              <a:t> more Woes </a:t>
            </a:r>
            <a:r>
              <a:rPr lang="en-US" sz="4000" dirty="0">
                <a:effectLst>
                  <a:outerShdw blurRad="38100" dist="38100" dir="2700000" algn="tl">
                    <a:srgbClr val="000000">
                      <a:alpha val="43137"/>
                    </a:srgbClr>
                  </a:outerShdw>
                </a:effectLst>
              </a:rPr>
              <a:t>to </a:t>
            </a:r>
            <a:r>
              <a:rPr lang="en-US" sz="4000" dirty="0" smtClean="0">
                <a:effectLst>
                  <a:outerShdw blurRad="38100" dist="38100" dir="2700000" algn="tl">
                    <a:srgbClr val="000000">
                      <a:alpha val="43137"/>
                    </a:srgbClr>
                  </a:outerShdw>
                </a:effectLst>
              </a:rPr>
              <a:t>come!</a:t>
            </a:r>
            <a:endParaRPr lang="en-US" sz="4000" dirty="0">
              <a:effectLst>
                <a:outerShdw blurRad="38100" dist="38100" dir="2700000" algn="tl">
                  <a:srgbClr val="000000">
                    <a:alpha val="43137"/>
                  </a:srgbClr>
                </a:outerShdw>
              </a:effectLst>
            </a:endParaRPr>
          </a:p>
          <a:p>
            <a:pPr marL="0" indent="0">
              <a:buNone/>
            </a:pPr>
            <a:endParaRPr lang="en-US" sz="3200" dirty="0">
              <a:solidFill>
                <a:srgbClr val="FFFF0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8200" y="9525"/>
            <a:ext cx="7772400" cy="828675"/>
          </a:xfrm>
        </p:spPr>
        <p:txBody>
          <a:bodyPr/>
          <a:lstStyle/>
          <a:p>
            <a:pPr algn="ctr"/>
            <a:r>
              <a:rPr lang="en-US" u="sng" dirty="0"/>
              <a:t>5</a:t>
            </a:r>
            <a:r>
              <a:rPr lang="en-US" u="sng" baseline="30000" dirty="0" smtClean="0"/>
              <a:t>th</a:t>
            </a:r>
            <a:r>
              <a:rPr lang="en-US" u="sng" dirty="0" smtClean="0"/>
              <a:t> TRUMPET </a:t>
            </a:r>
            <a:r>
              <a:rPr lang="en-US" u="sng" dirty="0" smtClean="0">
                <a:solidFill>
                  <a:srgbClr val="FFFF00"/>
                </a:solidFill>
              </a:rPr>
              <a:t>(Rev. 9:11)</a:t>
            </a:r>
            <a:endParaRPr lang="en-US" u="sng" dirty="0">
              <a:solidFill>
                <a:srgbClr val="FFFF00"/>
              </a:solidFill>
            </a:endParaRPr>
          </a:p>
        </p:txBody>
      </p:sp>
    </p:spTree>
    <p:extLst>
      <p:ext uri="{BB962C8B-B14F-4D97-AF65-F5344CB8AC3E}">
        <p14:creationId xmlns:p14="http://schemas.microsoft.com/office/powerpoint/2010/main" val="73537453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ant Locu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51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58204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iant locusts getting a power snack in before they rejoin the 4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
            <a:ext cx="70866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69687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uge Locust | Flickr - Photo Sha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93" y="381000"/>
            <a:ext cx="8821809"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70099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s3-chuckstoyland-uploads.s3.amazonaws.com/uploads/2020/12/1937-EXAGGERATION-ND-Giant-grasshopper-COLES-STUDIO-RPPC-fro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152400"/>
            <a:ext cx="4109415"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44212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888" y="38100"/>
            <a:ext cx="7772400" cy="914400"/>
          </a:xfrm>
        </p:spPr>
        <p:txBody>
          <a:bodyPr/>
          <a:lstStyle/>
          <a:p>
            <a:pPr algn="ctr"/>
            <a:r>
              <a:rPr lang="en-US" u="sng" dirty="0"/>
              <a:t>6</a:t>
            </a:r>
            <a:r>
              <a:rPr lang="en-US" u="sng" baseline="30000" dirty="0" smtClean="0"/>
              <a:t>th</a:t>
            </a:r>
            <a:r>
              <a:rPr lang="en-US" u="sng" dirty="0" smtClean="0"/>
              <a:t> TRUMPET </a:t>
            </a:r>
            <a:r>
              <a:rPr lang="en-US" u="sng" dirty="0" smtClean="0">
                <a:solidFill>
                  <a:srgbClr val="FFFF00"/>
                </a:solidFill>
              </a:rPr>
              <a:t>(Rev. 9:13-21)</a:t>
            </a:r>
            <a:endParaRPr lang="en-US" u="sng" dirty="0">
              <a:solidFill>
                <a:srgbClr val="FFFF00"/>
              </a:solidFill>
            </a:endParaRPr>
          </a:p>
        </p:txBody>
      </p:sp>
      <p:sp>
        <p:nvSpPr>
          <p:cNvPr id="3" name="Content Placeholder 2"/>
          <p:cNvSpPr>
            <a:spLocks noGrp="1"/>
          </p:cNvSpPr>
          <p:nvPr>
            <p:ph idx="1"/>
          </p:nvPr>
        </p:nvSpPr>
        <p:spPr/>
        <p:txBody>
          <a:bodyPr/>
          <a:lstStyle/>
          <a:p>
            <a:endParaRPr lang="en-US" dirty="0"/>
          </a:p>
        </p:txBody>
      </p:sp>
      <p:pic>
        <p:nvPicPr>
          <p:cNvPr id="4" name="Picture 2" descr="Signs of the Times: Trumpet Sounds Heard Around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85617"/>
            <a:ext cx="6299776" cy="47184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47800" y="5889443"/>
            <a:ext cx="6833176" cy="923330"/>
          </a:xfrm>
          <a:prstGeom prst="rect">
            <a:avLst/>
          </a:prstGeom>
          <a:solidFill>
            <a:schemeClr val="bg1"/>
          </a:solidFill>
        </p:spPr>
        <p:txBody>
          <a:bodyPr wrap="square" rtlCol="0">
            <a:spAutoFit/>
          </a:bodyPr>
          <a:lstStyle/>
          <a:p>
            <a:pPr algn="ctr"/>
            <a:r>
              <a:rPr lang="en-US" sz="5400" b="1" dirty="0" smtClean="0">
                <a:solidFill>
                  <a:srgbClr val="FFFF00"/>
                </a:solidFill>
              </a:rPr>
              <a:t>“THE SECOND WOE”</a:t>
            </a:r>
            <a:endParaRPr lang="en-US" sz="5400" b="1" dirty="0">
              <a:solidFill>
                <a:srgbClr val="FFFF00"/>
              </a:solidFill>
            </a:endParaRPr>
          </a:p>
        </p:txBody>
      </p:sp>
    </p:spTree>
    <p:extLst>
      <p:ext uri="{BB962C8B-B14F-4D97-AF65-F5344CB8AC3E}">
        <p14:creationId xmlns:p14="http://schemas.microsoft.com/office/powerpoint/2010/main" val="338911068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02609" y="1219200"/>
            <a:ext cx="8741391" cy="5308979"/>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Loose... </a:t>
            </a:r>
            <a:r>
              <a:rPr lang="en-US" sz="3600" i="1" dirty="0">
                <a:solidFill>
                  <a:srgbClr val="FFFF00"/>
                </a:solidFill>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It </a:t>
            </a:r>
            <a:r>
              <a:rPr lang="en-US" sz="3600" dirty="0">
                <a:effectLst>
                  <a:outerShdw blurRad="38100" dist="38100" dir="2700000" algn="tl">
                    <a:srgbClr val="000000">
                      <a:alpha val="43137"/>
                    </a:srgbClr>
                  </a:outerShdw>
                </a:effectLst>
              </a:rPr>
              <a:t>would </a:t>
            </a:r>
            <a:r>
              <a:rPr lang="en-US" sz="3600" dirty="0" smtClean="0">
                <a:effectLst>
                  <a:outerShdw blurRad="38100" dist="38100" dir="2700000" algn="tl">
                    <a:srgbClr val="000000">
                      <a:alpha val="43137"/>
                    </a:srgbClr>
                  </a:outerShdw>
                </a:effectLst>
              </a:rPr>
              <a:t>seem that power </a:t>
            </a:r>
            <a:r>
              <a:rPr lang="en-US" sz="3600" dirty="0">
                <a:effectLst>
                  <a:outerShdw blurRad="38100" dist="38100" dir="2700000" algn="tl">
                    <a:srgbClr val="000000">
                      <a:alpha val="43137"/>
                    </a:srgbClr>
                  </a:outerShdw>
                </a:effectLst>
              </a:rPr>
              <a:t>was given to the sixth </a:t>
            </a:r>
            <a:r>
              <a:rPr lang="en-US" sz="3600" dirty="0" smtClean="0">
                <a:effectLst>
                  <a:outerShdw blurRad="38100" dist="38100" dir="2700000" algn="tl">
                    <a:srgbClr val="000000">
                      <a:alpha val="43137"/>
                    </a:srgbClr>
                  </a:outerShdw>
                </a:effectLst>
              </a:rPr>
              <a:t>angel to loose the 4 angels </a:t>
            </a:r>
            <a:r>
              <a:rPr lang="en-US" sz="3600" dirty="0">
                <a:effectLst>
                  <a:outerShdw blurRad="38100" dist="38100" dir="2700000" algn="tl">
                    <a:srgbClr val="000000">
                      <a:alpha val="43137"/>
                    </a:srgbClr>
                  </a:outerShdw>
                </a:effectLst>
              </a:rPr>
              <a:t>in addition to his office of blowing the trumpet. </a:t>
            </a:r>
            <a:r>
              <a:rPr lang="en-US" sz="3600" dirty="0" smtClean="0">
                <a:effectLst>
                  <a:outerShdw blurRad="38100" dist="38100" dir="2700000" algn="tl">
                    <a:srgbClr val="000000">
                      <a:alpha val="43137"/>
                    </a:srgbClr>
                  </a:outerShdw>
                </a:effectLst>
              </a:rPr>
              <a:t> But if the 6</a:t>
            </a:r>
            <a:r>
              <a:rPr lang="en-US" sz="3600" baseline="30000" dirty="0" smtClean="0">
                <a:effectLst>
                  <a:outerShdw blurRad="38100" dist="38100" dir="2700000" algn="tl">
                    <a:srgbClr val="000000">
                      <a:alpha val="43137"/>
                    </a:srgbClr>
                  </a:outerShdw>
                </a:effectLst>
              </a:rPr>
              <a:t>th</a:t>
            </a:r>
            <a:r>
              <a:rPr lang="en-US" sz="3600" dirty="0" smtClean="0">
                <a:effectLst>
                  <a:outerShdw blurRad="38100" dist="38100" dir="2700000" algn="tl">
                    <a:srgbClr val="000000">
                      <a:alpha val="43137"/>
                    </a:srgbClr>
                  </a:outerShdw>
                </a:effectLst>
              </a:rPr>
              <a:t> angel did not literally loose them; the meaning still </a:t>
            </a:r>
            <a:r>
              <a:rPr lang="en-US" sz="3600" dirty="0">
                <a:effectLst>
                  <a:outerShdw blurRad="38100" dist="38100" dir="2700000" algn="tl">
                    <a:srgbClr val="000000">
                      <a:alpha val="43137"/>
                    </a:srgbClr>
                  </a:outerShdw>
                </a:effectLst>
              </a:rPr>
              <a:t>is, that the effect of his blowing the trumpet would be the same as if angels that had been bound should be suddenly loosed and </a:t>
            </a:r>
            <a:r>
              <a:rPr lang="en-US" sz="3600" dirty="0" smtClean="0">
                <a:effectLst>
                  <a:outerShdw blurRad="38100" dist="38100" dir="2700000" algn="tl">
                    <a:srgbClr val="000000">
                      <a:alpha val="43137"/>
                    </a:srgbClr>
                  </a:outerShdw>
                </a:effectLst>
              </a:rPr>
              <a:t>allowed </a:t>
            </a:r>
            <a:r>
              <a:rPr lang="en-US" sz="3600" dirty="0">
                <a:effectLst>
                  <a:outerShdw blurRad="38100" dist="38100" dir="2700000" algn="tl">
                    <a:srgbClr val="000000">
                      <a:alpha val="43137"/>
                    </a:srgbClr>
                  </a:outerShdw>
                </a:effectLst>
              </a:rPr>
              <a:t>to go forth over the </a:t>
            </a:r>
            <a:r>
              <a:rPr lang="en-US" sz="3600" dirty="0" smtClean="0">
                <a:effectLst>
                  <a:outerShdw blurRad="38100" dist="38100" dir="2700000" algn="tl">
                    <a:srgbClr val="000000">
                      <a:alpha val="43137"/>
                    </a:srgbClr>
                  </a:outerShdw>
                </a:effectLst>
              </a:rPr>
              <a:t>earth.</a:t>
            </a:r>
            <a:endParaRPr lang="en-US" sz="3600" dirty="0">
              <a:effectLst>
                <a:outerShdw blurRad="38100" dist="38100" dir="2700000" algn="tl">
                  <a:srgbClr val="000000">
                    <a:alpha val="43137"/>
                  </a:srgbClr>
                </a:outerShdw>
              </a:effectLst>
            </a:endParaRPr>
          </a:p>
        </p:txBody>
      </p:sp>
      <p:sp>
        <p:nvSpPr>
          <p:cNvPr id="6" name="Title 1"/>
          <p:cNvSpPr>
            <a:spLocks noGrp="1"/>
          </p:cNvSpPr>
          <p:nvPr>
            <p:ph type="title"/>
          </p:nvPr>
        </p:nvSpPr>
        <p:spPr>
          <a:xfrm>
            <a:off x="863888" y="38100"/>
            <a:ext cx="7772400" cy="914400"/>
          </a:xfrm>
        </p:spPr>
        <p:txBody>
          <a:bodyPr/>
          <a:lstStyle/>
          <a:p>
            <a:pPr algn="ctr"/>
            <a:r>
              <a:rPr lang="en-US" u="sng" dirty="0"/>
              <a:t>6</a:t>
            </a:r>
            <a:r>
              <a:rPr lang="en-US" u="sng" baseline="30000" dirty="0" smtClean="0"/>
              <a:t>th</a:t>
            </a:r>
            <a:r>
              <a:rPr lang="en-US" u="sng" dirty="0" smtClean="0"/>
              <a:t> TRUMPET </a:t>
            </a:r>
            <a:r>
              <a:rPr lang="en-US" u="sng" dirty="0" smtClean="0">
                <a:solidFill>
                  <a:srgbClr val="FFFF00"/>
                </a:solidFill>
              </a:rPr>
              <a:t>(Rev. 9:14)</a:t>
            </a:r>
            <a:endParaRPr lang="en-US" u="sng" dirty="0">
              <a:solidFill>
                <a:srgbClr val="FFFF00"/>
              </a:solidFill>
            </a:endParaRPr>
          </a:p>
        </p:txBody>
      </p:sp>
    </p:spTree>
    <p:extLst>
      <p:ext uri="{BB962C8B-B14F-4D97-AF65-F5344CB8AC3E}">
        <p14:creationId xmlns:p14="http://schemas.microsoft.com/office/powerpoint/2010/main" val="376424024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02609" y="1219200"/>
            <a:ext cx="8741391" cy="5308979"/>
          </a:xfrm>
        </p:spPr>
        <p:txBody>
          <a:bodyPr>
            <a:noAutofit/>
          </a:bodyPr>
          <a:lstStyle/>
          <a:p>
            <a:pPr marL="0" indent="0">
              <a:buNone/>
            </a:pPr>
            <a:r>
              <a:rPr lang="en-US" sz="3600" dirty="0">
                <a:effectLst>
                  <a:outerShdw blurRad="38100" dist="38100" dir="2700000" algn="tl">
                    <a:srgbClr val="000000">
                      <a:alpha val="43137"/>
                    </a:srgbClr>
                  </a:outerShdw>
                </a:effectLst>
              </a:rPr>
              <a:t>The general meaning here </a:t>
            </a:r>
            <a:r>
              <a:rPr lang="en-US" sz="3600" dirty="0" smtClean="0">
                <a:effectLst>
                  <a:outerShdw blurRad="38100" dist="38100" dir="2700000" algn="tl">
                    <a:srgbClr val="000000">
                      <a:alpha val="43137"/>
                    </a:srgbClr>
                  </a:outerShdw>
                </a:effectLst>
              </a:rPr>
              <a:t>is that</a:t>
            </a:r>
            <a:r>
              <a:rPr lang="en-US" sz="3600" dirty="0">
                <a:effectLst>
                  <a:outerShdw blurRad="38100" dist="38100" dir="2700000" algn="tl">
                    <a:srgbClr val="000000">
                      <a:alpha val="43137"/>
                    </a:srgbClr>
                  </a:outerShdw>
                </a:effectLst>
              </a:rPr>
              <a:t>, in the </a:t>
            </a:r>
            <a:r>
              <a:rPr lang="en-US" sz="3600" dirty="0">
                <a:solidFill>
                  <a:srgbClr val="FFFF00"/>
                </a:solidFill>
                <a:effectLst>
                  <a:outerShdw blurRad="38100" dist="38100" dir="2700000" algn="tl">
                    <a:srgbClr val="000000">
                      <a:alpha val="43137"/>
                    </a:srgbClr>
                  </a:outerShdw>
                </a:effectLst>
              </a:rPr>
              <a:t>vicinity of the river Euphrates</a:t>
            </a:r>
            <a:r>
              <a:rPr lang="en-US" sz="3600" dirty="0">
                <a:effectLst>
                  <a:outerShdw blurRad="38100" dist="38100" dir="2700000" algn="tl">
                    <a:srgbClr val="000000">
                      <a:alpha val="43137"/>
                    </a:srgbClr>
                  </a:outerShdw>
                </a:effectLst>
              </a:rPr>
              <a:t>, there were mighty powers which had been bound or held in check, which were now to be let loose upon the </a:t>
            </a:r>
            <a:r>
              <a:rPr lang="en-US" sz="3600" dirty="0" smtClean="0">
                <a:effectLst>
                  <a:outerShdw blurRad="38100" dist="38100" dir="2700000" algn="tl">
                    <a:srgbClr val="000000">
                      <a:alpha val="43137"/>
                    </a:srgbClr>
                  </a:outerShdw>
                </a:effectLst>
              </a:rPr>
              <a:t>world…. Some </a:t>
            </a:r>
            <a:r>
              <a:rPr lang="en-US" sz="3600" dirty="0">
                <a:effectLst>
                  <a:outerShdw blurRad="38100" dist="38100" dir="2700000" algn="tl">
                    <a:srgbClr val="000000">
                      <a:alpha val="43137"/>
                    </a:srgbClr>
                  </a:outerShdw>
                </a:effectLst>
              </a:rPr>
              <a:t>power that seemed to be kept back by an invisible </a:t>
            </a:r>
            <a:r>
              <a:rPr lang="en-US" sz="3600" dirty="0" smtClean="0">
                <a:effectLst>
                  <a:outerShdw blurRad="38100" dist="38100" dir="2700000" algn="tl">
                    <a:srgbClr val="000000">
                      <a:alpha val="43137"/>
                    </a:srgbClr>
                  </a:outerShdw>
                </a:effectLst>
              </a:rPr>
              <a:t>influence, was now </a:t>
            </a:r>
            <a:r>
              <a:rPr lang="en-US" sz="3600" dirty="0">
                <a:effectLst>
                  <a:outerShdw blurRad="38100" dist="38100" dir="2700000" algn="tl">
                    <a:srgbClr val="000000">
                      <a:alpha val="43137"/>
                    </a:srgbClr>
                  </a:outerShdw>
                </a:effectLst>
              </a:rPr>
              <a:t>suddenly let loose and </a:t>
            </a:r>
            <a:r>
              <a:rPr lang="en-US" sz="3600" dirty="0" smtClean="0">
                <a:effectLst>
                  <a:outerShdw blurRad="38100" dist="38100" dir="2700000" algn="tl">
                    <a:srgbClr val="000000">
                      <a:alpha val="43137"/>
                    </a:srgbClr>
                  </a:outerShdw>
                </a:effectLst>
              </a:rPr>
              <a:t>allowed </a:t>
            </a:r>
            <a:r>
              <a:rPr lang="en-US" sz="3600" dirty="0">
                <a:effectLst>
                  <a:outerShdw blurRad="38100" dist="38100" dir="2700000" algn="tl">
                    <a:srgbClr val="000000">
                      <a:alpha val="43137"/>
                    </a:srgbClr>
                  </a:outerShdw>
                </a:effectLst>
              </a:rPr>
              <a:t>to accomplish the purpose of desolation mentioned in the subsequent verses</a:t>
            </a:r>
            <a:r>
              <a:rPr lang="en-US" sz="3600" dirty="0" smtClean="0">
                <a:effectLst>
                  <a:outerShdw blurRad="38100" dist="38100" dir="2700000" algn="tl">
                    <a:srgbClr val="000000">
                      <a:alpha val="43137"/>
                    </a:srgbClr>
                  </a:outerShdw>
                </a:effectLst>
              </a:rPr>
              <a:t>.</a:t>
            </a:r>
            <a:endParaRPr lang="en-US" sz="3600" dirty="0">
              <a:effectLst>
                <a:outerShdw blurRad="38100" dist="38100" dir="2700000" algn="tl">
                  <a:srgbClr val="000000">
                    <a:alpha val="43137"/>
                  </a:srgbClr>
                </a:outerShdw>
              </a:effectLst>
            </a:endParaRPr>
          </a:p>
        </p:txBody>
      </p:sp>
      <p:sp>
        <p:nvSpPr>
          <p:cNvPr id="6" name="Title 1"/>
          <p:cNvSpPr>
            <a:spLocks noGrp="1"/>
          </p:cNvSpPr>
          <p:nvPr>
            <p:ph type="title"/>
          </p:nvPr>
        </p:nvSpPr>
        <p:spPr>
          <a:xfrm>
            <a:off x="863888" y="38100"/>
            <a:ext cx="7772400" cy="914400"/>
          </a:xfrm>
        </p:spPr>
        <p:txBody>
          <a:bodyPr/>
          <a:lstStyle/>
          <a:p>
            <a:pPr algn="ctr"/>
            <a:r>
              <a:rPr lang="en-US" u="sng" dirty="0"/>
              <a:t>6</a:t>
            </a:r>
            <a:r>
              <a:rPr lang="en-US" u="sng" baseline="30000" dirty="0" smtClean="0"/>
              <a:t>th</a:t>
            </a:r>
            <a:r>
              <a:rPr lang="en-US" u="sng" dirty="0" smtClean="0"/>
              <a:t> TRUMPET </a:t>
            </a:r>
            <a:r>
              <a:rPr lang="en-US" u="sng" dirty="0" smtClean="0">
                <a:solidFill>
                  <a:srgbClr val="FFFF00"/>
                </a:solidFill>
              </a:rPr>
              <a:t>(Rev. 9:14)</a:t>
            </a:r>
            <a:endParaRPr lang="en-US" u="sng" dirty="0">
              <a:solidFill>
                <a:srgbClr val="FFFF00"/>
              </a:solidFill>
            </a:endParaRPr>
          </a:p>
        </p:txBody>
      </p:sp>
    </p:spTree>
    <p:extLst>
      <p:ext uri="{BB962C8B-B14F-4D97-AF65-F5344CB8AC3E}">
        <p14:creationId xmlns:p14="http://schemas.microsoft.com/office/powerpoint/2010/main" val="114039983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1524000"/>
            <a:ext cx="8610600" cy="5004179"/>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 </a:t>
            </a:r>
            <a:r>
              <a:rPr lang="en-US" sz="3600" i="1" dirty="0">
                <a:solidFill>
                  <a:srgbClr val="FFFF00"/>
                </a:solidFill>
                <a:effectLst>
                  <a:outerShdw blurRad="38100" dist="38100" dir="2700000" algn="tl">
                    <a:srgbClr val="000000">
                      <a:alpha val="43137"/>
                    </a:srgbClr>
                  </a:outerShdw>
                </a:effectLst>
              </a:rPr>
              <a:t>hour--a day--a month--a year</a:t>
            </a:r>
            <a:r>
              <a:rPr lang="en-US" sz="3600" dirty="0">
                <a:effectLst>
                  <a:outerShdw blurRad="38100" dist="38100" dir="2700000" algn="tl">
                    <a:srgbClr val="000000">
                      <a:alpha val="43137"/>
                    </a:srgbClr>
                  </a:outerShdw>
                </a:effectLst>
              </a:rPr>
              <a:t>; that is, </a:t>
            </a:r>
            <a:r>
              <a:rPr lang="en-US" sz="3600" dirty="0" smtClean="0">
                <a:solidFill>
                  <a:schemeClr val="tx2">
                    <a:lumMod val="90000"/>
                  </a:schemeClr>
                </a:solidFill>
                <a:effectLst>
                  <a:outerShdw blurRad="38100" dist="38100" dir="2700000" algn="tl">
                    <a:srgbClr val="000000">
                      <a:alpha val="43137"/>
                    </a:srgbClr>
                  </a:outerShdw>
                </a:effectLst>
              </a:rPr>
              <a:t>1 year 4 weeks &amp; 5 days OR </a:t>
            </a:r>
            <a:r>
              <a:rPr lang="en-US" sz="3600" b="1" dirty="0" smtClean="0">
                <a:solidFill>
                  <a:srgbClr val="FFFF00"/>
                </a:solidFill>
                <a:effectLst>
                  <a:outerShdw blurRad="38100" dist="38100" dir="2700000" algn="tl">
                    <a:srgbClr val="000000">
                      <a:alpha val="43137"/>
                    </a:srgbClr>
                  </a:outerShdw>
                </a:effectLst>
              </a:rPr>
              <a:t>391 days</a:t>
            </a:r>
            <a:r>
              <a:rPr lang="en-US" sz="3600" dirty="0" smtClean="0">
                <a:solidFill>
                  <a:srgbClr val="FFFF00"/>
                </a:solidFill>
                <a:effectLst>
                  <a:outerShdw blurRad="38100" dist="38100" dir="2700000" algn="tl">
                    <a:srgbClr val="000000">
                      <a:alpha val="43137"/>
                    </a:srgbClr>
                  </a:outerShdw>
                </a:effectLst>
              </a:rPr>
              <a:t> </a:t>
            </a:r>
          </a:p>
          <a:p>
            <a:pPr marL="0" indent="0">
              <a:buNone/>
            </a:pPr>
            <a:r>
              <a:rPr lang="en-US" sz="3600" i="1" dirty="0" smtClean="0">
                <a:solidFill>
                  <a:srgbClr val="FFFF00"/>
                </a:solidFill>
                <a:effectLst>
                  <a:outerShdw blurRad="38100" dist="38100" dir="2700000" algn="tl">
                    <a:srgbClr val="000000">
                      <a:alpha val="43137"/>
                    </a:srgbClr>
                  </a:outerShdw>
                </a:effectLst>
              </a:rPr>
              <a:t>For </a:t>
            </a:r>
            <a:r>
              <a:rPr lang="en-US" sz="3600" i="1" dirty="0">
                <a:solidFill>
                  <a:srgbClr val="FFFF00"/>
                </a:solidFill>
                <a:effectLst>
                  <a:outerShdw blurRad="38100" dist="38100" dir="2700000" algn="tl">
                    <a:srgbClr val="000000">
                      <a:alpha val="43137"/>
                    </a:srgbClr>
                  </a:outerShdw>
                </a:effectLst>
              </a:rPr>
              <a:t>to slay the third part of </a:t>
            </a:r>
            <a:r>
              <a:rPr lang="en-US" sz="3600" i="1" dirty="0" smtClean="0">
                <a:solidFill>
                  <a:srgbClr val="FFFF00"/>
                </a:solidFill>
                <a:effectLst>
                  <a:outerShdw blurRad="38100" dist="38100" dir="2700000" algn="tl">
                    <a:srgbClr val="000000">
                      <a:alpha val="43137"/>
                    </a:srgbClr>
                  </a:outerShdw>
                </a:effectLst>
              </a:rPr>
              <a:t>men… </a:t>
            </a: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meaning here is, that </a:t>
            </a:r>
            <a:r>
              <a:rPr lang="en-US" sz="3600" dirty="0" smtClean="0">
                <a:effectLst>
                  <a:outerShdw blurRad="38100" dist="38100" dir="2700000" algn="tl">
                    <a:srgbClr val="000000">
                      <a:alpha val="43137"/>
                    </a:srgbClr>
                  </a:outerShdw>
                </a:effectLst>
              </a:rPr>
              <a:t>these angels will spread </a:t>
            </a:r>
            <a:r>
              <a:rPr lang="en-US" sz="3600" dirty="0">
                <a:effectLst>
                  <a:outerShdw blurRad="38100" dist="38100" dir="2700000" algn="tl">
                    <a:srgbClr val="000000">
                      <a:alpha val="43137"/>
                    </a:srgbClr>
                  </a:outerShdw>
                </a:effectLst>
              </a:rPr>
              <a:t>desolation over about a third part of the world. </a:t>
            </a: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desolation would be so widespread that it would seem to </a:t>
            </a:r>
            <a:r>
              <a:rPr lang="en-US" sz="3600" dirty="0" smtClean="0">
                <a:effectLst>
                  <a:outerShdw blurRad="38100" dist="38100" dir="2700000" algn="tl">
                    <a:srgbClr val="000000">
                      <a:alpha val="43137"/>
                    </a:srgbClr>
                  </a:outerShdw>
                </a:effectLst>
              </a:rPr>
              <a:t>encompass </a:t>
            </a:r>
            <a:r>
              <a:rPr lang="en-US" sz="3600" dirty="0">
                <a:effectLst>
                  <a:outerShdw blurRad="38100" dist="38100" dir="2700000" algn="tl">
                    <a:srgbClr val="000000">
                      <a:alpha val="43137"/>
                    </a:srgbClr>
                  </a:outerShdw>
                </a:effectLst>
              </a:rPr>
              <a:t>a third of the world. </a:t>
            </a:r>
          </a:p>
        </p:txBody>
      </p:sp>
      <p:sp>
        <p:nvSpPr>
          <p:cNvPr id="6" name="Title 1"/>
          <p:cNvSpPr>
            <a:spLocks noGrp="1"/>
          </p:cNvSpPr>
          <p:nvPr>
            <p:ph type="title"/>
          </p:nvPr>
        </p:nvSpPr>
        <p:spPr>
          <a:xfrm>
            <a:off x="863888" y="38100"/>
            <a:ext cx="7772400" cy="914400"/>
          </a:xfrm>
        </p:spPr>
        <p:txBody>
          <a:bodyPr/>
          <a:lstStyle/>
          <a:p>
            <a:pPr algn="ctr"/>
            <a:r>
              <a:rPr lang="en-US" u="sng" dirty="0"/>
              <a:t>6</a:t>
            </a:r>
            <a:r>
              <a:rPr lang="en-US" u="sng" baseline="30000" dirty="0" smtClean="0"/>
              <a:t>th</a:t>
            </a:r>
            <a:r>
              <a:rPr lang="en-US" u="sng" dirty="0" smtClean="0"/>
              <a:t> TRUMPET </a:t>
            </a:r>
            <a:r>
              <a:rPr lang="en-US" u="sng" dirty="0" smtClean="0">
                <a:solidFill>
                  <a:srgbClr val="FFFF00"/>
                </a:solidFill>
              </a:rPr>
              <a:t>(Rev. 9:15)</a:t>
            </a:r>
            <a:endParaRPr lang="en-US" u="sng" dirty="0">
              <a:solidFill>
                <a:srgbClr val="FFFF00"/>
              </a:solidFill>
            </a:endParaRPr>
          </a:p>
        </p:txBody>
      </p:sp>
    </p:spTree>
    <p:extLst>
      <p:ext uri="{BB962C8B-B14F-4D97-AF65-F5344CB8AC3E}">
        <p14:creationId xmlns:p14="http://schemas.microsoft.com/office/powerpoint/2010/main" val="3701409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1143000"/>
            <a:ext cx="8763000" cy="5715000"/>
          </a:xfrm>
        </p:spPr>
        <p:txBody>
          <a:bodyPr>
            <a:normAutofit/>
          </a:bodyPr>
          <a:lstStyle/>
          <a:p>
            <a:pPr marL="68580" indent="0" algn="ctr">
              <a:buNone/>
            </a:pPr>
            <a:r>
              <a:rPr lang="en-US" sz="3200" b="1" u="sng" dirty="0" smtClean="0">
                <a:solidFill>
                  <a:srgbClr val="FFFF00"/>
                </a:solidFill>
              </a:rPr>
              <a:t>SIGNS OF THE LAST DAYS</a:t>
            </a:r>
          </a:p>
          <a:p>
            <a:pPr marL="68580" indent="0" algn="ctr">
              <a:buNone/>
            </a:pPr>
            <a:endParaRPr lang="en-US" sz="1200" b="1" u="sng" dirty="0" smtClean="0">
              <a:solidFill>
                <a:srgbClr val="FFFF00"/>
              </a:solidFill>
            </a:endParaRPr>
          </a:p>
          <a:p>
            <a:r>
              <a:rPr lang="en-US" sz="4000" dirty="0" smtClean="0">
                <a:solidFill>
                  <a:srgbClr val="FFFF00"/>
                </a:solidFill>
              </a:rPr>
              <a:t>DERISION </a:t>
            </a:r>
            <a:r>
              <a:rPr lang="en-US" sz="4000" dirty="0" smtClean="0">
                <a:solidFill>
                  <a:schemeClr val="tx2">
                    <a:lumMod val="90000"/>
                  </a:schemeClr>
                </a:solidFill>
              </a:rPr>
              <a:t>of the faith</a:t>
            </a:r>
          </a:p>
          <a:p>
            <a:pPr marL="68580" indent="0">
              <a:buNone/>
            </a:pPr>
            <a:endParaRPr lang="en-US" sz="1400" dirty="0"/>
          </a:p>
          <a:p>
            <a:pPr marL="68580" indent="0">
              <a:buNone/>
            </a:pPr>
            <a:r>
              <a:rPr lang="en-US" sz="2800" b="1" u="sng" dirty="0">
                <a:solidFill>
                  <a:srgbClr val="FFFF00"/>
                </a:solidFill>
              </a:rPr>
              <a:t>Verse 19</a:t>
            </a:r>
            <a:r>
              <a:rPr lang="en-US" sz="2800" b="1" dirty="0">
                <a:solidFill>
                  <a:srgbClr val="FFFF00"/>
                </a:solidFill>
              </a:rPr>
              <a:t>:</a:t>
            </a:r>
            <a:r>
              <a:rPr lang="en-US" sz="2800" dirty="0">
                <a:solidFill>
                  <a:srgbClr val="FFFF00"/>
                </a:solidFill>
              </a:rPr>
              <a:t> </a:t>
            </a:r>
          </a:p>
          <a:p>
            <a:r>
              <a:rPr lang="en-US" sz="2800" dirty="0"/>
              <a:t>“</a:t>
            </a:r>
            <a:r>
              <a:rPr lang="en-US" sz="2800" i="1" dirty="0"/>
              <a:t>separate themselves</a:t>
            </a:r>
            <a:r>
              <a:rPr lang="en-US" sz="2800" dirty="0"/>
              <a:t>” – divide themselves from the church… They withdraw themselves from the local body of Christ &amp; sometimes influence others, distract others, mislead others away from truth… They are distinct from others and distinguish themselves as separate from the church. </a:t>
            </a:r>
          </a:p>
          <a:p>
            <a:pPr marL="68580" indent="0">
              <a:buNone/>
            </a:pPr>
            <a:endParaRPr lang="en-US" sz="2800" dirty="0" smtClean="0"/>
          </a:p>
          <a:p>
            <a:pPr marL="68580" indent="0">
              <a:buNone/>
            </a:pPr>
            <a:endParaRPr lang="en-US" sz="4000" dirty="0" smtClean="0"/>
          </a:p>
        </p:txBody>
      </p:sp>
    </p:spTree>
    <p:extLst>
      <p:ext uri="{BB962C8B-B14F-4D97-AF65-F5344CB8AC3E}">
        <p14:creationId xmlns:p14="http://schemas.microsoft.com/office/powerpoint/2010/main" val="44615764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81000" y="1143000"/>
            <a:ext cx="8588991" cy="5562600"/>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The </a:t>
            </a:r>
            <a:r>
              <a:rPr lang="en-US" sz="3600" i="1" dirty="0">
                <a:solidFill>
                  <a:srgbClr val="FFFF00"/>
                </a:solidFill>
                <a:effectLst>
                  <a:outerShdw blurRad="38100" dist="38100" dir="2700000" algn="tl">
                    <a:srgbClr val="000000">
                      <a:alpha val="43137"/>
                    </a:srgbClr>
                  </a:outerShdw>
                </a:effectLst>
              </a:rPr>
              <a:t>number of the armies of the horsemen was  </a:t>
            </a:r>
            <a:r>
              <a:rPr lang="en-US" sz="3600" i="1" dirty="0" smtClean="0">
                <a:solidFill>
                  <a:schemeClr val="tx2">
                    <a:lumMod val="90000"/>
                  </a:schemeClr>
                </a:solidFill>
                <a:effectLst>
                  <a:outerShdw blurRad="38100" dist="38100" dir="2700000" algn="tl">
                    <a:srgbClr val="000000">
                      <a:alpha val="43137"/>
                    </a:srgbClr>
                  </a:outerShdw>
                </a:effectLst>
              </a:rPr>
              <a:t>*two </a:t>
            </a:r>
            <a:r>
              <a:rPr lang="en-US" sz="3600" i="1" dirty="0">
                <a:solidFill>
                  <a:schemeClr val="tx2">
                    <a:lumMod val="90000"/>
                  </a:schemeClr>
                </a:solidFill>
                <a:effectLst>
                  <a:outerShdw blurRad="38100" dist="38100" dir="2700000" algn="tl">
                    <a:srgbClr val="000000">
                      <a:alpha val="43137"/>
                    </a:srgbClr>
                  </a:outerShdw>
                </a:effectLst>
              </a:rPr>
              <a:t>hundred thousand </a:t>
            </a:r>
            <a:r>
              <a:rPr lang="en-US" sz="3600" i="1" dirty="0" err="1" smtClean="0">
                <a:solidFill>
                  <a:schemeClr val="tx2">
                    <a:lumMod val="90000"/>
                  </a:schemeClr>
                </a:solidFill>
                <a:effectLst>
                  <a:outerShdw blurRad="38100" dist="38100" dir="2700000" algn="tl">
                    <a:srgbClr val="000000">
                      <a:alpha val="43137"/>
                    </a:srgbClr>
                  </a:outerShdw>
                </a:effectLst>
              </a:rPr>
              <a:t>thousand</a:t>
            </a:r>
            <a:r>
              <a:rPr lang="en-US" sz="3600" i="1" dirty="0" smtClean="0">
                <a:solidFill>
                  <a:srgbClr val="FFFF00"/>
                </a:solidFill>
                <a:effectLst>
                  <a:outerShdw blurRad="38100" dist="38100" dir="2700000" algn="tl">
                    <a:srgbClr val="000000">
                      <a:alpha val="43137"/>
                    </a:srgbClr>
                  </a:outerShdw>
                </a:effectLst>
              </a:rPr>
              <a:t>…           I </a:t>
            </a:r>
            <a:r>
              <a:rPr lang="en-US" sz="3600" i="1" dirty="0">
                <a:solidFill>
                  <a:srgbClr val="FFFF00"/>
                </a:solidFill>
                <a:effectLst>
                  <a:outerShdw blurRad="38100" dist="38100" dir="2700000" algn="tl">
                    <a:srgbClr val="000000">
                      <a:alpha val="43137"/>
                    </a:srgbClr>
                  </a:outerShdw>
                </a:effectLst>
              </a:rPr>
              <a:t>heard the number of them.</a:t>
            </a:r>
          </a:p>
          <a:p>
            <a:pPr marL="0" indent="0">
              <a:buNone/>
            </a:pPr>
            <a:r>
              <a:rPr lang="en-US" sz="3600" dirty="0" smtClean="0">
                <a:solidFill>
                  <a:schemeClr val="tx2">
                    <a:lumMod val="90000"/>
                  </a:schemeClr>
                </a:solidFill>
                <a:effectLst>
                  <a:outerShdw blurRad="38100" dist="38100" dir="2700000" algn="tl">
                    <a:srgbClr val="000000">
                      <a:alpha val="43137"/>
                    </a:srgbClr>
                  </a:outerShdw>
                </a:effectLst>
              </a:rPr>
              <a:t>*(200,000 x 1,000 = 200,000,000)</a:t>
            </a:r>
          </a:p>
          <a:p>
            <a:pPr marL="0" indent="0">
              <a:buNone/>
            </a:pPr>
            <a:endParaRPr lang="en-US" sz="1400" dirty="0" smtClean="0">
              <a:solidFill>
                <a:schemeClr val="tx2">
                  <a:lumMod val="90000"/>
                </a:schemeClr>
              </a:solidFill>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They </a:t>
            </a:r>
            <a:r>
              <a:rPr lang="en-US" sz="3600" dirty="0">
                <a:effectLst>
                  <a:outerShdw blurRad="38100" dist="38100" dir="2700000" algn="tl">
                    <a:srgbClr val="000000">
                      <a:alpha val="43137"/>
                    </a:srgbClr>
                  </a:outerShdw>
                </a:effectLst>
              </a:rPr>
              <a:t>were so numerous that </a:t>
            </a:r>
            <a:r>
              <a:rPr lang="en-US" sz="3600" dirty="0" smtClean="0">
                <a:effectLst>
                  <a:outerShdw blurRad="38100" dist="38100" dir="2700000" algn="tl">
                    <a:srgbClr val="000000">
                      <a:alpha val="43137"/>
                    </a:srgbClr>
                  </a:outerShdw>
                </a:effectLst>
              </a:rPr>
              <a:t>John </a:t>
            </a:r>
            <a:r>
              <a:rPr lang="en-US" sz="3600" dirty="0">
                <a:effectLst>
                  <a:outerShdw blurRad="38100" dist="38100" dir="2700000" algn="tl">
                    <a:srgbClr val="000000">
                      <a:alpha val="43137"/>
                    </a:srgbClr>
                  </a:outerShdw>
                </a:effectLst>
              </a:rPr>
              <a:t>did not pretend to be able to estimate the number himself, for it was beyond his power of computation; but he </a:t>
            </a:r>
            <a:r>
              <a:rPr lang="en-US" sz="3600" i="1" dirty="0">
                <a:solidFill>
                  <a:srgbClr val="FFFF00"/>
                </a:solidFill>
                <a:effectLst>
                  <a:outerShdw blurRad="38100" dist="38100" dir="2700000" algn="tl">
                    <a:srgbClr val="000000">
                      <a:alpha val="43137"/>
                    </a:srgbClr>
                  </a:outerShdw>
                </a:effectLst>
              </a:rPr>
              <a:t>heard it stated </a:t>
            </a:r>
            <a:r>
              <a:rPr lang="en-US" sz="3600" dirty="0" smtClean="0">
                <a:effectLst>
                  <a:outerShdw blurRad="38100" dist="38100" dir="2700000" algn="tl">
                    <a:srgbClr val="000000">
                      <a:alpha val="43137"/>
                    </a:srgbClr>
                  </a:outerShdw>
                </a:effectLst>
              </a:rPr>
              <a:t>that </a:t>
            </a:r>
            <a:r>
              <a:rPr lang="en-US" sz="3600" dirty="0">
                <a:effectLst>
                  <a:outerShdw blurRad="38100" dist="38100" dir="2700000" algn="tl">
                    <a:srgbClr val="000000">
                      <a:alpha val="43137"/>
                    </a:srgbClr>
                  </a:outerShdw>
                </a:effectLst>
              </a:rPr>
              <a:t>there were </a:t>
            </a:r>
            <a:r>
              <a:rPr lang="en-US" sz="3600" b="1" dirty="0" smtClean="0">
                <a:solidFill>
                  <a:srgbClr val="FFFF00"/>
                </a:solidFill>
                <a:effectLst>
                  <a:outerShdw blurRad="38100" dist="38100" dir="2700000" algn="tl">
                    <a:srgbClr val="000000">
                      <a:alpha val="43137"/>
                    </a:srgbClr>
                  </a:outerShdw>
                </a:effectLst>
              </a:rPr>
              <a:t>“200 million”</a:t>
            </a:r>
            <a:r>
              <a:rPr lang="en-US" sz="3600" b="1" dirty="0" smtClean="0">
                <a:solidFill>
                  <a:srgbClr val="00B0F0"/>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of them.</a:t>
            </a:r>
          </a:p>
        </p:txBody>
      </p:sp>
      <p:sp>
        <p:nvSpPr>
          <p:cNvPr id="6" name="Title 1"/>
          <p:cNvSpPr>
            <a:spLocks noGrp="1"/>
          </p:cNvSpPr>
          <p:nvPr>
            <p:ph type="title"/>
          </p:nvPr>
        </p:nvSpPr>
        <p:spPr>
          <a:xfrm>
            <a:off x="863888" y="38100"/>
            <a:ext cx="7772400" cy="914400"/>
          </a:xfrm>
        </p:spPr>
        <p:txBody>
          <a:bodyPr/>
          <a:lstStyle/>
          <a:p>
            <a:pPr algn="ctr"/>
            <a:r>
              <a:rPr lang="en-US" u="sng" dirty="0"/>
              <a:t>6</a:t>
            </a:r>
            <a:r>
              <a:rPr lang="en-US" u="sng" baseline="30000" dirty="0" smtClean="0"/>
              <a:t>th</a:t>
            </a:r>
            <a:r>
              <a:rPr lang="en-US" u="sng" dirty="0" smtClean="0"/>
              <a:t> TRUMPET </a:t>
            </a:r>
            <a:r>
              <a:rPr lang="en-US" u="sng" dirty="0" smtClean="0">
                <a:solidFill>
                  <a:srgbClr val="FFFF00"/>
                </a:solidFill>
              </a:rPr>
              <a:t>(Rev. 9:16)</a:t>
            </a:r>
            <a:endParaRPr lang="en-US" u="sng" dirty="0">
              <a:solidFill>
                <a:srgbClr val="FFFF00"/>
              </a:solidFill>
            </a:endParaRPr>
          </a:p>
        </p:txBody>
      </p:sp>
    </p:spTree>
    <p:extLst>
      <p:ext uri="{BB962C8B-B14F-4D97-AF65-F5344CB8AC3E}">
        <p14:creationId xmlns:p14="http://schemas.microsoft.com/office/powerpoint/2010/main" val="359831891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81000" y="1066800"/>
            <a:ext cx="8588991" cy="5638800"/>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“Breastplates </a:t>
            </a:r>
            <a:r>
              <a:rPr lang="en-US" sz="3600" i="1" dirty="0">
                <a:solidFill>
                  <a:srgbClr val="FFFF00"/>
                </a:solidFill>
                <a:effectLst>
                  <a:outerShdw blurRad="38100" dist="38100" dir="2700000" algn="tl">
                    <a:srgbClr val="000000">
                      <a:alpha val="43137"/>
                    </a:srgbClr>
                  </a:outerShdw>
                </a:effectLst>
              </a:rPr>
              <a:t>of fire-jacinth, and </a:t>
            </a:r>
            <a:r>
              <a:rPr lang="en-US" sz="3600" i="1" dirty="0" smtClean="0">
                <a:solidFill>
                  <a:srgbClr val="FFFF00"/>
                </a:solidFill>
                <a:effectLst>
                  <a:outerShdw blurRad="38100" dist="38100" dir="2700000" algn="tl">
                    <a:srgbClr val="000000">
                      <a:alpha val="43137"/>
                    </a:srgbClr>
                  </a:outerShdw>
                </a:effectLst>
              </a:rPr>
              <a:t>brimstone” </a:t>
            </a:r>
          </a:p>
          <a:p>
            <a:pPr marL="0" indent="0">
              <a:buNone/>
            </a:pPr>
            <a:endParaRPr lang="en-US" sz="1800" dirty="0" smtClean="0">
              <a:effectLst>
                <a:outerShdw blurRad="38100" dist="38100" dir="2700000" algn="tl">
                  <a:srgbClr val="000000">
                    <a:alpha val="43137"/>
                  </a:srgbClr>
                </a:outerShdw>
              </a:effectLst>
            </a:endParaRPr>
          </a:p>
          <a:p>
            <a:pPr marL="0" indent="0">
              <a:buNone/>
            </a:pPr>
            <a:r>
              <a:rPr lang="en-US" sz="4400" dirty="0" smtClean="0">
                <a:effectLst>
                  <a:outerShdw blurRad="38100" dist="38100" dir="2700000" algn="tl">
                    <a:srgbClr val="000000">
                      <a:alpha val="43137"/>
                    </a:srgbClr>
                  </a:outerShdw>
                </a:effectLst>
              </a:rPr>
              <a:t>That </a:t>
            </a:r>
            <a:r>
              <a:rPr lang="en-US" sz="4400" dirty="0">
                <a:effectLst>
                  <a:outerShdw blurRad="38100" dist="38100" dir="2700000" algn="tl">
                    <a:srgbClr val="000000">
                      <a:alpha val="43137"/>
                    </a:srgbClr>
                  </a:outerShdw>
                </a:effectLst>
              </a:rPr>
              <a:t>is</a:t>
            </a:r>
            <a:r>
              <a:rPr lang="en-US" sz="4400" b="1" dirty="0">
                <a:effectLst>
                  <a:outerShdw blurRad="38100" dist="38100" dir="2700000" algn="tl">
                    <a:srgbClr val="000000">
                      <a:alpha val="43137"/>
                    </a:srgbClr>
                  </a:outerShdw>
                </a:effectLst>
              </a:rPr>
              <a:t>, </a:t>
            </a:r>
            <a:r>
              <a:rPr lang="en-US" sz="4400" b="1" dirty="0">
                <a:solidFill>
                  <a:srgbClr val="FF0000"/>
                </a:solidFill>
                <a:effectLst>
                  <a:outerShdw blurRad="38100" dist="38100" dir="2700000" algn="tl">
                    <a:srgbClr val="000000">
                      <a:alpha val="43137"/>
                    </a:srgbClr>
                  </a:outerShdw>
                </a:effectLst>
              </a:rPr>
              <a:t>red</a:t>
            </a:r>
            <a:r>
              <a:rPr lang="en-US" sz="4400" dirty="0">
                <a:effectLst>
                  <a:outerShdw blurRad="38100" dist="38100" dir="2700000" algn="tl">
                    <a:srgbClr val="000000">
                      <a:alpha val="43137"/>
                    </a:srgbClr>
                  </a:outerShdw>
                </a:effectLst>
              </a:rPr>
              <a:t>, </a:t>
            </a:r>
            <a:r>
              <a:rPr lang="en-US" sz="4400" b="1" dirty="0">
                <a:solidFill>
                  <a:schemeClr val="tx2">
                    <a:lumMod val="50000"/>
                  </a:schemeClr>
                </a:solidFill>
                <a:effectLst>
                  <a:outerShdw blurRad="38100" dist="38100" dir="2700000" algn="tl">
                    <a:srgbClr val="000000">
                      <a:alpha val="43137"/>
                    </a:srgbClr>
                  </a:outerShdw>
                </a:effectLst>
              </a:rPr>
              <a:t>blue</a:t>
            </a:r>
            <a:r>
              <a:rPr lang="en-US" sz="4400" dirty="0">
                <a:effectLst>
                  <a:outerShdw blurRad="38100" dist="38100" dir="2700000" algn="tl">
                    <a:srgbClr val="000000">
                      <a:alpha val="43137"/>
                    </a:srgbClr>
                  </a:outerShdw>
                </a:effectLst>
              </a:rPr>
              <a:t>, and </a:t>
            </a:r>
            <a:r>
              <a:rPr lang="en-US" sz="4400" b="1" dirty="0" smtClean="0">
                <a:solidFill>
                  <a:srgbClr val="FFFF00"/>
                </a:solidFill>
                <a:effectLst>
                  <a:outerShdw blurRad="38100" dist="38100" dir="2700000" algn="tl">
                    <a:srgbClr val="000000">
                      <a:alpha val="43137"/>
                    </a:srgbClr>
                  </a:outerShdw>
                </a:effectLst>
              </a:rPr>
              <a:t>yellow</a:t>
            </a:r>
            <a:r>
              <a:rPr lang="en-US" sz="4400" dirty="0" smtClean="0">
                <a:effectLst>
                  <a:outerShdw blurRad="38100" dist="38100" dir="2700000" algn="tl">
                    <a:srgbClr val="000000">
                      <a:alpha val="43137"/>
                    </a:srgbClr>
                  </a:outerShdw>
                </a:effectLst>
              </a:rPr>
              <a:t>: </a:t>
            </a:r>
          </a:p>
          <a:p>
            <a:pPr marL="0" indent="0">
              <a:buNone/>
            </a:pPr>
            <a:endParaRPr lang="en-US" sz="1800" dirty="0" smtClean="0">
              <a:effectLst>
                <a:outerShdw blurRad="38100" dist="38100" dir="2700000" algn="tl">
                  <a:srgbClr val="000000">
                    <a:alpha val="43137"/>
                  </a:srgbClr>
                </a:outerShdw>
              </a:effectLst>
            </a:endParaRPr>
          </a:p>
          <a:p>
            <a:pPr marL="0" indent="0">
              <a:buNone/>
            </a:pPr>
            <a:r>
              <a:rPr lang="en-US" sz="4400" b="1" dirty="0" smtClean="0">
                <a:solidFill>
                  <a:srgbClr val="FF0000"/>
                </a:solidFill>
                <a:effectLst>
                  <a:outerShdw blurRad="38100" dist="38100" dir="2700000" algn="tl">
                    <a:srgbClr val="000000">
                      <a:alpha val="43137"/>
                    </a:srgbClr>
                  </a:outerShdw>
                </a:effectLst>
              </a:rPr>
              <a:t>RED</a:t>
            </a:r>
            <a:r>
              <a:rPr lang="en-US" sz="4400" dirty="0" smtClean="0">
                <a:effectLst>
                  <a:outerShdw blurRad="38100" dist="38100" dir="2700000" algn="tl">
                    <a:srgbClr val="000000">
                      <a:alpha val="43137"/>
                    </a:srgbClr>
                  </a:outerShdw>
                </a:effectLst>
              </a:rPr>
              <a:t> </a:t>
            </a:r>
            <a:r>
              <a:rPr lang="en-US" sz="4400" dirty="0">
                <a:effectLst>
                  <a:outerShdw blurRad="38100" dist="38100" dir="2700000" algn="tl">
                    <a:srgbClr val="000000">
                      <a:alpha val="43137"/>
                    </a:srgbClr>
                  </a:outerShdw>
                </a:effectLst>
              </a:rPr>
              <a:t>is the </a:t>
            </a:r>
            <a:r>
              <a:rPr lang="en-US" sz="4400" dirty="0" err="1">
                <a:effectLst>
                  <a:outerShdw blurRad="38100" dist="38100" dir="2700000" algn="tl">
                    <a:srgbClr val="000000">
                      <a:alpha val="43137"/>
                    </a:srgbClr>
                  </a:outerShdw>
                </a:effectLst>
              </a:rPr>
              <a:t>colour</a:t>
            </a:r>
            <a:r>
              <a:rPr lang="en-US" sz="4400" dirty="0">
                <a:effectLst>
                  <a:outerShdw blurRad="38100" dist="38100" dir="2700000" algn="tl">
                    <a:srgbClr val="000000">
                      <a:alpha val="43137"/>
                    </a:srgbClr>
                  </a:outerShdw>
                </a:effectLst>
              </a:rPr>
              <a:t> of </a:t>
            </a:r>
            <a:r>
              <a:rPr lang="en-US" sz="4400" b="1" dirty="0" smtClean="0">
                <a:solidFill>
                  <a:srgbClr val="FF0000"/>
                </a:solidFill>
                <a:effectLst>
                  <a:outerShdw blurRad="38100" dist="38100" dir="2700000" algn="tl">
                    <a:srgbClr val="000000">
                      <a:alpha val="43137"/>
                    </a:srgbClr>
                  </a:outerShdw>
                </a:effectLst>
              </a:rPr>
              <a:t>fire</a:t>
            </a:r>
            <a:r>
              <a:rPr lang="en-US" sz="4400" dirty="0" smtClean="0">
                <a:effectLst>
                  <a:outerShdw blurRad="38100" dist="38100" dir="2700000" algn="tl">
                    <a:srgbClr val="000000">
                      <a:alpha val="43137"/>
                    </a:srgbClr>
                  </a:outerShdw>
                </a:effectLst>
              </a:rPr>
              <a:t>… </a:t>
            </a:r>
          </a:p>
          <a:p>
            <a:pPr marL="0" indent="0">
              <a:buNone/>
            </a:pPr>
            <a:r>
              <a:rPr lang="en-US" sz="4400" b="1" dirty="0" smtClean="0">
                <a:solidFill>
                  <a:schemeClr val="tx2">
                    <a:lumMod val="50000"/>
                  </a:schemeClr>
                </a:solidFill>
                <a:effectLst>
                  <a:outerShdw blurRad="38100" dist="38100" dir="2700000" algn="tl">
                    <a:srgbClr val="000000">
                      <a:alpha val="43137"/>
                    </a:srgbClr>
                  </a:outerShdw>
                </a:effectLst>
              </a:rPr>
              <a:t>BLUE</a:t>
            </a:r>
            <a:r>
              <a:rPr lang="en-US" sz="4400" dirty="0" smtClean="0">
                <a:effectLst>
                  <a:outerShdw blurRad="38100" dist="38100" dir="2700000" algn="tl">
                    <a:srgbClr val="000000">
                      <a:alpha val="43137"/>
                    </a:srgbClr>
                  </a:outerShdw>
                </a:effectLst>
              </a:rPr>
              <a:t> is the </a:t>
            </a:r>
            <a:r>
              <a:rPr lang="en-US" sz="4400" dirty="0" err="1" smtClean="0">
                <a:effectLst>
                  <a:outerShdw blurRad="38100" dist="38100" dir="2700000" algn="tl">
                    <a:srgbClr val="000000">
                      <a:alpha val="43137"/>
                    </a:srgbClr>
                  </a:outerShdw>
                </a:effectLst>
              </a:rPr>
              <a:t>colour</a:t>
            </a:r>
            <a:r>
              <a:rPr lang="en-US" sz="4400" dirty="0" smtClean="0">
                <a:effectLst>
                  <a:outerShdw blurRad="38100" dist="38100" dir="2700000" algn="tl">
                    <a:srgbClr val="000000">
                      <a:alpha val="43137"/>
                    </a:srgbClr>
                  </a:outerShdw>
                </a:effectLst>
              </a:rPr>
              <a:t> </a:t>
            </a:r>
            <a:r>
              <a:rPr lang="en-US" sz="4400" dirty="0">
                <a:effectLst>
                  <a:outerShdw blurRad="38100" dist="38100" dir="2700000" algn="tl">
                    <a:srgbClr val="000000">
                      <a:alpha val="43137"/>
                    </a:srgbClr>
                  </a:outerShdw>
                </a:effectLst>
              </a:rPr>
              <a:t>of </a:t>
            </a:r>
            <a:r>
              <a:rPr lang="en-US" sz="4400" b="1" dirty="0" smtClean="0">
                <a:solidFill>
                  <a:schemeClr val="tx2">
                    <a:lumMod val="50000"/>
                  </a:schemeClr>
                </a:solidFill>
                <a:effectLst>
                  <a:outerShdw blurRad="38100" dist="38100" dir="2700000" algn="tl">
                    <a:srgbClr val="000000">
                      <a:alpha val="43137"/>
                    </a:srgbClr>
                  </a:outerShdw>
                </a:effectLst>
              </a:rPr>
              <a:t>jacinth</a:t>
            </a:r>
            <a:r>
              <a:rPr lang="en-US" sz="4400" dirty="0" smtClean="0">
                <a:effectLst>
                  <a:outerShdw blurRad="38100" dist="38100" dir="2700000" algn="tl">
                    <a:srgbClr val="000000">
                      <a:alpha val="43137"/>
                    </a:srgbClr>
                  </a:outerShdw>
                </a:effectLst>
              </a:rPr>
              <a:t>… </a:t>
            </a:r>
          </a:p>
          <a:p>
            <a:pPr marL="0" indent="0">
              <a:buNone/>
            </a:pPr>
            <a:r>
              <a:rPr lang="en-US" sz="4400" b="1" dirty="0" smtClean="0">
                <a:solidFill>
                  <a:srgbClr val="FFFF00"/>
                </a:solidFill>
                <a:effectLst>
                  <a:outerShdw blurRad="38100" dist="38100" dir="2700000" algn="tl">
                    <a:srgbClr val="000000">
                      <a:alpha val="43137"/>
                    </a:srgbClr>
                  </a:outerShdw>
                </a:effectLst>
              </a:rPr>
              <a:t>YELLOW</a:t>
            </a:r>
            <a:r>
              <a:rPr lang="en-US" sz="4400" dirty="0" smtClean="0">
                <a:effectLst>
                  <a:outerShdw blurRad="38100" dist="38100" dir="2700000" algn="tl">
                    <a:srgbClr val="000000">
                      <a:alpha val="43137"/>
                    </a:srgbClr>
                  </a:outerShdw>
                </a:effectLst>
              </a:rPr>
              <a:t> is the </a:t>
            </a:r>
            <a:r>
              <a:rPr lang="en-US" sz="4400" dirty="0" err="1" smtClean="0">
                <a:effectLst>
                  <a:outerShdw blurRad="38100" dist="38100" dir="2700000" algn="tl">
                    <a:srgbClr val="000000">
                      <a:alpha val="43137"/>
                    </a:srgbClr>
                  </a:outerShdw>
                </a:effectLst>
              </a:rPr>
              <a:t>colour</a:t>
            </a:r>
            <a:r>
              <a:rPr lang="en-US" sz="4400" dirty="0" smtClean="0">
                <a:effectLst>
                  <a:outerShdw blurRad="38100" dist="38100" dir="2700000" algn="tl">
                    <a:srgbClr val="000000">
                      <a:alpha val="43137"/>
                    </a:srgbClr>
                  </a:outerShdw>
                </a:effectLst>
              </a:rPr>
              <a:t> of </a:t>
            </a:r>
            <a:r>
              <a:rPr lang="en-US" sz="4400" b="1" dirty="0" smtClean="0">
                <a:solidFill>
                  <a:srgbClr val="FFFF00"/>
                </a:solidFill>
                <a:effectLst>
                  <a:outerShdw blurRad="38100" dist="38100" dir="2700000" algn="tl">
                    <a:srgbClr val="000000">
                      <a:alpha val="43137"/>
                    </a:srgbClr>
                  </a:outerShdw>
                </a:effectLst>
              </a:rPr>
              <a:t>brimstone (which is sulfur)</a:t>
            </a:r>
            <a:endParaRPr lang="en-US" sz="4400" b="1" dirty="0">
              <a:solidFill>
                <a:srgbClr val="FFFF0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863888" y="38100"/>
            <a:ext cx="7772400" cy="914400"/>
          </a:xfrm>
        </p:spPr>
        <p:txBody>
          <a:bodyPr/>
          <a:lstStyle/>
          <a:p>
            <a:pPr algn="ctr"/>
            <a:r>
              <a:rPr lang="en-US" u="sng" dirty="0"/>
              <a:t>6</a:t>
            </a:r>
            <a:r>
              <a:rPr lang="en-US" u="sng" baseline="30000" dirty="0" smtClean="0"/>
              <a:t>th</a:t>
            </a:r>
            <a:r>
              <a:rPr lang="en-US" u="sng" dirty="0" smtClean="0"/>
              <a:t> TRUMPET </a:t>
            </a:r>
            <a:r>
              <a:rPr lang="en-US" u="sng" dirty="0" smtClean="0">
                <a:solidFill>
                  <a:srgbClr val="FFFF00"/>
                </a:solidFill>
              </a:rPr>
              <a:t>(Rev. 9:17)</a:t>
            </a:r>
            <a:endParaRPr lang="en-US" u="sng" dirty="0">
              <a:solidFill>
                <a:srgbClr val="FFFF00"/>
              </a:solidFill>
            </a:endParaRPr>
          </a:p>
        </p:txBody>
      </p:sp>
    </p:spTree>
    <p:extLst>
      <p:ext uri="{BB962C8B-B14F-4D97-AF65-F5344CB8AC3E}">
        <p14:creationId xmlns:p14="http://schemas.microsoft.com/office/powerpoint/2010/main" val="133399066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image of horsemen in Rev. 9: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19043"/>
            <a:ext cx="7467600" cy="556307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863888" y="38100"/>
            <a:ext cx="7772400" cy="914400"/>
          </a:xfrm>
        </p:spPr>
        <p:txBody>
          <a:bodyPr/>
          <a:lstStyle/>
          <a:p>
            <a:pPr algn="ctr"/>
            <a:r>
              <a:rPr lang="en-US" u="sng" dirty="0"/>
              <a:t>6</a:t>
            </a:r>
            <a:r>
              <a:rPr lang="en-US" u="sng" baseline="30000" dirty="0" smtClean="0"/>
              <a:t>th</a:t>
            </a:r>
            <a:r>
              <a:rPr lang="en-US" u="sng" dirty="0" smtClean="0"/>
              <a:t> TRUMPET </a:t>
            </a:r>
            <a:r>
              <a:rPr lang="en-US" u="sng" dirty="0" smtClean="0">
                <a:solidFill>
                  <a:srgbClr val="FFFF00"/>
                </a:solidFill>
              </a:rPr>
              <a:t>(Rev. 9:17-19)</a:t>
            </a:r>
            <a:endParaRPr lang="en-US" u="sng" dirty="0">
              <a:solidFill>
                <a:srgbClr val="FFFF00"/>
              </a:solidFill>
            </a:endParaRPr>
          </a:p>
        </p:txBody>
      </p:sp>
    </p:spTree>
    <p:extLst>
      <p:ext uri="{BB962C8B-B14F-4D97-AF65-F5344CB8AC3E}">
        <p14:creationId xmlns:p14="http://schemas.microsoft.com/office/powerpoint/2010/main" val="224753497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mage of horsemen in Rev. 9: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41044"/>
            <a:ext cx="6477000" cy="567064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863888" y="38100"/>
            <a:ext cx="7772400" cy="914400"/>
          </a:xfrm>
        </p:spPr>
        <p:txBody>
          <a:bodyPr/>
          <a:lstStyle/>
          <a:p>
            <a:pPr algn="ctr"/>
            <a:r>
              <a:rPr lang="en-US" u="sng" dirty="0"/>
              <a:t>6</a:t>
            </a:r>
            <a:r>
              <a:rPr lang="en-US" u="sng" baseline="30000" dirty="0" smtClean="0"/>
              <a:t>th</a:t>
            </a:r>
            <a:r>
              <a:rPr lang="en-US" u="sng" dirty="0" smtClean="0"/>
              <a:t> TRUMPET </a:t>
            </a:r>
            <a:r>
              <a:rPr lang="en-US" u="sng" dirty="0" smtClean="0">
                <a:solidFill>
                  <a:srgbClr val="FFFF00"/>
                </a:solidFill>
              </a:rPr>
              <a:t>(Rev. 9:17-19)</a:t>
            </a:r>
            <a:endParaRPr lang="en-US" u="sng" dirty="0">
              <a:solidFill>
                <a:srgbClr val="FFFF00"/>
              </a:solidFill>
            </a:endParaRPr>
          </a:p>
        </p:txBody>
      </p:sp>
    </p:spTree>
    <p:extLst>
      <p:ext uri="{BB962C8B-B14F-4D97-AF65-F5344CB8AC3E}">
        <p14:creationId xmlns:p14="http://schemas.microsoft.com/office/powerpoint/2010/main" val="334753584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214651"/>
            <a:ext cx="8437729" cy="5308979"/>
          </a:xfrm>
        </p:spPr>
        <p:txBody>
          <a:bodyPr>
            <a:noAutofit/>
          </a:bodyPr>
          <a:lstStyle/>
          <a:p>
            <a:pPr marL="0" indent="0">
              <a:buNone/>
            </a:pPr>
            <a:r>
              <a:rPr lang="en-US" sz="4400" i="1" dirty="0" smtClean="0">
                <a:solidFill>
                  <a:srgbClr val="FFFF00"/>
                </a:solidFill>
                <a:effectLst>
                  <a:outerShdw blurRad="38100" dist="38100" dir="2700000" algn="tl">
                    <a:srgbClr val="000000">
                      <a:alpha val="43137"/>
                    </a:srgbClr>
                  </a:outerShdw>
                </a:effectLst>
              </a:rPr>
              <a:t>“By </a:t>
            </a:r>
            <a:r>
              <a:rPr lang="en-US" sz="4400" i="1" dirty="0">
                <a:solidFill>
                  <a:srgbClr val="FFFF00"/>
                </a:solidFill>
                <a:effectLst>
                  <a:outerShdw blurRad="38100" dist="38100" dir="2700000" algn="tl">
                    <a:srgbClr val="000000">
                      <a:alpha val="43137"/>
                    </a:srgbClr>
                  </a:outerShdw>
                </a:effectLst>
              </a:rPr>
              <a:t>these </a:t>
            </a:r>
            <a:r>
              <a:rPr lang="en-US" sz="4400" i="1" dirty="0" smtClean="0">
                <a:solidFill>
                  <a:srgbClr val="FFFF00"/>
                </a:solidFill>
                <a:effectLst>
                  <a:outerShdw blurRad="38100" dist="38100" dir="2700000" algn="tl">
                    <a:srgbClr val="000000">
                      <a:alpha val="43137"/>
                    </a:srgbClr>
                  </a:outerShdw>
                </a:effectLst>
              </a:rPr>
              <a:t>three”</a:t>
            </a:r>
            <a:r>
              <a:rPr lang="en-US" sz="4400" dirty="0" smtClean="0">
                <a:effectLst>
                  <a:outerShdw blurRad="38100" dist="38100" dir="2700000" algn="tl">
                    <a:srgbClr val="000000">
                      <a:alpha val="43137"/>
                    </a:srgbClr>
                  </a:outerShdw>
                </a:effectLst>
              </a:rPr>
              <a:t>: </a:t>
            </a:r>
          </a:p>
          <a:p>
            <a:pPr marL="0" indent="0">
              <a:buNone/>
            </a:pPr>
            <a:r>
              <a:rPr lang="en-US" sz="4400" dirty="0" smtClean="0">
                <a:solidFill>
                  <a:srgbClr val="FFFF00"/>
                </a:solidFill>
                <a:effectLst>
                  <a:outerShdw blurRad="38100" dist="38100" dir="2700000" algn="tl">
                    <a:srgbClr val="000000">
                      <a:alpha val="43137"/>
                    </a:srgbClr>
                  </a:outerShdw>
                </a:effectLst>
              </a:rPr>
              <a:t>Three</a:t>
            </a:r>
            <a:r>
              <a:rPr lang="en-US" sz="4400" dirty="0" smtClean="0">
                <a:effectLst>
                  <a:outerShdw blurRad="38100" dist="38100" dir="2700000" algn="tl">
                    <a:srgbClr val="000000">
                      <a:alpha val="43137"/>
                    </a:srgbClr>
                  </a:outerShdw>
                </a:effectLst>
              </a:rPr>
              <a:t> </a:t>
            </a:r>
            <a:r>
              <a:rPr lang="en-US" sz="4400" dirty="0">
                <a:effectLst>
                  <a:outerShdw blurRad="38100" dist="38100" dir="2700000" algn="tl">
                    <a:srgbClr val="000000">
                      <a:alpha val="43137"/>
                    </a:srgbClr>
                  </a:outerShdw>
                </a:effectLst>
              </a:rPr>
              <a:t>things-</a:t>
            </a:r>
            <a:r>
              <a:rPr lang="en-US" sz="4400" dirty="0" smtClean="0">
                <a:effectLst>
                  <a:outerShdw blurRad="38100" dist="38100" dir="2700000" algn="tl">
                    <a:srgbClr val="000000">
                      <a:alpha val="43137"/>
                    </a:srgbClr>
                  </a:outerShdw>
                </a:effectLst>
              </a:rPr>
              <a:t>- </a:t>
            </a:r>
            <a:r>
              <a:rPr lang="en-US" sz="4400" dirty="0">
                <a:effectLst>
                  <a:outerShdw blurRad="38100" dist="38100" dir="2700000" algn="tl">
                    <a:srgbClr val="000000">
                      <a:alpha val="43137"/>
                    </a:srgbClr>
                  </a:outerShdw>
                </a:effectLst>
              </a:rPr>
              <a:t>referring to the </a:t>
            </a:r>
            <a:r>
              <a:rPr lang="en-US" sz="4400" b="1" u="sng" dirty="0">
                <a:solidFill>
                  <a:srgbClr val="FFFF00"/>
                </a:solidFill>
                <a:effectLst>
                  <a:outerShdw blurRad="38100" dist="38100" dir="2700000" algn="tl">
                    <a:srgbClr val="000000">
                      <a:alpha val="43137"/>
                    </a:srgbClr>
                  </a:outerShdw>
                </a:effectLst>
              </a:rPr>
              <a:t>fire</a:t>
            </a:r>
            <a:r>
              <a:rPr lang="en-US" sz="4400" dirty="0">
                <a:effectLst>
                  <a:outerShdw blurRad="38100" dist="38100" dir="2700000" algn="tl">
                    <a:srgbClr val="000000">
                      <a:alpha val="43137"/>
                    </a:srgbClr>
                  </a:outerShdw>
                </a:effectLst>
              </a:rPr>
              <a:t>, the </a:t>
            </a:r>
            <a:r>
              <a:rPr lang="en-US" sz="4400" b="1" u="sng" dirty="0">
                <a:solidFill>
                  <a:srgbClr val="FFFF00"/>
                </a:solidFill>
                <a:effectLst>
                  <a:outerShdw blurRad="38100" dist="38100" dir="2700000" algn="tl">
                    <a:srgbClr val="000000">
                      <a:alpha val="43137"/>
                    </a:srgbClr>
                  </a:outerShdw>
                </a:effectLst>
              </a:rPr>
              <a:t>smoke</a:t>
            </a:r>
            <a:r>
              <a:rPr lang="en-US" sz="4400" dirty="0">
                <a:effectLst>
                  <a:outerShdw blurRad="38100" dist="38100" dir="2700000" algn="tl">
                    <a:srgbClr val="000000">
                      <a:alpha val="43137"/>
                    </a:srgbClr>
                  </a:outerShdw>
                </a:effectLst>
              </a:rPr>
              <a:t>, and the </a:t>
            </a:r>
            <a:r>
              <a:rPr lang="en-US" sz="4400" b="1" u="sng" dirty="0">
                <a:solidFill>
                  <a:srgbClr val="FFFF00"/>
                </a:solidFill>
                <a:effectLst>
                  <a:outerShdw blurRad="38100" dist="38100" dir="2700000" algn="tl">
                    <a:srgbClr val="000000">
                      <a:alpha val="43137"/>
                    </a:srgbClr>
                  </a:outerShdw>
                </a:effectLst>
              </a:rPr>
              <a:t>brimstone</a:t>
            </a:r>
            <a:r>
              <a:rPr lang="en-US" sz="4400" dirty="0">
                <a:effectLst>
                  <a:outerShdw blurRad="38100" dist="38100" dir="2700000" algn="tl">
                    <a:srgbClr val="000000">
                      <a:alpha val="43137"/>
                    </a:srgbClr>
                  </a:outerShdw>
                </a:effectLst>
              </a:rPr>
              <a:t>. </a:t>
            </a:r>
            <a:endParaRPr lang="en-US" sz="4400" dirty="0" smtClean="0">
              <a:effectLst>
                <a:outerShdw blurRad="38100" dist="38100" dir="2700000" algn="tl">
                  <a:srgbClr val="000000">
                    <a:alpha val="43137"/>
                  </a:srgbClr>
                </a:outerShdw>
              </a:effectLst>
            </a:endParaRPr>
          </a:p>
          <a:p>
            <a:pPr marL="0" indent="0">
              <a:buNone/>
            </a:pPr>
            <a:endParaRPr lang="en-US" sz="2000" dirty="0">
              <a:effectLst>
                <a:outerShdw blurRad="38100" dist="38100" dir="2700000" algn="tl">
                  <a:srgbClr val="000000">
                    <a:alpha val="43137"/>
                  </a:srgbClr>
                </a:outerShdw>
              </a:effectLst>
            </a:endParaRPr>
          </a:p>
          <a:p>
            <a:pPr marL="0" indent="0">
              <a:buNone/>
            </a:pPr>
            <a:r>
              <a:rPr lang="en-US" sz="4000" dirty="0">
                <a:effectLst>
                  <a:outerShdw blurRad="38100" dist="38100" dir="2700000" algn="tl">
                    <a:srgbClr val="000000">
                      <a:alpha val="43137"/>
                    </a:srgbClr>
                  </a:outerShdw>
                </a:effectLst>
              </a:rPr>
              <a:t>Those immense numbers of horsemen would sweep over the world, and a full third part of the race of men would seem to fall before them.</a:t>
            </a:r>
          </a:p>
        </p:txBody>
      </p:sp>
      <p:sp>
        <p:nvSpPr>
          <p:cNvPr id="6" name="Title 1"/>
          <p:cNvSpPr>
            <a:spLocks noGrp="1"/>
          </p:cNvSpPr>
          <p:nvPr>
            <p:ph type="title"/>
          </p:nvPr>
        </p:nvSpPr>
        <p:spPr>
          <a:xfrm>
            <a:off x="863888" y="38100"/>
            <a:ext cx="7772400" cy="914400"/>
          </a:xfrm>
        </p:spPr>
        <p:txBody>
          <a:bodyPr/>
          <a:lstStyle/>
          <a:p>
            <a:pPr algn="ctr"/>
            <a:r>
              <a:rPr lang="en-US" u="sng" dirty="0"/>
              <a:t>6</a:t>
            </a:r>
            <a:r>
              <a:rPr lang="en-US" u="sng" baseline="30000" dirty="0" smtClean="0"/>
              <a:t>th</a:t>
            </a:r>
            <a:r>
              <a:rPr lang="en-US" u="sng" dirty="0" smtClean="0"/>
              <a:t> TRUMPET </a:t>
            </a:r>
            <a:r>
              <a:rPr lang="en-US" u="sng" dirty="0" smtClean="0">
                <a:solidFill>
                  <a:srgbClr val="FFFF00"/>
                </a:solidFill>
              </a:rPr>
              <a:t>(Rev. 9:18)</a:t>
            </a:r>
            <a:endParaRPr lang="en-US" u="sng" dirty="0">
              <a:solidFill>
                <a:srgbClr val="FFFF00"/>
              </a:solidFill>
            </a:endParaRPr>
          </a:p>
        </p:txBody>
      </p:sp>
    </p:spTree>
    <p:extLst>
      <p:ext uri="{BB962C8B-B14F-4D97-AF65-F5344CB8AC3E}">
        <p14:creationId xmlns:p14="http://schemas.microsoft.com/office/powerpoint/2010/main" val="98097162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1214651"/>
            <a:ext cx="8361529" cy="5308979"/>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the rest of the people, who were not put to death by these evils, were not turned from the works of their hands, but went on giving worship to evil spirits, and images of </a:t>
            </a:r>
            <a:r>
              <a:rPr lang="en-US" sz="3600" i="1" dirty="0" smtClean="0">
                <a:solidFill>
                  <a:srgbClr val="FFFF00"/>
                </a:solidFill>
                <a:effectLst>
                  <a:outerShdw blurRad="38100" dist="38100" dir="2700000" algn="tl">
                    <a:srgbClr val="000000">
                      <a:alpha val="43137"/>
                    </a:srgbClr>
                  </a:outerShdw>
                </a:effectLst>
              </a:rPr>
              <a:t>gold, silver, brass, </a:t>
            </a:r>
            <a:r>
              <a:rPr lang="en-US" sz="3600" i="1" dirty="0">
                <a:solidFill>
                  <a:srgbClr val="FFFF00"/>
                </a:solidFill>
                <a:effectLst>
                  <a:outerShdw blurRad="38100" dist="38100" dir="2700000" algn="tl">
                    <a:srgbClr val="000000">
                      <a:alpha val="43137"/>
                    </a:srgbClr>
                  </a:outerShdw>
                </a:effectLst>
              </a:rPr>
              <a:t>stone and </a:t>
            </a:r>
            <a:r>
              <a:rPr lang="en-US" sz="3600" i="1" dirty="0" smtClean="0">
                <a:solidFill>
                  <a:srgbClr val="FFFF00"/>
                </a:solidFill>
                <a:effectLst>
                  <a:outerShdw blurRad="38100" dist="38100" dir="2700000" algn="tl">
                    <a:srgbClr val="000000">
                      <a:alpha val="43137"/>
                    </a:srgbClr>
                  </a:outerShdw>
                </a:effectLst>
              </a:rPr>
              <a:t>wood; </a:t>
            </a:r>
            <a:r>
              <a:rPr lang="en-US" sz="3600" i="1" dirty="0">
                <a:solidFill>
                  <a:srgbClr val="FFFF00"/>
                </a:solidFill>
                <a:effectLst>
                  <a:outerShdw blurRad="38100" dist="38100" dir="2700000" algn="tl">
                    <a:srgbClr val="000000">
                      <a:alpha val="43137"/>
                    </a:srgbClr>
                  </a:outerShdw>
                </a:effectLst>
              </a:rPr>
              <a:t>which have no power of seeing or hearing or walking. </a:t>
            </a:r>
            <a:r>
              <a:rPr lang="en-US" sz="3600" i="1" dirty="0" smtClean="0">
                <a:solidFill>
                  <a:srgbClr val="FFFF00"/>
                </a:solidFill>
                <a:effectLst>
                  <a:outerShdw blurRad="38100" dist="38100" dir="2700000" algn="tl">
                    <a:srgbClr val="000000">
                      <a:alpha val="43137"/>
                    </a:srgbClr>
                  </a:outerShdw>
                </a:effectLst>
              </a:rPr>
              <a:t>They </a:t>
            </a:r>
            <a:r>
              <a:rPr lang="en-US" sz="3600" i="1" dirty="0">
                <a:solidFill>
                  <a:srgbClr val="FFFF00"/>
                </a:solidFill>
                <a:effectLst>
                  <a:outerShdw blurRad="38100" dist="38100" dir="2700000" algn="tl">
                    <a:srgbClr val="000000">
                      <a:alpha val="43137"/>
                    </a:srgbClr>
                  </a:outerShdw>
                </a:effectLst>
              </a:rPr>
              <a:t>didn't repent of their murders, nor of their sorceries, nor of their sexual immorality, nor of their thefts.</a:t>
            </a:r>
          </a:p>
        </p:txBody>
      </p:sp>
      <p:sp>
        <p:nvSpPr>
          <p:cNvPr id="6" name="Title 1"/>
          <p:cNvSpPr>
            <a:spLocks noGrp="1"/>
          </p:cNvSpPr>
          <p:nvPr>
            <p:ph type="title"/>
          </p:nvPr>
        </p:nvSpPr>
        <p:spPr>
          <a:xfrm>
            <a:off x="863888" y="38100"/>
            <a:ext cx="7772400" cy="914400"/>
          </a:xfrm>
        </p:spPr>
        <p:txBody>
          <a:bodyPr/>
          <a:lstStyle/>
          <a:p>
            <a:pPr algn="ctr"/>
            <a:r>
              <a:rPr lang="en-US" u="sng" dirty="0"/>
              <a:t>6</a:t>
            </a:r>
            <a:r>
              <a:rPr lang="en-US" u="sng" baseline="30000" dirty="0" smtClean="0"/>
              <a:t>th</a:t>
            </a:r>
            <a:r>
              <a:rPr lang="en-US" u="sng" dirty="0" smtClean="0"/>
              <a:t> TRUMPET </a:t>
            </a:r>
            <a:r>
              <a:rPr lang="en-US" u="sng" dirty="0" smtClean="0">
                <a:solidFill>
                  <a:srgbClr val="FFFF00"/>
                </a:solidFill>
              </a:rPr>
              <a:t>(Rev. 9:20-21)</a:t>
            </a:r>
            <a:endParaRPr lang="en-US" u="sng" dirty="0">
              <a:solidFill>
                <a:srgbClr val="FFFF00"/>
              </a:solidFill>
            </a:endParaRPr>
          </a:p>
        </p:txBody>
      </p:sp>
    </p:spTree>
    <p:extLst>
      <p:ext uri="{BB962C8B-B14F-4D97-AF65-F5344CB8AC3E}">
        <p14:creationId xmlns:p14="http://schemas.microsoft.com/office/powerpoint/2010/main" val="287154403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888" y="38100"/>
            <a:ext cx="7772400" cy="800100"/>
          </a:xfrm>
        </p:spPr>
        <p:txBody>
          <a:bodyPr/>
          <a:lstStyle/>
          <a:p>
            <a:pPr algn="ctr"/>
            <a:r>
              <a:rPr lang="en-US" u="sng" dirty="0"/>
              <a:t>7</a:t>
            </a:r>
            <a:r>
              <a:rPr lang="en-US" u="sng" baseline="30000" dirty="0" smtClean="0"/>
              <a:t>th</a:t>
            </a:r>
            <a:r>
              <a:rPr lang="en-US" u="sng" dirty="0" smtClean="0"/>
              <a:t> TRUMPET </a:t>
            </a:r>
            <a:r>
              <a:rPr lang="en-US" u="sng" dirty="0" smtClean="0">
                <a:solidFill>
                  <a:srgbClr val="FFFF00"/>
                </a:solidFill>
              </a:rPr>
              <a:t>(Rev. 11:15-19)</a:t>
            </a:r>
            <a:endParaRPr lang="en-US" u="sng" dirty="0">
              <a:solidFill>
                <a:srgbClr val="FFFF00"/>
              </a:solidFill>
            </a:endParaRPr>
          </a:p>
        </p:txBody>
      </p:sp>
      <p:sp>
        <p:nvSpPr>
          <p:cNvPr id="3" name="Content Placeholder 2"/>
          <p:cNvSpPr>
            <a:spLocks noGrp="1"/>
          </p:cNvSpPr>
          <p:nvPr>
            <p:ph idx="1"/>
          </p:nvPr>
        </p:nvSpPr>
        <p:spPr/>
        <p:txBody>
          <a:bodyPr/>
          <a:lstStyle/>
          <a:p>
            <a:endParaRPr lang="en-US" dirty="0"/>
          </a:p>
        </p:txBody>
      </p:sp>
      <p:pic>
        <p:nvPicPr>
          <p:cNvPr id="4" name="Picture 2" descr="Signs of the Times: Trumpet Sounds Heard Around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85617"/>
            <a:ext cx="6299776" cy="47184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00200" y="5804020"/>
            <a:ext cx="6299776" cy="923330"/>
          </a:xfrm>
          <a:prstGeom prst="rect">
            <a:avLst/>
          </a:prstGeom>
          <a:solidFill>
            <a:schemeClr val="bg1"/>
          </a:solidFill>
        </p:spPr>
        <p:txBody>
          <a:bodyPr wrap="square" rtlCol="0">
            <a:spAutoFit/>
          </a:bodyPr>
          <a:lstStyle/>
          <a:p>
            <a:pPr algn="ctr"/>
            <a:r>
              <a:rPr lang="en-US" sz="5400" b="1" dirty="0" smtClean="0">
                <a:solidFill>
                  <a:srgbClr val="FFFF00"/>
                </a:solidFill>
              </a:rPr>
              <a:t>“THE THIRD WOE”</a:t>
            </a:r>
            <a:endParaRPr lang="en-US" sz="5400" b="1" dirty="0">
              <a:solidFill>
                <a:srgbClr val="FFFF00"/>
              </a:solidFill>
            </a:endParaRPr>
          </a:p>
        </p:txBody>
      </p:sp>
    </p:spTree>
    <p:extLst>
      <p:ext uri="{BB962C8B-B14F-4D97-AF65-F5344CB8AC3E}">
        <p14:creationId xmlns:p14="http://schemas.microsoft.com/office/powerpoint/2010/main" val="274131622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762000"/>
            <a:ext cx="8560558" cy="5898107"/>
          </a:xfrm>
        </p:spPr>
        <p:txBody>
          <a:bodyPr>
            <a:noAutofit/>
          </a:bodyPr>
          <a:lstStyle/>
          <a:p>
            <a:pPr fontAlgn="base"/>
            <a:r>
              <a:rPr lang="en-US" sz="3600" dirty="0"/>
              <a:t> Other views exist on what the 3rd Woe is, as there are also many views on how to read Revelation, </a:t>
            </a:r>
            <a:r>
              <a:rPr lang="en-US" sz="3600" dirty="0" smtClean="0"/>
              <a:t>some views </a:t>
            </a:r>
            <a:r>
              <a:rPr lang="en-US" sz="3600" dirty="0"/>
              <a:t>will have a distinct take on what </a:t>
            </a:r>
            <a:r>
              <a:rPr lang="en-US" sz="3600" dirty="0" smtClean="0"/>
              <a:t>events encompass the 3</a:t>
            </a:r>
            <a:r>
              <a:rPr lang="en-US" sz="3600" baseline="30000" dirty="0" smtClean="0"/>
              <a:t>rd</a:t>
            </a:r>
            <a:r>
              <a:rPr lang="en-US" sz="3600" dirty="0" smtClean="0"/>
              <a:t> woe </a:t>
            </a:r>
            <a:r>
              <a:rPr lang="en-US" sz="3600" dirty="0"/>
              <a:t>and when </a:t>
            </a:r>
            <a:r>
              <a:rPr lang="en-US" sz="3600" dirty="0" smtClean="0"/>
              <a:t>it actually </a:t>
            </a:r>
            <a:r>
              <a:rPr lang="en-US" sz="3600" dirty="0"/>
              <a:t>ends</a:t>
            </a:r>
            <a:r>
              <a:rPr lang="en-US" sz="3600" dirty="0" smtClean="0"/>
              <a:t>.</a:t>
            </a:r>
          </a:p>
          <a:p>
            <a:pPr marL="68580" indent="0" fontAlgn="base">
              <a:buNone/>
            </a:pPr>
            <a:endParaRPr lang="en-US" sz="1200" dirty="0" smtClean="0"/>
          </a:p>
          <a:p>
            <a:pPr fontAlgn="base"/>
            <a:r>
              <a:rPr lang="en-US" sz="3600" b="1" dirty="0" smtClean="0">
                <a:solidFill>
                  <a:srgbClr val="FFFF00"/>
                </a:solidFill>
                <a:effectLst>
                  <a:outerShdw blurRad="38100" dist="38100" dir="2700000" algn="tl">
                    <a:srgbClr val="000000">
                      <a:alpha val="43137"/>
                    </a:srgbClr>
                  </a:outerShdw>
                </a:effectLst>
              </a:rPr>
              <a:t>However, when one examines the passage of Revelation 11:15-19 one cannot avoid the following events that are mentioned. Whether </a:t>
            </a:r>
            <a:r>
              <a:rPr lang="en-US" sz="3600" b="1" smtClean="0">
                <a:solidFill>
                  <a:srgbClr val="FFFF00"/>
                </a:solidFill>
                <a:effectLst>
                  <a:outerShdw blurRad="38100" dist="38100" dir="2700000" algn="tl">
                    <a:srgbClr val="000000">
                      <a:alpha val="43137"/>
                    </a:srgbClr>
                  </a:outerShdw>
                </a:effectLst>
              </a:rPr>
              <a:t>some events </a:t>
            </a:r>
            <a:r>
              <a:rPr lang="en-US" sz="3600" b="1" dirty="0" smtClean="0">
                <a:solidFill>
                  <a:srgbClr val="FFFF00"/>
                </a:solidFill>
                <a:effectLst>
                  <a:outerShdw blurRad="38100" dist="38100" dir="2700000" algn="tl">
                    <a:srgbClr val="000000">
                      <a:alpha val="43137"/>
                    </a:srgbClr>
                  </a:outerShdw>
                </a:effectLst>
              </a:rPr>
              <a:t>are woeful or not, is debatable:</a:t>
            </a:r>
            <a:endParaRPr lang="en-US" sz="3600" b="1" dirty="0">
              <a:solidFill>
                <a:srgbClr val="FFFF00"/>
              </a:solidFill>
              <a:effectLst>
                <a:outerShdw blurRad="38100" dist="38100" dir="2700000" algn="tl">
                  <a:srgbClr val="000000">
                    <a:alpha val="43137"/>
                  </a:srgbClr>
                </a:outerShdw>
              </a:effectLst>
            </a:endParaRPr>
          </a:p>
          <a:p>
            <a:pPr marL="0" indent="0">
              <a:buNone/>
            </a:pPr>
            <a:r>
              <a:rPr lang="en-US" sz="3600" dirty="0" smtClean="0">
                <a:solidFill>
                  <a:srgbClr val="FFFF00"/>
                </a:solidFill>
                <a:effectLst>
                  <a:outerShdw blurRad="38100" dist="38100" dir="2700000" algn="tl">
                    <a:srgbClr val="000000">
                      <a:alpha val="43137"/>
                    </a:srgbClr>
                  </a:outerShdw>
                </a:effectLst>
              </a:rPr>
              <a:t> </a:t>
            </a:r>
          </a:p>
        </p:txBody>
      </p:sp>
      <p:sp>
        <p:nvSpPr>
          <p:cNvPr id="7" name="Title 1"/>
          <p:cNvSpPr>
            <a:spLocks noGrp="1"/>
          </p:cNvSpPr>
          <p:nvPr>
            <p:ph type="title"/>
          </p:nvPr>
        </p:nvSpPr>
        <p:spPr>
          <a:xfrm>
            <a:off x="863888" y="38100"/>
            <a:ext cx="7772400" cy="800100"/>
          </a:xfrm>
        </p:spPr>
        <p:txBody>
          <a:bodyPr/>
          <a:lstStyle/>
          <a:p>
            <a:pPr algn="ctr"/>
            <a:r>
              <a:rPr lang="en-US" u="sng" dirty="0"/>
              <a:t>7</a:t>
            </a:r>
            <a:r>
              <a:rPr lang="en-US" u="sng" baseline="30000" dirty="0" smtClean="0"/>
              <a:t>th</a:t>
            </a:r>
            <a:r>
              <a:rPr lang="en-US" u="sng" dirty="0" smtClean="0"/>
              <a:t> TRUMPET: </a:t>
            </a:r>
            <a:r>
              <a:rPr lang="en-US" b="1" u="sng" dirty="0" smtClean="0">
                <a:solidFill>
                  <a:srgbClr val="FFFF00"/>
                </a:solidFill>
              </a:rPr>
              <a:t>3</a:t>
            </a:r>
            <a:r>
              <a:rPr lang="en-US" b="1" u="sng" baseline="30000" dirty="0" smtClean="0">
                <a:solidFill>
                  <a:srgbClr val="FFFF00"/>
                </a:solidFill>
              </a:rPr>
              <a:t>rd</a:t>
            </a:r>
            <a:r>
              <a:rPr lang="en-US" b="1" u="sng" dirty="0" smtClean="0">
                <a:solidFill>
                  <a:srgbClr val="FFFF00"/>
                </a:solidFill>
              </a:rPr>
              <a:t> WOE!</a:t>
            </a:r>
            <a:endParaRPr lang="en-US" b="1" u="sng" dirty="0">
              <a:solidFill>
                <a:srgbClr val="FFFF00"/>
              </a:solidFill>
            </a:endParaRPr>
          </a:p>
        </p:txBody>
      </p:sp>
    </p:spTree>
    <p:extLst>
      <p:ext uri="{BB962C8B-B14F-4D97-AF65-F5344CB8AC3E}">
        <p14:creationId xmlns:p14="http://schemas.microsoft.com/office/powerpoint/2010/main" val="309715454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066800"/>
            <a:ext cx="8560558" cy="5791200"/>
          </a:xfrm>
        </p:spPr>
        <p:txBody>
          <a:bodyPr>
            <a:noAutofit/>
          </a:bodyPr>
          <a:lstStyle/>
          <a:p>
            <a:pPr fontAlgn="base"/>
            <a:r>
              <a:rPr lang="en-US" sz="4000" dirty="0" smtClean="0">
                <a:solidFill>
                  <a:srgbClr val="FFFF00"/>
                </a:solidFill>
              </a:rPr>
              <a:t>(Vs. 15-17) </a:t>
            </a:r>
            <a:r>
              <a:rPr lang="en-US" sz="4000" dirty="0" smtClean="0"/>
              <a:t>The </a:t>
            </a:r>
            <a:r>
              <a:rPr lang="en-US" sz="4000" dirty="0" smtClean="0">
                <a:solidFill>
                  <a:srgbClr val="FFFF00"/>
                </a:solidFill>
              </a:rPr>
              <a:t>coming Kingdom </a:t>
            </a:r>
            <a:r>
              <a:rPr lang="en-US" sz="4000" dirty="0" smtClean="0"/>
              <a:t>of Jesus Christ when He will rule supreme</a:t>
            </a:r>
          </a:p>
          <a:p>
            <a:pPr fontAlgn="base"/>
            <a:r>
              <a:rPr lang="en-US" sz="4000" dirty="0">
                <a:solidFill>
                  <a:srgbClr val="FFFF00"/>
                </a:solidFill>
              </a:rPr>
              <a:t>(Vs. </a:t>
            </a:r>
            <a:r>
              <a:rPr lang="en-US" sz="4000" dirty="0" smtClean="0">
                <a:solidFill>
                  <a:srgbClr val="FFFF00"/>
                </a:solidFill>
              </a:rPr>
              <a:t>18) </a:t>
            </a:r>
            <a:r>
              <a:rPr lang="en-US" sz="4000" dirty="0"/>
              <a:t>The </a:t>
            </a:r>
            <a:r>
              <a:rPr lang="en-US" sz="4000" dirty="0">
                <a:solidFill>
                  <a:srgbClr val="FFFF00"/>
                </a:solidFill>
              </a:rPr>
              <a:t>coming J</a:t>
            </a:r>
            <a:r>
              <a:rPr lang="en-US" sz="4000" dirty="0" smtClean="0">
                <a:solidFill>
                  <a:srgbClr val="FFFF00"/>
                </a:solidFill>
              </a:rPr>
              <a:t>udgments </a:t>
            </a:r>
            <a:r>
              <a:rPr lang="en-US" sz="4000" dirty="0"/>
              <a:t>of </a:t>
            </a:r>
            <a:r>
              <a:rPr lang="en-US" sz="4000" dirty="0" smtClean="0"/>
              <a:t>God when He will pour out his wrath upon the unbelievers  and give His rewards to the believers</a:t>
            </a:r>
          </a:p>
          <a:p>
            <a:pPr fontAlgn="base"/>
            <a:r>
              <a:rPr lang="en-US" sz="4000" dirty="0">
                <a:solidFill>
                  <a:srgbClr val="FFFF00"/>
                </a:solidFill>
              </a:rPr>
              <a:t>(Vs. </a:t>
            </a:r>
            <a:r>
              <a:rPr lang="en-US" sz="4000" dirty="0" smtClean="0">
                <a:solidFill>
                  <a:srgbClr val="FFFF00"/>
                </a:solidFill>
              </a:rPr>
              <a:t>19) </a:t>
            </a:r>
            <a:r>
              <a:rPr lang="en-US" sz="4000" dirty="0"/>
              <a:t>The </a:t>
            </a:r>
            <a:r>
              <a:rPr lang="en-US" sz="4000" dirty="0" smtClean="0">
                <a:solidFill>
                  <a:srgbClr val="FFFF00"/>
                </a:solidFill>
              </a:rPr>
              <a:t>manifestations</a:t>
            </a:r>
            <a:r>
              <a:rPr lang="en-US" sz="4000" dirty="0" smtClean="0"/>
              <a:t>  of God’s glory</a:t>
            </a:r>
          </a:p>
          <a:p>
            <a:pPr fontAlgn="base"/>
            <a:endParaRPr lang="en-US" sz="3600" dirty="0" smtClean="0"/>
          </a:p>
        </p:txBody>
      </p:sp>
      <p:sp>
        <p:nvSpPr>
          <p:cNvPr id="7" name="Title 1"/>
          <p:cNvSpPr>
            <a:spLocks noGrp="1"/>
          </p:cNvSpPr>
          <p:nvPr>
            <p:ph type="title"/>
          </p:nvPr>
        </p:nvSpPr>
        <p:spPr>
          <a:xfrm>
            <a:off x="863888" y="38100"/>
            <a:ext cx="7772400" cy="800100"/>
          </a:xfrm>
        </p:spPr>
        <p:txBody>
          <a:bodyPr/>
          <a:lstStyle/>
          <a:p>
            <a:pPr algn="ctr"/>
            <a:r>
              <a:rPr lang="en-US" u="sng" dirty="0"/>
              <a:t>7</a:t>
            </a:r>
            <a:r>
              <a:rPr lang="en-US" u="sng" baseline="30000" dirty="0" smtClean="0"/>
              <a:t>th</a:t>
            </a:r>
            <a:r>
              <a:rPr lang="en-US" u="sng" dirty="0" smtClean="0"/>
              <a:t> TRUMPET: </a:t>
            </a:r>
            <a:r>
              <a:rPr lang="en-US" b="1" u="sng" dirty="0" smtClean="0">
                <a:solidFill>
                  <a:srgbClr val="FFFF00"/>
                </a:solidFill>
              </a:rPr>
              <a:t>3</a:t>
            </a:r>
            <a:r>
              <a:rPr lang="en-US" b="1" u="sng" baseline="30000" dirty="0" smtClean="0">
                <a:solidFill>
                  <a:srgbClr val="FFFF00"/>
                </a:solidFill>
              </a:rPr>
              <a:t>rd</a:t>
            </a:r>
            <a:r>
              <a:rPr lang="en-US" b="1" u="sng" dirty="0" smtClean="0">
                <a:solidFill>
                  <a:srgbClr val="FFFF00"/>
                </a:solidFill>
              </a:rPr>
              <a:t> WOE!</a:t>
            </a:r>
            <a:endParaRPr lang="en-US" b="1" u="sng" dirty="0">
              <a:solidFill>
                <a:srgbClr val="FFFF00"/>
              </a:solidFill>
            </a:endParaRPr>
          </a:p>
        </p:txBody>
      </p:sp>
    </p:spTree>
    <p:extLst>
      <p:ext uri="{BB962C8B-B14F-4D97-AF65-F5344CB8AC3E}">
        <p14:creationId xmlns:p14="http://schemas.microsoft.com/office/powerpoint/2010/main" val="235504624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219200"/>
            <a:ext cx="8560558" cy="5486400"/>
          </a:xfrm>
        </p:spPr>
        <p:txBody>
          <a:bodyPr>
            <a:noAutofit/>
          </a:bodyPr>
          <a:lstStyle/>
          <a:p>
            <a:pPr marL="0" indent="0">
              <a:buNone/>
            </a:pPr>
            <a:r>
              <a:rPr lang="en-US" sz="3600" dirty="0">
                <a:solidFill>
                  <a:srgbClr val="FFFF00"/>
                </a:solidFill>
              </a:rPr>
              <a:t>The 7</a:t>
            </a:r>
            <a:r>
              <a:rPr lang="en-US" sz="3600" baseline="30000" dirty="0">
                <a:solidFill>
                  <a:srgbClr val="FFFF00"/>
                </a:solidFill>
              </a:rPr>
              <a:t>th</a:t>
            </a:r>
            <a:r>
              <a:rPr lang="en-US" sz="3600" dirty="0">
                <a:solidFill>
                  <a:srgbClr val="FFFF00"/>
                </a:solidFill>
              </a:rPr>
              <a:t> trumpet which includes the 3</a:t>
            </a:r>
            <a:r>
              <a:rPr lang="en-US" sz="3600" baseline="30000" dirty="0">
                <a:solidFill>
                  <a:srgbClr val="FFFF00"/>
                </a:solidFill>
              </a:rPr>
              <a:t>rd</a:t>
            </a:r>
            <a:r>
              <a:rPr lang="en-US" sz="3600" dirty="0">
                <a:solidFill>
                  <a:srgbClr val="FFFF00"/>
                </a:solidFill>
              </a:rPr>
              <a:t> Woe, seems to extend to and through the Millennial </a:t>
            </a:r>
            <a:r>
              <a:rPr lang="en-US" sz="3600" dirty="0" smtClean="0">
                <a:solidFill>
                  <a:srgbClr val="FFFF00"/>
                </a:solidFill>
              </a:rPr>
              <a:t>Kingdom &amp; </a:t>
            </a:r>
            <a:r>
              <a:rPr lang="en-US" sz="3600" dirty="0">
                <a:solidFill>
                  <a:srgbClr val="FFFF00"/>
                </a:solidFill>
              </a:rPr>
              <a:t>the end of the </a:t>
            </a:r>
            <a:r>
              <a:rPr lang="en-US" sz="3600" dirty="0" smtClean="0">
                <a:solidFill>
                  <a:srgbClr val="FFFF00"/>
                </a:solidFill>
              </a:rPr>
              <a:t>world. The 7</a:t>
            </a:r>
            <a:r>
              <a:rPr lang="en-US" sz="3600" baseline="30000" dirty="0" smtClean="0">
                <a:solidFill>
                  <a:srgbClr val="FFFF00"/>
                </a:solidFill>
              </a:rPr>
              <a:t>th</a:t>
            </a:r>
            <a:r>
              <a:rPr lang="en-US" sz="3600" dirty="0" smtClean="0">
                <a:solidFill>
                  <a:srgbClr val="FFFF00"/>
                </a:solidFill>
              </a:rPr>
              <a:t> trumpet emphasizes </a:t>
            </a:r>
            <a:r>
              <a:rPr lang="en-US" sz="3600" dirty="0">
                <a:solidFill>
                  <a:srgbClr val="FFFF00"/>
                </a:solidFill>
              </a:rPr>
              <a:t>Christ’s return. </a:t>
            </a:r>
            <a:r>
              <a:rPr lang="en-US" sz="3600" dirty="0" smtClean="0">
                <a:solidFill>
                  <a:srgbClr val="FFFF00"/>
                </a:solidFill>
              </a:rPr>
              <a:t>The 7</a:t>
            </a:r>
            <a:r>
              <a:rPr lang="en-US" sz="3600" baseline="30000" dirty="0" smtClean="0">
                <a:solidFill>
                  <a:srgbClr val="FFFF00"/>
                </a:solidFill>
              </a:rPr>
              <a:t>th</a:t>
            </a:r>
            <a:r>
              <a:rPr lang="en-US" sz="3600" dirty="0" smtClean="0">
                <a:solidFill>
                  <a:srgbClr val="FFFF00"/>
                </a:solidFill>
              </a:rPr>
              <a:t> trumpet </a:t>
            </a:r>
            <a:r>
              <a:rPr lang="en-US" sz="3600" dirty="0">
                <a:solidFill>
                  <a:srgbClr val="FFFF00"/>
                </a:solidFill>
              </a:rPr>
              <a:t>introduces and includes the seven bowl judgments of the wrath of </a:t>
            </a:r>
            <a:r>
              <a:rPr lang="en-US" sz="3600" dirty="0" smtClean="0">
                <a:solidFill>
                  <a:srgbClr val="FFFF00"/>
                </a:solidFill>
              </a:rPr>
              <a:t>God. </a:t>
            </a:r>
          </a:p>
          <a:p>
            <a:pPr marL="0" indent="0">
              <a:buNone/>
            </a:pPr>
            <a:r>
              <a:rPr lang="en-US" sz="3600" dirty="0" smtClean="0"/>
              <a:t>Based on the passage, this 3</a:t>
            </a:r>
            <a:r>
              <a:rPr lang="en-US" sz="3600" baseline="30000" dirty="0" smtClean="0"/>
              <a:t>rd</a:t>
            </a:r>
            <a:r>
              <a:rPr lang="en-US" sz="3600" dirty="0" smtClean="0"/>
              <a:t> woe spans  </a:t>
            </a:r>
            <a:r>
              <a:rPr lang="en-US" sz="3600" dirty="0"/>
              <a:t>to </a:t>
            </a:r>
            <a:r>
              <a:rPr lang="en-US" sz="3600" dirty="0" smtClean="0"/>
              <a:t>&amp; probably includes the great white throne </a:t>
            </a:r>
            <a:r>
              <a:rPr lang="en-US" sz="3600" dirty="0"/>
              <a:t>judgment</a:t>
            </a:r>
            <a:r>
              <a:rPr lang="en-US" sz="3600" dirty="0" smtClean="0"/>
              <a:t>.</a:t>
            </a:r>
            <a:endParaRPr lang="en-US" sz="3600" dirty="0" smtClean="0">
              <a:effectLst>
                <a:outerShdw blurRad="38100" dist="38100" dir="2700000" algn="tl">
                  <a:srgbClr val="000000">
                    <a:alpha val="43137"/>
                  </a:srgbClr>
                </a:outerShdw>
              </a:effectLst>
            </a:endParaRPr>
          </a:p>
        </p:txBody>
      </p:sp>
      <p:sp>
        <p:nvSpPr>
          <p:cNvPr id="7" name="Title 1"/>
          <p:cNvSpPr>
            <a:spLocks noGrp="1"/>
          </p:cNvSpPr>
          <p:nvPr>
            <p:ph type="title"/>
          </p:nvPr>
        </p:nvSpPr>
        <p:spPr>
          <a:xfrm>
            <a:off x="863888" y="38100"/>
            <a:ext cx="7772400" cy="800100"/>
          </a:xfrm>
        </p:spPr>
        <p:txBody>
          <a:bodyPr/>
          <a:lstStyle/>
          <a:p>
            <a:pPr algn="ctr"/>
            <a:r>
              <a:rPr lang="en-US" u="sng" dirty="0"/>
              <a:t>7</a:t>
            </a:r>
            <a:r>
              <a:rPr lang="en-US" u="sng" baseline="30000" dirty="0" smtClean="0"/>
              <a:t>th</a:t>
            </a:r>
            <a:r>
              <a:rPr lang="en-US" u="sng" dirty="0" smtClean="0"/>
              <a:t> TRUMPET: </a:t>
            </a:r>
            <a:r>
              <a:rPr lang="en-US" b="1" u="sng" dirty="0" smtClean="0">
                <a:solidFill>
                  <a:srgbClr val="FFFF00"/>
                </a:solidFill>
              </a:rPr>
              <a:t>3</a:t>
            </a:r>
            <a:r>
              <a:rPr lang="en-US" b="1" u="sng" baseline="30000" dirty="0" smtClean="0">
                <a:solidFill>
                  <a:srgbClr val="FFFF00"/>
                </a:solidFill>
              </a:rPr>
              <a:t>rd</a:t>
            </a:r>
            <a:r>
              <a:rPr lang="en-US" b="1" u="sng" dirty="0" smtClean="0">
                <a:solidFill>
                  <a:srgbClr val="FFFF00"/>
                </a:solidFill>
              </a:rPr>
              <a:t> WOE!</a:t>
            </a:r>
            <a:endParaRPr lang="en-US" b="1" u="sng" dirty="0">
              <a:solidFill>
                <a:srgbClr val="FFFF00"/>
              </a:solidFill>
            </a:endParaRPr>
          </a:p>
        </p:txBody>
      </p:sp>
    </p:spTree>
    <p:extLst>
      <p:ext uri="{BB962C8B-B14F-4D97-AF65-F5344CB8AC3E}">
        <p14:creationId xmlns:p14="http://schemas.microsoft.com/office/powerpoint/2010/main" val="22774063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1143000"/>
            <a:ext cx="8763000" cy="5715000"/>
          </a:xfrm>
        </p:spPr>
        <p:txBody>
          <a:bodyPr>
            <a:normAutofit/>
          </a:bodyPr>
          <a:lstStyle/>
          <a:p>
            <a:pPr marL="68580" indent="0" algn="ctr">
              <a:buNone/>
            </a:pPr>
            <a:r>
              <a:rPr lang="en-US" sz="3200" b="1" u="sng" dirty="0" smtClean="0">
                <a:solidFill>
                  <a:srgbClr val="FFFF00"/>
                </a:solidFill>
              </a:rPr>
              <a:t>SIGNS OF THE LAST DAYS</a:t>
            </a:r>
          </a:p>
          <a:p>
            <a:pPr marL="68580" indent="0" algn="ctr">
              <a:buNone/>
            </a:pPr>
            <a:endParaRPr lang="en-US" sz="1200" b="1" u="sng" dirty="0" smtClean="0">
              <a:solidFill>
                <a:srgbClr val="FFFF00"/>
              </a:solidFill>
            </a:endParaRPr>
          </a:p>
          <a:p>
            <a:r>
              <a:rPr lang="en-US" sz="4000" dirty="0" smtClean="0">
                <a:solidFill>
                  <a:srgbClr val="FFFF00"/>
                </a:solidFill>
              </a:rPr>
              <a:t>DERISION </a:t>
            </a:r>
            <a:r>
              <a:rPr lang="en-US" sz="4000" dirty="0" smtClean="0">
                <a:solidFill>
                  <a:schemeClr val="tx2">
                    <a:lumMod val="90000"/>
                  </a:schemeClr>
                </a:solidFill>
              </a:rPr>
              <a:t>of the faith</a:t>
            </a:r>
          </a:p>
          <a:p>
            <a:pPr marL="68580" indent="0">
              <a:buNone/>
            </a:pPr>
            <a:endParaRPr lang="en-US" sz="1600" dirty="0"/>
          </a:p>
          <a:p>
            <a:pPr marL="68580" indent="0">
              <a:buNone/>
            </a:pPr>
            <a:r>
              <a:rPr lang="en-US" sz="2800" b="1" u="sng" dirty="0">
                <a:solidFill>
                  <a:srgbClr val="FFFF00"/>
                </a:solidFill>
              </a:rPr>
              <a:t>Verse 19</a:t>
            </a:r>
            <a:r>
              <a:rPr lang="en-US" sz="2800" b="1" dirty="0">
                <a:solidFill>
                  <a:srgbClr val="FFFF00"/>
                </a:solidFill>
              </a:rPr>
              <a:t>:</a:t>
            </a:r>
            <a:r>
              <a:rPr lang="en-US" sz="2800" dirty="0">
                <a:solidFill>
                  <a:srgbClr val="FFFF00"/>
                </a:solidFill>
              </a:rPr>
              <a:t> </a:t>
            </a:r>
          </a:p>
          <a:p>
            <a:r>
              <a:rPr lang="en-US" sz="2800" dirty="0"/>
              <a:t>“</a:t>
            </a:r>
            <a:r>
              <a:rPr lang="en-US" sz="2800" i="1" dirty="0"/>
              <a:t>sensual</a:t>
            </a:r>
            <a:r>
              <a:rPr lang="en-US" sz="2800" dirty="0"/>
              <a:t>” – lower or bestial nature, animal-like behavior… They are under the influence of gross passions and wicked indulgences.</a:t>
            </a:r>
          </a:p>
          <a:p>
            <a:r>
              <a:rPr lang="en-US" sz="2800" dirty="0"/>
              <a:t>“</a:t>
            </a:r>
            <a:r>
              <a:rPr lang="en-US" sz="2800" i="1" dirty="0"/>
              <a:t>having not the Spirit</a:t>
            </a:r>
            <a:r>
              <a:rPr lang="en-US" sz="2800" dirty="0"/>
              <a:t>” – Not partakers of salvation… not led by the Spirit… not under the Spirit’s guidance </a:t>
            </a:r>
          </a:p>
          <a:p>
            <a:pPr marL="68580" indent="0">
              <a:buNone/>
            </a:pPr>
            <a:endParaRPr lang="en-US" sz="2800" dirty="0" smtClean="0"/>
          </a:p>
          <a:p>
            <a:pPr marL="68580" indent="0">
              <a:buNone/>
            </a:pPr>
            <a:endParaRPr lang="en-US" sz="4000" dirty="0" smtClean="0"/>
          </a:p>
        </p:txBody>
      </p:sp>
    </p:spTree>
    <p:extLst>
      <p:ext uri="{BB962C8B-B14F-4D97-AF65-F5344CB8AC3E}">
        <p14:creationId xmlns:p14="http://schemas.microsoft.com/office/powerpoint/2010/main" val="185048735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371600"/>
            <a:ext cx="8560558" cy="5288507"/>
          </a:xfrm>
        </p:spPr>
        <p:txBody>
          <a:bodyPr>
            <a:noAutofit/>
          </a:bodyPr>
          <a:lstStyle/>
          <a:p>
            <a:pPr marL="68580" indent="0" fontAlgn="base">
              <a:buNone/>
            </a:pPr>
            <a:r>
              <a:rPr lang="en-US" sz="3600" b="1" dirty="0" smtClean="0">
                <a:solidFill>
                  <a:srgbClr val="FFFF00"/>
                </a:solidFill>
              </a:rPr>
              <a:t>WOE! Is an exclamation of grief</a:t>
            </a:r>
            <a:r>
              <a:rPr lang="en-US" sz="3600" dirty="0" smtClean="0">
                <a:solidFill>
                  <a:srgbClr val="FFFF00"/>
                </a:solidFill>
              </a:rPr>
              <a:t>; </a:t>
            </a:r>
            <a:r>
              <a:rPr lang="en-US" sz="3600" dirty="0" smtClean="0">
                <a:solidFill>
                  <a:schemeClr val="tx2">
                    <a:lumMod val="90000"/>
                  </a:schemeClr>
                </a:solidFill>
              </a:rPr>
              <a:t>therefore it is fitting to highlight the events or activities which might cause grief:</a:t>
            </a:r>
          </a:p>
          <a:p>
            <a:pPr marL="68580" indent="0" fontAlgn="base">
              <a:buNone/>
            </a:pPr>
            <a:endParaRPr lang="en-US" sz="2000" dirty="0" smtClean="0">
              <a:solidFill>
                <a:schemeClr val="tx2">
                  <a:lumMod val="90000"/>
                </a:schemeClr>
              </a:solidFill>
            </a:endParaRPr>
          </a:p>
          <a:p>
            <a:pPr fontAlgn="base"/>
            <a:r>
              <a:rPr lang="en-US" sz="3600" dirty="0" smtClean="0"/>
              <a:t>The reign or rulership of Jesus may cause grief to the nations that are opposed to Christ’s governance over them. </a:t>
            </a:r>
          </a:p>
          <a:p>
            <a:pPr marL="68580" indent="0" fontAlgn="base">
              <a:buNone/>
            </a:pPr>
            <a:endParaRPr lang="en-US" sz="1200" dirty="0" smtClean="0"/>
          </a:p>
          <a:p>
            <a:pPr marL="68580" indent="0" fontAlgn="base">
              <a:buNone/>
            </a:pPr>
            <a:r>
              <a:rPr lang="en-US" sz="3600" i="1" dirty="0" smtClean="0">
                <a:solidFill>
                  <a:srgbClr val="FFFF00"/>
                </a:solidFill>
              </a:rPr>
              <a:t>“And the nations were angry …” </a:t>
            </a:r>
            <a:r>
              <a:rPr lang="en-US" sz="3600" dirty="0" smtClean="0">
                <a:solidFill>
                  <a:srgbClr val="FFFF00"/>
                </a:solidFill>
              </a:rPr>
              <a:t>(Vs. 18)</a:t>
            </a:r>
            <a:endParaRPr lang="en-US" sz="3600" dirty="0">
              <a:solidFill>
                <a:srgbClr val="FFFF00"/>
              </a:solidFill>
              <a:effectLst>
                <a:outerShdw blurRad="38100" dist="38100" dir="2700000" algn="tl">
                  <a:srgbClr val="000000">
                    <a:alpha val="43137"/>
                  </a:srgbClr>
                </a:outerShdw>
              </a:effectLst>
            </a:endParaRPr>
          </a:p>
          <a:p>
            <a:pPr marL="0" indent="0">
              <a:buNone/>
            </a:pPr>
            <a:r>
              <a:rPr lang="en-US" sz="3600" dirty="0" smtClean="0">
                <a:solidFill>
                  <a:srgbClr val="FFFF00"/>
                </a:solidFill>
                <a:effectLst>
                  <a:outerShdw blurRad="38100" dist="38100" dir="2700000" algn="tl">
                    <a:srgbClr val="000000">
                      <a:alpha val="43137"/>
                    </a:srgbClr>
                  </a:outerShdw>
                </a:effectLst>
              </a:rPr>
              <a:t> </a:t>
            </a:r>
          </a:p>
        </p:txBody>
      </p:sp>
      <p:sp>
        <p:nvSpPr>
          <p:cNvPr id="6" name="Title 1"/>
          <p:cNvSpPr>
            <a:spLocks noGrp="1"/>
          </p:cNvSpPr>
          <p:nvPr>
            <p:ph type="title"/>
          </p:nvPr>
        </p:nvSpPr>
        <p:spPr>
          <a:xfrm>
            <a:off x="863888" y="38100"/>
            <a:ext cx="7772400" cy="800100"/>
          </a:xfrm>
        </p:spPr>
        <p:txBody>
          <a:bodyPr/>
          <a:lstStyle/>
          <a:p>
            <a:pPr algn="ctr"/>
            <a:r>
              <a:rPr lang="en-US" u="sng" dirty="0"/>
              <a:t>7</a:t>
            </a:r>
            <a:r>
              <a:rPr lang="en-US" u="sng" baseline="30000" dirty="0" smtClean="0"/>
              <a:t>th</a:t>
            </a:r>
            <a:r>
              <a:rPr lang="en-US" u="sng" dirty="0" smtClean="0"/>
              <a:t> TRUMPET: </a:t>
            </a:r>
            <a:r>
              <a:rPr lang="en-US" b="1" u="sng" dirty="0" smtClean="0">
                <a:solidFill>
                  <a:srgbClr val="FFFF00"/>
                </a:solidFill>
              </a:rPr>
              <a:t>3</a:t>
            </a:r>
            <a:r>
              <a:rPr lang="en-US" b="1" u="sng" baseline="30000" dirty="0" smtClean="0">
                <a:solidFill>
                  <a:srgbClr val="FFFF00"/>
                </a:solidFill>
              </a:rPr>
              <a:t>rd</a:t>
            </a:r>
            <a:r>
              <a:rPr lang="en-US" b="1" u="sng" dirty="0" smtClean="0">
                <a:solidFill>
                  <a:srgbClr val="FFFF00"/>
                </a:solidFill>
              </a:rPr>
              <a:t> WOE!</a:t>
            </a:r>
            <a:endParaRPr lang="en-US" b="1" u="sng" dirty="0">
              <a:solidFill>
                <a:srgbClr val="FFFF00"/>
              </a:solidFill>
            </a:endParaRPr>
          </a:p>
        </p:txBody>
      </p:sp>
    </p:spTree>
    <p:extLst>
      <p:ext uri="{BB962C8B-B14F-4D97-AF65-F5344CB8AC3E}">
        <p14:creationId xmlns:p14="http://schemas.microsoft.com/office/powerpoint/2010/main" val="22183175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838200"/>
            <a:ext cx="8560558" cy="6019800"/>
          </a:xfrm>
        </p:spPr>
        <p:txBody>
          <a:bodyPr>
            <a:noAutofit/>
          </a:bodyPr>
          <a:lstStyle/>
          <a:p>
            <a:pPr marL="68580" indent="0" fontAlgn="base">
              <a:buNone/>
            </a:pPr>
            <a:r>
              <a:rPr lang="en-US" sz="3600" i="1" dirty="0" smtClean="0">
                <a:solidFill>
                  <a:srgbClr val="FFFF00"/>
                </a:solidFill>
              </a:rPr>
              <a:t>“thy wrath is come…” </a:t>
            </a:r>
            <a:r>
              <a:rPr lang="en-US" sz="3600" dirty="0" smtClean="0">
                <a:solidFill>
                  <a:srgbClr val="FFFF00"/>
                </a:solidFill>
              </a:rPr>
              <a:t>(Vs. 18)</a:t>
            </a:r>
          </a:p>
          <a:p>
            <a:pPr fontAlgn="base"/>
            <a:r>
              <a:rPr lang="en-US" sz="3600" dirty="0" smtClean="0">
                <a:solidFill>
                  <a:schemeClr val="tx2">
                    <a:lumMod val="90000"/>
                  </a:schemeClr>
                </a:solidFill>
                <a:effectLst>
                  <a:outerShdw blurRad="38100" dist="38100" dir="2700000" algn="tl">
                    <a:srgbClr val="000000">
                      <a:alpha val="43137"/>
                    </a:srgbClr>
                  </a:outerShdw>
                </a:effectLst>
              </a:rPr>
              <a:t>This phrase alone encompasses the magnitude of the 3</a:t>
            </a:r>
            <a:r>
              <a:rPr lang="en-US" sz="3600" baseline="30000" dirty="0" smtClean="0">
                <a:solidFill>
                  <a:schemeClr val="tx2">
                    <a:lumMod val="90000"/>
                  </a:schemeClr>
                </a:solidFill>
                <a:effectLst>
                  <a:outerShdw blurRad="38100" dist="38100" dir="2700000" algn="tl">
                    <a:srgbClr val="000000">
                      <a:alpha val="43137"/>
                    </a:srgbClr>
                  </a:outerShdw>
                </a:effectLst>
              </a:rPr>
              <a:t>rd</a:t>
            </a:r>
            <a:r>
              <a:rPr lang="en-US" sz="3600" dirty="0" smtClean="0">
                <a:solidFill>
                  <a:schemeClr val="tx2">
                    <a:lumMod val="90000"/>
                  </a:schemeClr>
                </a:solidFill>
                <a:effectLst>
                  <a:outerShdw blurRad="38100" dist="38100" dir="2700000" algn="tl">
                    <a:srgbClr val="000000">
                      <a:alpha val="43137"/>
                    </a:srgbClr>
                  </a:outerShdw>
                </a:effectLst>
              </a:rPr>
              <a:t> woe and can involve a variety of events which signify the pouring out of God’s wrath in the form of:</a:t>
            </a:r>
            <a:endParaRPr lang="en-US" sz="3400" dirty="0" smtClean="0">
              <a:solidFill>
                <a:schemeClr val="tx2">
                  <a:lumMod val="90000"/>
                </a:schemeClr>
              </a:solidFill>
              <a:effectLst>
                <a:outerShdw blurRad="38100" dist="38100" dir="2700000" algn="tl">
                  <a:srgbClr val="000000">
                    <a:alpha val="43137"/>
                  </a:srgbClr>
                </a:outerShdw>
              </a:effectLst>
            </a:endParaRPr>
          </a:p>
          <a:p>
            <a:pPr marL="68580" indent="0" fontAlgn="base">
              <a:buNone/>
            </a:pPr>
            <a:r>
              <a:rPr lang="en-US" sz="3600" dirty="0" smtClean="0">
                <a:effectLst>
                  <a:outerShdw blurRad="38100" dist="38100" dir="2700000" algn="tl">
                    <a:srgbClr val="000000">
                      <a:alpha val="43137"/>
                    </a:srgbClr>
                  </a:outerShdw>
                </a:effectLst>
              </a:rPr>
              <a:t>- Judgment of Babylon &amp; other nations   </a:t>
            </a:r>
          </a:p>
          <a:p>
            <a:pPr marL="68580" indent="0" fontAlgn="base">
              <a:buNone/>
            </a:pP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  </a:t>
            </a:r>
            <a:r>
              <a:rPr lang="en-US" sz="3600" dirty="0" smtClean="0">
                <a:solidFill>
                  <a:srgbClr val="FFFF00"/>
                </a:solidFill>
                <a:effectLst>
                  <a:outerShdw blurRad="38100" dist="38100" dir="2700000" algn="tl">
                    <a:srgbClr val="000000">
                      <a:alpha val="43137"/>
                    </a:srgbClr>
                  </a:outerShdw>
                </a:effectLst>
              </a:rPr>
              <a:t>(Rev. 14:8-11, 18-19; 16:19; 18:3; 19:15)</a:t>
            </a:r>
          </a:p>
          <a:p>
            <a:pPr marL="68580" indent="0" fontAlgn="base">
              <a:buNone/>
            </a:pPr>
            <a:r>
              <a:rPr lang="en-US" sz="3600" dirty="0" smtClean="0">
                <a:effectLst>
                  <a:outerShdw blurRad="38100" dist="38100" dir="2700000" algn="tl">
                    <a:srgbClr val="000000">
                      <a:alpha val="43137"/>
                    </a:srgbClr>
                  </a:outerShdw>
                </a:effectLst>
              </a:rPr>
              <a:t>- The bowl judgments </a:t>
            </a:r>
            <a:r>
              <a:rPr lang="en-US" sz="3600" dirty="0" smtClean="0">
                <a:solidFill>
                  <a:srgbClr val="FFFF00"/>
                </a:solidFill>
                <a:effectLst>
                  <a:outerShdw blurRad="38100" dist="38100" dir="2700000" algn="tl">
                    <a:srgbClr val="000000">
                      <a:alpha val="43137"/>
                    </a:srgbClr>
                  </a:outerShdw>
                </a:effectLst>
              </a:rPr>
              <a:t>(Rev. 15:1; 16:1)</a:t>
            </a:r>
          </a:p>
          <a:p>
            <a:pPr marL="68580" indent="0" fontAlgn="base">
              <a:buNone/>
            </a:pPr>
            <a:r>
              <a:rPr lang="en-US" sz="3600" dirty="0" smtClean="0">
                <a:effectLst>
                  <a:outerShdw blurRad="38100" dist="38100" dir="2700000" algn="tl">
                    <a:srgbClr val="000000">
                      <a:alpha val="43137"/>
                    </a:srgbClr>
                  </a:outerShdw>
                </a:effectLst>
              </a:rPr>
              <a:t>- Annihilation of the Anti-Christ, false prophet  &amp; the remnant</a:t>
            </a:r>
            <a:r>
              <a:rPr lang="en-US" sz="3600" dirty="0" smtClean="0">
                <a:solidFill>
                  <a:srgbClr val="FFFF00"/>
                </a:solidFill>
                <a:effectLst>
                  <a:outerShdw blurRad="38100" dist="38100" dir="2700000" algn="tl">
                    <a:srgbClr val="000000">
                      <a:alpha val="43137"/>
                    </a:srgbClr>
                  </a:outerShdw>
                </a:effectLst>
              </a:rPr>
              <a:t> (Rev. 19:11, 19-21)</a:t>
            </a:r>
            <a:endParaRPr lang="en-US" sz="3600" dirty="0">
              <a:effectLst>
                <a:outerShdw blurRad="38100" dist="38100" dir="2700000" algn="tl">
                  <a:srgbClr val="000000">
                    <a:alpha val="43137"/>
                  </a:srgbClr>
                </a:outerShdw>
              </a:effectLst>
            </a:endParaRPr>
          </a:p>
          <a:p>
            <a:pPr marL="0" indent="0">
              <a:buNone/>
            </a:pPr>
            <a:r>
              <a:rPr lang="en-US" sz="3600" dirty="0" smtClean="0">
                <a:solidFill>
                  <a:srgbClr val="FFFF00"/>
                </a:solidFill>
                <a:effectLst>
                  <a:outerShdw blurRad="38100" dist="38100" dir="2700000" algn="tl">
                    <a:srgbClr val="000000">
                      <a:alpha val="43137"/>
                    </a:srgbClr>
                  </a:outerShdw>
                </a:effectLst>
              </a:rPr>
              <a:t> </a:t>
            </a:r>
          </a:p>
        </p:txBody>
      </p:sp>
      <p:sp>
        <p:nvSpPr>
          <p:cNvPr id="6" name="Title 1"/>
          <p:cNvSpPr>
            <a:spLocks noGrp="1"/>
          </p:cNvSpPr>
          <p:nvPr>
            <p:ph type="title"/>
          </p:nvPr>
        </p:nvSpPr>
        <p:spPr>
          <a:xfrm>
            <a:off x="863888" y="38100"/>
            <a:ext cx="7772400" cy="800100"/>
          </a:xfrm>
        </p:spPr>
        <p:txBody>
          <a:bodyPr/>
          <a:lstStyle/>
          <a:p>
            <a:pPr algn="ctr"/>
            <a:r>
              <a:rPr lang="en-US" u="sng" dirty="0"/>
              <a:t>7</a:t>
            </a:r>
            <a:r>
              <a:rPr lang="en-US" u="sng" baseline="30000" dirty="0" smtClean="0"/>
              <a:t>th</a:t>
            </a:r>
            <a:r>
              <a:rPr lang="en-US" u="sng" dirty="0" smtClean="0"/>
              <a:t> TRUMPET: </a:t>
            </a:r>
            <a:r>
              <a:rPr lang="en-US" b="1" u="sng" dirty="0" smtClean="0">
                <a:solidFill>
                  <a:srgbClr val="FFFF00"/>
                </a:solidFill>
              </a:rPr>
              <a:t>3</a:t>
            </a:r>
            <a:r>
              <a:rPr lang="en-US" b="1" u="sng" baseline="30000" dirty="0" smtClean="0">
                <a:solidFill>
                  <a:srgbClr val="FFFF00"/>
                </a:solidFill>
              </a:rPr>
              <a:t>rd</a:t>
            </a:r>
            <a:r>
              <a:rPr lang="en-US" b="1" u="sng" dirty="0" smtClean="0">
                <a:solidFill>
                  <a:srgbClr val="FFFF00"/>
                </a:solidFill>
              </a:rPr>
              <a:t> WOE!</a:t>
            </a:r>
            <a:endParaRPr lang="en-US" b="1" u="sng" dirty="0">
              <a:solidFill>
                <a:srgbClr val="FFFF00"/>
              </a:solidFill>
            </a:endParaRPr>
          </a:p>
        </p:txBody>
      </p:sp>
    </p:spTree>
    <p:extLst>
      <p:ext uri="{BB962C8B-B14F-4D97-AF65-F5344CB8AC3E}">
        <p14:creationId xmlns:p14="http://schemas.microsoft.com/office/powerpoint/2010/main" val="309486561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066800"/>
            <a:ext cx="8560558" cy="5791200"/>
          </a:xfrm>
        </p:spPr>
        <p:txBody>
          <a:bodyPr>
            <a:noAutofit/>
          </a:bodyPr>
          <a:lstStyle/>
          <a:p>
            <a:pPr marL="68580" indent="0" fontAlgn="base">
              <a:buNone/>
            </a:pPr>
            <a:r>
              <a:rPr lang="en-US" sz="3600" i="1" dirty="0" smtClean="0">
                <a:solidFill>
                  <a:srgbClr val="FFFF00"/>
                </a:solidFill>
              </a:rPr>
              <a:t>“…and the time of the dead that they should be judged” </a:t>
            </a:r>
            <a:r>
              <a:rPr lang="en-US" sz="3600" dirty="0" smtClean="0">
                <a:solidFill>
                  <a:srgbClr val="FFFF00"/>
                </a:solidFill>
              </a:rPr>
              <a:t>(Vs. 18)</a:t>
            </a:r>
          </a:p>
          <a:p>
            <a:pPr fontAlgn="base"/>
            <a:r>
              <a:rPr lang="en-US" sz="3600" i="1" dirty="0" smtClean="0">
                <a:solidFill>
                  <a:srgbClr val="FFFF00"/>
                </a:solidFill>
                <a:effectLst>
                  <a:outerShdw blurRad="38100" dist="38100" dir="2700000" algn="tl">
                    <a:srgbClr val="000000">
                      <a:alpha val="43137"/>
                    </a:srgbClr>
                  </a:outerShdw>
                </a:effectLst>
              </a:rPr>
              <a:t>The </a:t>
            </a:r>
            <a:r>
              <a:rPr lang="en-US" sz="3600" i="1" dirty="0">
                <a:solidFill>
                  <a:srgbClr val="FFFF00"/>
                </a:solidFill>
                <a:effectLst>
                  <a:outerShdw blurRad="38100" dist="38100" dir="2700000" algn="tl">
                    <a:srgbClr val="000000">
                      <a:alpha val="43137"/>
                    </a:srgbClr>
                  </a:outerShdw>
                </a:effectLst>
              </a:rPr>
              <a:t>dead</a:t>
            </a:r>
            <a:r>
              <a:rPr lang="en-US" sz="3600" i="1"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more than likely refers to the unbelieving dead. Those departed souls that were not saved when they were alive are normally called “</a:t>
            </a:r>
            <a:r>
              <a:rPr lang="en-US" sz="3600" i="1" dirty="0">
                <a:solidFill>
                  <a:srgbClr val="FFFF00"/>
                </a:solidFill>
                <a:effectLst>
                  <a:outerShdw blurRad="38100" dist="38100" dir="2700000" algn="tl">
                    <a:srgbClr val="000000">
                      <a:alpha val="43137"/>
                    </a:srgbClr>
                  </a:outerShdw>
                </a:effectLst>
              </a:rPr>
              <a:t>the </a:t>
            </a:r>
            <a:r>
              <a:rPr lang="en-US" sz="3600" i="1" dirty="0" smtClean="0">
                <a:solidFill>
                  <a:srgbClr val="FFFF00"/>
                </a:solidFill>
                <a:effectLst>
                  <a:outerShdw blurRad="38100" dist="38100" dir="2700000" algn="tl">
                    <a:srgbClr val="000000">
                      <a:alpha val="43137"/>
                    </a:srgbClr>
                  </a:outerShdw>
                </a:effectLst>
              </a:rPr>
              <a:t>dead.</a:t>
            </a:r>
            <a:r>
              <a:rPr lang="en-US" sz="3600" dirty="0" smtClean="0">
                <a:effectLst>
                  <a:outerShdw blurRad="38100" dist="38100" dir="2700000" algn="tl">
                    <a:srgbClr val="000000">
                      <a:alpha val="43137"/>
                    </a:srgbClr>
                  </a:outerShdw>
                </a:effectLst>
              </a:rPr>
              <a:t>” Hence </a:t>
            </a:r>
            <a:r>
              <a:rPr lang="en-US" sz="3600" dirty="0">
                <a:effectLst>
                  <a:outerShdw blurRad="38100" dist="38100" dir="2700000" algn="tl">
                    <a:srgbClr val="000000">
                      <a:alpha val="43137"/>
                    </a:srgbClr>
                  </a:outerShdw>
                </a:effectLst>
              </a:rPr>
              <a:t>this could be in reference to the </a:t>
            </a:r>
            <a:r>
              <a:rPr lang="en-US" sz="3600" dirty="0" smtClean="0">
                <a:solidFill>
                  <a:srgbClr val="FFFF00"/>
                </a:solidFill>
                <a:effectLst>
                  <a:outerShdw blurRad="38100" dist="38100" dir="2700000" algn="tl">
                    <a:srgbClr val="000000">
                      <a:alpha val="43137"/>
                    </a:srgbClr>
                  </a:outerShdw>
                </a:effectLst>
              </a:rPr>
              <a:t>Great White </a:t>
            </a:r>
            <a:r>
              <a:rPr lang="en-US" sz="3600" dirty="0">
                <a:solidFill>
                  <a:srgbClr val="FFFF00"/>
                </a:solidFill>
                <a:effectLst>
                  <a:outerShdw blurRad="38100" dist="38100" dir="2700000" algn="tl">
                    <a:srgbClr val="000000">
                      <a:alpha val="43137"/>
                    </a:srgbClr>
                  </a:outerShdw>
                </a:effectLst>
              </a:rPr>
              <a:t>Throne Judgment</a:t>
            </a:r>
            <a:r>
              <a:rPr lang="en-US" sz="3600" dirty="0">
                <a:effectLst>
                  <a:outerShdw blurRad="38100" dist="38100" dir="2700000" algn="tl">
                    <a:srgbClr val="000000">
                      <a:alpha val="43137"/>
                    </a:srgbClr>
                  </a:outerShdw>
                </a:effectLst>
              </a:rPr>
              <a:t> when all the unbelieving dead will be judged. </a:t>
            </a:r>
            <a:endParaRPr lang="en-US" sz="3600" dirty="0" smtClean="0">
              <a:effectLst>
                <a:outerShdw blurRad="38100" dist="38100" dir="2700000" algn="tl">
                  <a:srgbClr val="000000">
                    <a:alpha val="43137"/>
                  </a:srgbClr>
                </a:outerShdw>
              </a:effectLst>
            </a:endParaRPr>
          </a:p>
          <a:p>
            <a:pPr marL="68580" indent="0" fontAlgn="base">
              <a:buNone/>
            </a:pPr>
            <a:r>
              <a:rPr lang="en-US" sz="3600" i="1" dirty="0">
                <a:solidFill>
                  <a:srgbClr val="FFFF00"/>
                </a:solidFill>
                <a:effectLst>
                  <a:outerShdw blurRad="38100" dist="38100" dir="2700000" algn="tl">
                    <a:srgbClr val="000000">
                      <a:alpha val="43137"/>
                    </a:srgbClr>
                  </a:outerShdw>
                </a:effectLst>
              </a:rPr>
              <a:t> </a:t>
            </a:r>
            <a:r>
              <a:rPr lang="en-US" sz="3600" i="1" dirty="0" smtClean="0">
                <a:solidFill>
                  <a:srgbClr val="FFFF00"/>
                </a:solidFill>
                <a:effectLst>
                  <a:outerShdw blurRad="38100" dist="38100" dir="2700000" algn="tl">
                    <a:srgbClr val="000000">
                      <a:alpha val="43137"/>
                    </a:srgbClr>
                  </a:outerShdw>
                </a:effectLst>
              </a:rPr>
              <a:t>   (Rev</a:t>
            </a:r>
            <a:r>
              <a:rPr lang="en-US" sz="3600" i="1" dirty="0">
                <a:solidFill>
                  <a:srgbClr val="FFFF00"/>
                </a:solidFill>
                <a:effectLst>
                  <a:outerShdw blurRad="38100" dist="38100" dir="2700000" algn="tl">
                    <a:srgbClr val="000000">
                      <a:alpha val="43137"/>
                    </a:srgbClr>
                  </a:outerShdw>
                </a:effectLst>
              </a:rPr>
              <a:t>. 20:12-13)</a:t>
            </a:r>
          </a:p>
          <a:p>
            <a:pPr fontAlgn="base"/>
            <a:endParaRPr lang="en-US" sz="3600" dirty="0" smtClean="0">
              <a:solidFill>
                <a:srgbClr val="FFFF0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863888" y="38100"/>
            <a:ext cx="7772400" cy="800100"/>
          </a:xfrm>
        </p:spPr>
        <p:txBody>
          <a:bodyPr/>
          <a:lstStyle/>
          <a:p>
            <a:pPr algn="ctr"/>
            <a:r>
              <a:rPr lang="en-US" u="sng" dirty="0"/>
              <a:t>7</a:t>
            </a:r>
            <a:r>
              <a:rPr lang="en-US" u="sng" baseline="30000" dirty="0" smtClean="0"/>
              <a:t>th</a:t>
            </a:r>
            <a:r>
              <a:rPr lang="en-US" u="sng" dirty="0" smtClean="0"/>
              <a:t> TRUMPET: </a:t>
            </a:r>
            <a:r>
              <a:rPr lang="en-US" b="1" u="sng" dirty="0" smtClean="0">
                <a:solidFill>
                  <a:srgbClr val="FFFF00"/>
                </a:solidFill>
              </a:rPr>
              <a:t>3</a:t>
            </a:r>
            <a:r>
              <a:rPr lang="en-US" b="1" u="sng" baseline="30000" dirty="0" smtClean="0">
                <a:solidFill>
                  <a:srgbClr val="FFFF00"/>
                </a:solidFill>
              </a:rPr>
              <a:t>rd</a:t>
            </a:r>
            <a:r>
              <a:rPr lang="en-US" b="1" u="sng" dirty="0" smtClean="0">
                <a:solidFill>
                  <a:srgbClr val="FFFF00"/>
                </a:solidFill>
              </a:rPr>
              <a:t> WOE!</a:t>
            </a:r>
            <a:endParaRPr lang="en-US" b="1" u="sng" dirty="0">
              <a:solidFill>
                <a:srgbClr val="FFFF00"/>
              </a:solidFill>
            </a:endParaRPr>
          </a:p>
        </p:txBody>
      </p:sp>
    </p:spTree>
    <p:extLst>
      <p:ext uri="{BB962C8B-B14F-4D97-AF65-F5344CB8AC3E}">
        <p14:creationId xmlns:p14="http://schemas.microsoft.com/office/powerpoint/2010/main" val="53887840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81000" y="990600"/>
            <a:ext cx="8636758" cy="5669507"/>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that thou </a:t>
            </a:r>
            <a:r>
              <a:rPr lang="en-US" sz="3600" i="1" dirty="0" smtClean="0">
                <a:solidFill>
                  <a:srgbClr val="FFFF00"/>
                </a:solidFill>
                <a:effectLst>
                  <a:outerShdw blurRad="38100" dist="38100" dir="2700000" algn="tl">
                    <a:srgbClr val="000000">
                      <a:alpha val="43137"/>
                    </a:srgbClr>
                  </a:outerShdw>
                </a:effectLst>
              </a:rPr>
              <a:t>should </a:t>
            </a:r>
            <a:r>
              <a:rPr lang="en-US" sz="3600" i="1" dirty="0">
                <a:solidFill>
                  <a:srgbClr val="FFFF00"/>
                </a:solidFill>
                <a:effectLst>
                  <a:outerShdw blurRad="38100" dist="38100" dir="2700000" algn="tl">
                    <a:srgbClr val="000000">
                      <a:alpha val="43137"/>
                    </a:srgbClr>
                  </a:outerShdw>
                </a:effectLst>
              </a:rPr>
              <a:t>give reward unto thy </a:t>
            </a:r>
            <a:r>
              <a:rPr lang="en-US" sz="3600" i="1" dirty="0" smtClean="0">
                <a:solidFill>
                  <a:srgbClr val="FFFF00"/>
                </a:solidFill>
                <a:effectLst>
                  <a:outerShdw blurRad="38100" dist="38100" dir="2700000" algn="tl">
                    <a:srgbClr val="000000">
                      <a:alpha val="43137"/>
                    </a:srgbClr>
                  </a:outerShdw>
                </a:effectLst>
              </a:rPr>
              <a:t>servants…”</a:t>
            </a:r>
          </a:p>
          <a:p>
            <a:pPr marL="0" indent="0">
              <a:buNone/>
            </a:pPr>
            <a:endParaRPr lang="en-US" sz="1600" i="1" dirty="0" smtClean="0">
              <a:solidFill>
                <a:srgbClr val="FFFF00"/>
              </a:solidFill>
              <a:effectLst>
                <a:outerShdw blurRad="38100" dist="38100" dir="2700000" algn="tl">
                  <a:srgbClr val="000000">
                    <a:alpha val="43137"/>
                  </a:srgbClr>
                </a:outerShdw>
              </a:effectLst>
            </a:endParaRPr>
          </a:p>
          <a:p>
            <a:pPr marL="0" indent="0">
              <a:buNone/>
            </a:pPr>
            <a:r>
              <a:rPr lang="en-US" sz="3600" dirty="0">
                <a:effectLst>
                  <a:outerShdw blurRad="38100" dist="38100" dir="2700000" algn="tl">
                    <a:srgbClr val="000000">
                      <a:alpha val="43137"/>
                    </a:srgbClr>
                  </a:outerShdw>
                </a:effectLst>
              </a:rPr>
              <a:t>I</a:t>
            </a:r>
            <a:r>
              <a:rPr lang="en-US" sz="3600" dirty="0" smtClean="0">
                <a:effectLst>
                  <a:outerShdw blurRad="38100" dist="38100" dir="2700000" algn="tl">
                    <a:srgbClr val="000000">
                      <a:alpha val="43137"/>
                    </a:srgbClr>
                  </a:outerShdw>
                </a:effectLst>
              </a:rPr>
              <a:t>n </a:t>
            </a:r>
            <a:r>
              <a:rPr lang="en-US" sz="3600" dirty="0">
                <a:effectLst>
                  <a:outerShdw blurRad="38100" dist="38100" dir="2700000" algn="tl">
                    <a:srgbClr val="000000">
                      <a:alpha val="43137"/>
                    </a:srgbClr>
                  </a:outerShdw>
                </a:effectLst>
              </a:rPr>
              <a:t>the final winding up of human </a:t>
            </a:r>
            <a:r>
              <a:rPr lang="en-US" sz="3600" dirty="0" smtClean="0">
                <a:effectLst>
                  <a:outerShdw blurRad="38100" dist="38100" dir="2700000" algn="tl">
                    <a:srgbClr val="000000">
                      <a:alpha val="43137"/>
                    </a:srgbClr>
                  </a:outerShdw>
                </a:effectLst>
              </a:rPr>
              <a:t>affairs </a:t>
            </a:r>
            <a:r>
              <a:rPr lang="en-US" sz="3600" dirty="0">
                <a:effectLst>
                  <a:outerShdw blurRad="38100" dist="38100" dir="2700000" algn="tl">
                    <a:srgbClr val="000000">
                      <a:alpha val="43137"/>
                    </a:srgbClr>
                  </a:outerShdw>
                </a:effectLst>
              </a:rPr>
              <a:t>God will bestow the long-promised reward on those who have been his </a:t>
            </a:r>
            <a:r>
              <a:rPr lang="en-US" sz="3600" dirty="0" smtClean="0">
                <a:effectLst>
                  <a:outerShdw blurRad="38100" dist="38100" dir="2700000" algn="tl">
                    <a:srgbClr val="000000">
                      <a:alpha val="43137"/>
                    </a:srgbClr>
                  </a:outerShdw>
                </a:effectLst>
              </a:rPr>
              <a:t>faithful servants…the </a:t>
            </a:r>
            <a:r>
              <a:rPr lang="en-US" sz="3600" dirty="0">
                <a:effectLst>
                  <a:outerShdw blurRad="38100" dist="38100" dir="2700000" algn="tl">
                    <a:srgbClr val="000000">
                      <a:alpha val="43137"/>
                    </a:srgbClr>
                  </a:outerShdw>
                </a:effectLst>
              </a:rPr>
              <a:t>righteous</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 </a:t>
            </a:r>
            <a:r>
              <a:rPr lang="en-US" sz="3600" dirty="0" smtClean="0">
                <a:effectLst>
                  <a:outerShdw blurRad="38100" dist="38100" dir="2700000" algn="tl">
                    <a:srgbClr val="000000">
                      <a:alpha val="43137"/>
                    </a:srgbClr>
                  </a:outerShdw>
                </a:effectLst>
              </a:rPr>
              <a:t>righteous </a:t>
            </a:r>
            <a:r>
              <a:rPr lang="en-US" sz="3600" dirty="0">
                <a:effectLst>
                  <a:outerShdw blurRad="38100" dist="38100" dir="2700000" algn="tl">
                    <a:srgbClr val="000000">
                      <a:alpha val="43137"/>
                    </a:srgbClr>
                  </a:outerShdw>
                </a:effectLst>
              </a:rPr>
              <a:t>will be </a:t>
            </a:r>
            <a:r>
              <a:rPr lang="en-US" sz="3600" dirty="0" smtClean="0">
                <a:effectLst>
                  <a:outerShdw blurRad="38100" dist="38100" dir="2700000" algn="tl">
                    <a:srgbClr val="000000">
                      <a:alpha val="43137"/>
                    </a:srgbClr>
                  </a:outerShdw>
                </a:effectLst>
              </a:rPr>
              <a:t>duly rewarded for their works. </a:t>
            </a:r>
            <a:endParaRPr lang="en-US" sz="3600" dirty="0">
              <a:effectLst>
                <a:outerShdw blurRad="38100" dist="38100" dir="2700000" algn="tl">
                  <a:srgbClr val="000000">
                    <a:alpha val="43137"/>
                  </a:srgbClr>
                </a:outerShdw>
              </a:effectLst>
            </a:endParaRPr>
          </a:p>
          <a:p>
            <a:pPr marL="0" indent="0">
              <a:buNone/>
            </a:pPr>
            <a:r>
              <a:rPr lang="en-US" sz="3600" dirty="0" smtClean="0">
                <a:solidFill>
                  <a:srgbClr val="FFFF00"/>
                </a:solidFill>
                <a:effectLst>
                  <a:outerShdw blurRad="38100" dist="38100" dir="2700000" algn="tl">
                    <a:srgbClr val="000000">
                      <a:alpha val="43137"/>
                    </a:srgbClr>
                  </a:outerShdw>
                </a:effectLst>
              </a:rPr>
              <a:t>This is also a Judgment, but a judgment of the saints. </a:t>
            </a:r>
            <a:r>
              <a:rPr lang="en-US" sz="3600" b="1" i="1" dirty="0" smtClean="0">
                <a:solidFill>
                  <a:srgbClr val="FFFF00"/>
                </a:solidFill>
                <a:effectLst>
                  <a:outerShdw blurRad="38100" dist="38100" dir="2700000" algn="tl">
                    <a:srgbClr val="000000">
                      <a:alpha val="43137"/>
                    </a:srgbClr>
                  </a:outerShdw>
                </a:effectLst>
              </a:rPr>
              <a:t>Could it be the Judgment Seat?</a:t>
            </a:r>
            <a:endParaRPr lang="en-US" sz="3600" b="1" i="1" dirty="0" smtClean="0">
              <a:effectLst>
                <a:outerShdw blurRad="38100" dist="38100" dir="2700000" algn="tl">
                  <a:srgbClr val="000000">
                    <a:alpha val="43137"/>
                  </a:srgbClr>
                </a:outerShdw>
              </a:effectLst>
            </a:endParaRPr>
          </a:p>
        </p:txBody>
      </p:sp>
      <p:sp>
        <p:nvSpPr>
          <p:cNvPr id="6" name="Title 1"/>
          <p:cNvSpPr>
            <a:spLocks noGrp="1"/>
          </p:cNvSpPr>
          <p:nvPr>
            <p:ph type="title"/>
          </p:nvPr>
        </p:nvSpPr>
        <p:spPr>
          <a:xfrm>
            <a:off x="863888" y="38100"/>
            <a:ext cx="7772400" cy="800100"/>
          </a:xfrm>
        </p:spPr>
        <p:txBody>
          <a:bodyPr/>
          <a:lstStyle/>
          <a:p>
            <a:pPr algn="ctr"/>
            <a:r>
              <a:rPr lang="en-US" u="sng" dirty="0"/>
              <a:t>7</a:t>
            </a:r>
            <a:r>
              <a:rPr lang="en-US" u="sng" baseline="30000" dirty="0" smtClean="0"/>
              <a:t>th</a:t>
            </a:r>
            <a:r>
              <a:rPr lang="en-US" u="sng" dirty="0" smtClean="0"/>
              <a:t> TRUMPET </a:t>
            </a:r>
            <a:r>
              <a:rPr lang="en-US" u="sng" dirty="0" smtClean="0">
                <a:solidFill>
                  <a:srgbClr val="FFFF00"/>
                </a:solidFill>
              </a:rPr>
              <a:t>(Rev. 11:18)</a:t>
            </a:r>
            <a:endParaRPr lang="en-US" u="sng" dirty="0">
              <a:solidFill>
                <a:srgbClr val="FFFF00"/>
              </a:solidFill>
            </a:endParaRPr>
          </a:p>
        </p:txBody>
      </p:sp>
    </p:spTree>
    <p:extLst>
      <p:ext uri="{BB962C8B-B14F-4D97-AF65-F5344CB8AC3E}">
        <p14:creationId xmlns:p14="http://schemas.microsoft.com/office/powerpoint/2010/main" val="273444502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371600"/>
            <a:ext cx="8560558" cy="5410200"/>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should </a:t>
            </a:r>
            <a:r>
              <a:rPr lang="en-US" sz="3600" i="1" dirty="0">
                <a:solidFill>
                  <a:srgbClr val="FFFF00"/>
                </a:solidFill>
                <a:effectLst>
                  <a:outerShdw blurRad="38100" dist="38100" dir="2700000" algn="tl">
                    <a:srgbClr val="000000">
                      <a:alpha val="43137"/>
                    </a:srgbClr>
                  </a:outerShdw>
                </a:effectLst>
              </a:rPr>
              <a:t>destroy them which destroy the </a:t>
            </a:r>
            <a:r>
              <a:rPr lang="en-US" sz="3600" i="1" dirty="0" smtClean="0">
                <a:solidFill>
                  <a:srgbClr val="FFFF00"/>
                </a:solidFill>
                <a:effectLst>
                  <a:outerShdw blurRad="38100" dist="38100" dir="2700000" algn="tl">
                    <a:srgbClr val="000000">
                      <a:alpha val="43137"/>
                    </a:srgbClr>
                  </a:outerShdw>
                </a:effectLst>
              </a:rPr>
              <a:t>earth:  </a:t>
            </a:r>
          </a:p>
          <a:p>
            <a:pPr marL="0" indent="0">
              <a:buNone/>
            </a:pPr>
            <a:r>
              <a:rPr lang="en-US" sz="4000" dirty="0" smtClean="0">
                <a:effectLst>
                  <a:outerShdw blurRad="38100" dist="38100" dir="2700000" algn="tl">
                    <a:srgbClr val="000000">
                      <a:alpha val="43137"/>
                    </a:srgbClr>
                  </a:outerShdw>
                </a:effectLst>
              </a:rPr>
              <a:t>All </a:t>
            </a:r>
            <a:r>
              <a:rPr lang="en-US" sz="4000" dirty="0">
                <a:effectLst>
                  <a:outerShdw blurRad="38100" dist="38100" dir="2700000" algn="tl">
                    <a:srgbClr val="000000">
                      <a:alpha val="43137"/>
                    </a:srgbClr>
                  </a:outerShdw>
                </a:effectLst>
              </a:rPr>
              <a:t>who </a:t>
            </a:r>
            <a:r>
              <a:rPr lang="en-US" sz="4000" dirty="0" smtClean="0">
                <a:effectLst>
                  <a:outerShdw blurRad="38100" dist="38100" dir="2700000" algn="tl">
                    <a:srgbClr val="000000">
                      <a:alpha val="43137"/>
                    </a:srgbClr>
                  </a:outerShdw>
                </a:effectLst>
              </a:rPr>
              <a:t>have </a:t>
            </a:r>
            <a:r>
              <a:rPr lang="en-US" sz="4000" dirty="0">
                <a:effectLst>
                  <a:outerShdw blurRad="38100" dist="38100" dir="2700000" algn="tl">
                    <a:srgbClr val="000000">
                      <a:alpha val="43137"/>
                    </a:srgbClr>
                  </a:outerShdw>
                </a:effectLst>
              </a:rPr>
              <a:t>spread desolation over the </a:t>
            </a:r>
            <a:r>
              <a:rPr lang="en-US" sz="4000" dirty="0" smtClean="0">
                <a:effectLst>
                  <a:outerShdw blurRad="38100" dist="38100" dir="2700000" algn="tl">
                    <a:srgbClr val="000000">
                      <a:alpha val="43137"/>
                    </a:srgbClr>
                  </a:outerShdw>
                </a:effectLst>
              </a:rPr>
              <a:t>earth and </a:t>
            </a:r>
            <a:r>
              <a:rPr lang="en-US" sz="4000" dirty="0">
                <a:effectLst>
                  <a:outerShdw blurRad="38100" dist="38100" dir="2700000" algn="tl">
                    <a:srgbClr val="000000">
                      <a:alpha val="43137"/>
                    </a:srgbClr>
                  </a:outerShdw>
                </a:effectLst>
              </a:rPr>
              <a:t>persecuted the </a:t>
            </a:r>
            <a:r>
              <a:rPr lang="en-US" sz="4000" dirty="0" smtClean="0">
                <a:effectLst>
                  <a:outerShdw blurRad="38100" dist="38100" dir="2700000" algn="tl">
                    <a:srgbClr val="000000">
                      <a:alpha val="43137"/>
                    </a:srgbClr>
                  </a:outerShdw>
                </a:effectLst>
              </a:rPr>
              <a:t>righteous; </a:t>
            </a:r>
            <a:r>
              <a:rPr lang="en-US" sz="4000" dirty="0">
                <a:effectLst>
                  <a:outerShdw blurRad="38100" dist="38100" dir="2700000" algn="tl">
                    <a:srgbClr val="000000">
                      <a:alpha val="43137"/>
                    </a:srgbClr>
                  </a:outerShdw>
                </a:effectLst>
              </a:rPr>
              <a:t>and all who have done injustice and wrong to </a:t>
            </a:r>
            <a:r>
              <a:rPr lang="en-US" sz="4000" dirty="0" smtClean="0">
                <a:effectLst>
                  <a:outerShdw blurRad="38100" dist="38100" dir="2700000" algn="tl">
                    <a:srgbClr val="000000">
                      <a:alpha val="43137"/>
                    </a:srgbClr>
                  </a:outerShdw>
                </a:effectLst>
              </a:rPr>
              <a:t>others will be destroyed.  </a:t>
            </a:r>
          </a:p>
          <a:p>
            <a:pPr marL="0" indent="0" algn="ctr">
              <a:buNone/>
            </a:pPr>
            <a:r>
              <a:rPr lang="en-US" sz="4000" b="1" i="1" dirty="0" smtClean="0">
                <a:solidFill>
                  <a:srgbClr val="FFFF00"/>
                </a:solidFill>
                <a:effectLst>
                  <a:outerShdw blurRad="38100" dist="38100" dir="2700000" algn="tl">
                    <a:srgbClr val="000000">
                      <a:alpha val="43137"/>
                    </a:srgbClr>
                  </a:outerShdw>
                </a:effectLst>
              </a:rPr>
              <a:t>All </a:t>
            </a:r>
            <a:r>
              <a:rPr lang="en-US" sz="4000" b="1" i="1" dirty="0">
                <a:solidFill>
                  <a:srgbClr val="FFFF00"/>
                </a:solidFill>
                <a:effectLst>
                  <a:outerShdw blurRad="38100" dist="38100" dir="2700000" algn="tl">
                    <a:srgbClr val="000000">
                      <a:alpha val="43137"/>
                    </a:srgbClr>
                  </a:outerShdw>
                </a:effectLst>
              </a:rPr>
              <a:t>the </a:t>
            </a:r>
            <a:r>
              <a:rPr lang="en-US" sz="4000" b="1" i="1" dirty="0" smtClean="0">
                <a:solidFill>
                  <a:srgbClr val="FFFF00"/>
                </a:solidFill>
                <a:effectLst>
                  <a:outerShdw blurRad="38100" dist="38100" dir="2700000" algn="tl">
                    <a:srgbClr val="000000">
                      <a:alpha val="43137"/>
                    </a:srgbClr>
                  </a:outerShdw>
                </a:effectLst>
              </a:rPr>
              <a:t>authors </a:t>
            </a:r>
            <a:r>
              <a:rPr lang="en-US" sz="4000" b="1" i="1" dirty="0">
                <a:solidFill>
                  <a:srgbClr val="FFFF00"/>
                </a:solidFill>
                <a:effectLst>
                  <a:outerShdw blurRad="38100" dist="38100" dir="2700000" algn="tl">
                    <a:srgbClr val="000000">
                      <a:alpha val="43137"/>
                    </a:srgbClr>
                  </a:outerShdw>
                </a:effectLst>
              </a:rPr>
              <a:t>and </a:t>
            </a:r>
            <a:r>
              <a:rPr lang="en-US" sz="4000" b="1" i="1" dirty="0" smtClean="0">
                <a:solidFill>
                  <a:srgbClr val="FFFF00"/>
                </a:solidFill>
                <a:effectLst>
                  <a:outerShdw blurRad="38100" dist="38100" dir="2700000" algn="tl">
                    <a:srgbClr val="000000">
                      <a:alpha val="43137"/>
                    </a:srgbClr>
                  </a:outerShdw>
                </a:effectLst>
              </a:rPr>
              <a:t>aggressors </a:t>
            </a:r>
            <a:r>
              <a:rPr lang="en-US" sz="4000" b="1" i="1" dirty="0">
                <a:solidFill>
                  <a:srgbClr val="FFFF00"/>
                </a:solidFill>
                <a:effectLst>
                  <a:outerShdw blurRad="38100" dist="38100" dir="2700000" algn="tl">
                    <a:srgbClr val="000000">
                      <a:alpha val="43137"/>
                    </a:srgbClr>
                  </a:outerShdw>
                </a:effectLst>
              </a:rPr>
              <a:t>of bloody </a:t>
            </a:r>
            <a:r>
              <a:rPr lang="en-US" sz="4000" b="1" i="1" dirty="0" smtClean="0">
                <a:solidFill>
                  <a:srgbClr val="FFFF00"/>
                </a:solidFill>
                <a:effectLst>
                  <a:outerShdw blurRad="38100" dist="38100" dir="2700000" algn="tl">
                    <a:srgbClr val="000000">
                      <a:alpha val="43137"/>
                    </a:srgbClr>
                  </a:outerShdw>
                </a:effectLst>
              </a:rPr>
              <a:t>wars will be destroyed</a:t>
            </a:r>
            <a:r>
              <a:rPr lang="en-US" sz="4000" b="1" dirty="0" smtClean="0">
                <a:solidFill>
                  <a:srgbClr val="FFFF00"/>
                </a:solidFill>
                <a:effectLst>
                  <a:outerShdw blurRad="38100" dist="38100" dir="2700000" algn="tl">
                    <a:srgbClr val="000000">
                      <a:alpha val="43137"/>
                    </a:srgbClr>
                  </a:outerShdw>
                </a:effectLst>
              </a:rPr>
              <a:t>.</a:t>
            </a:r>
          </a:p>
        </p:txBody>
      </p:sp>
      <p:sp>
        <p:nvSpPr>
          <p:cNvPr id="6" name="Title 1"/>
          <p:cNvSpPr>
            <a:spLocks noGrp="1"/>
          </p:cNvSpPr>
          <p:nvPr>
            <p:ph type="title"/>
          </p:nvPr>
        </p:nvSpPr>
        <p:spPr>
          <a:xfrm>
            <a:off x="863888" y="38100"/>
            <a:ext cx="7772400" cy="800100"/>
          </a:xfrm>
        </p:spPr>
        <p:txBody>
          <a:bodyPr/>
          <a:lstStyle/>
          <a:p>
            <a:pPr algn="ctr"/>
            <a:r>
              <a:rPr lang="en-US" u="sng" dirty="0"/>
              <a:t>7</a:t>
            </a:r>
            <a:r>
              <a:rPr lang="en-US" u="sng" baseline="30000" dirty="0" smtClean="0"/>
              <a:t>th</a:t>
            </a:r>
            <a:r>
              <a:rPr lang="en-US" u="sng" dirty="0" smtClean="0"/>
              <a:t> TRUMPET </a:t>
            </a:r>
            <a:r>
              <a:rPr lang="en-US" u="sng" dirty="0" smtClean="0">
                <a:solidFill>
                  <a:srgbClr val="FFFF00"/>
                </a:solidFill>
              </a:rPr>
              <a:t>(Rev. 11:18)</a:t>
            </a:r>
            <a:endParaRPr lang="en-US" u="sng" dirty="0">
              <a:solidFill>
                <a:srgbClr val="FFFF00"/>
              </a:solidFill>
            </a:endParaRPr>
          </a:p>
        </p:txBody>
      </p:sp>
    </p:spTree>
    <p:extLst>
      <p:ext uri="{BB962C8B-B14F-4D97-AF65-F5344CB8AC3E}">
        <p14:creationId xmlns:p14="http://schemas.microsoft.com/office/powerpoint/2010/main" val="118385695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1.wp.com/www.joeledmundanderson.com/wp-content/uploads/2016/06/Revelation-Bow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927" y="723332"/>
            <a:ext cx="7889342" cy="5905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99431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16:2</a:t>
            </a:r>
            <a:r>
              <a:rPr lang="en-US" dirty="0" smtClean="0">
                <a:solidFill>
                  <a:srgbClr val="FFFF00"/>
                </a:solidFill>
              </a:rPr>
              <a:t> – </a:t>
            </a:r>
            <a:r>
              <a:rPr lang="en-US" dirty="0" smtClean="0">
                <a:solidFill>
                  <a:srgbClr val="00FFFF"/>
                </a:solidFill>
              </a:rPr>
              <a:t>1</a:t>
            </a:r>
            <a:r>
              <a:rPr lang="en-US" baseline="30000" dirty="0" smtClean="0">
                <a:solidFill>
                  <a:srgbClr val="00FFFF"/>
                </a:solidFill>
              </a:rPr>
              <a:t>st</a:t>
            </a:r>
            <a:r>
              <a:rPr lang="en-US" dirty="0" smtClean="0">
                <a:solidFill>
                  <a:srgbClr val="00FFFF"/>
                </a:solidFill>
              </a:rPr>
              <a:t> BOWL</a:t>
            </a:r>
            <a:endParaRPr lang="en-US" dirty="0">
              <a:solidFill>
                <a:srgbClr val="00FFFF"/>
              </a:solidFill>
            </a:endParaRPr>
          </a:p>
        </p:txBody>
      </p:sp>
      <p:pic>
        <p:nvPicPr>
          <p:cNvPr id="1026" name="Picture 2" descr="1st Bowl of Wrath - Earth - Painful Sores for Mark of Beast and Imag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14399"/>
            <a:ext cx="7239000" cy="5900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56165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16:3</a:t>
            </a:r>
            <a:r>
              <a:rPr lang="en-US" dirty="0" smtClean="0">
                <a:solidFill>
                  <a:srgbClr val="FFFF00"/>
                </a:solidFill>
              </a:rPr>
              <a:t> – </a:t>
            </a:r>
            <a:r>
              <a:rPr lang="en-US" dirty="0" smtClean="0">
                <a:solidFill>
                  <a:srgbClr val="00FFFF"/>
                </a:solidFill>
              </a:rPr>
              <a:t>2</a:t>
            </a:r>
            <a:r>
              <a:rPr lang="en-US" baseline="30000" dirty="0" smtClean="0">
                <a:solidFill>
                  <a:srgbClr val="00FFFF"/>
                </a:solidFill>
              </a:rPr>
              <a:t>ND</a:t>
            </a:r>
            <a:r>
              <a:rPr lang="en-US" dirty="0" smtClean="0">
                <a:solidFill>
                  <a:srgbClr val="00FFFF"/>
                </a:solidFill>
              </a:rPr>
              <a:t> BOWL</a:t>
            </a:r>
            <a:endParaRPr lang="en-US" dirty="0">
              <a:solidFill>
                <a:srgbClr val="00FFFF"/>
              </a:solidFill>
            </a:endParaRPr>
          </a:p>
        </p:txBody>
      </p:sp>
      <p:pic>
        <p:nvPicPr>
          <p:cNvPr id="2050" name="Picture 2" descr="2nd Bowl of Wrath - &quot;Sea&quot; &quot;Blood&quot; - Biblical Interpretation &amp; Pic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62445"/>
            <a:ext cx="7696200" cy="60080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00400" y="1981200"/>
            <a:ext cx="2895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263757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8139069" cy="914400"/>
          </a:xfrm>
        </p:spPr>
        <p:txBody>
          <a:bodyPr/>
          <a:lstStyle/>
          <a:p>
            <a:pPr algn="ctr"/>
            <a:r>
              <a:rPr lang="en-US" u="sng" dirty="0">
                <a:solidFill>
                  <a:srgbClr val="FFFF00"/>
                </a:solidFill>
              </a:rPr>
              <a:t>Revelation </a:t>
            </a:r>
            <a:r>
              <a:rPr lang="en-US" u="sng" dirty="0" smtClean="0">
                <a:solidFill>
                  <a:srgbClr val="FFFF00"/>
                </a:solidFill>
              </a:rPr>
              <a:t>16:4-7</a:t>
            </a:r>
            <a:r>
              <a:rPr lang="en-US" dirty="0" smtClean="0">
                <a:solidFill>
                  <a:srgbClr val="FFFF00"/>
                </a:solidFill>
              </a:rPr>
              <a:t> – </a:t>
            </a:r>
            <a:r>
              <a:rPr lang="en-US" dirty="0" smtClean="0">
                <a:solidFill>
                  <a:srgbClr val="00FFFF"/>
                </a:solidFill>
              </a:rPr>
              <a:t>3</a:t>
            </a:r>
            <a:r>
              <a:rPr lang="en-US" baseline="30000" dirty="0" smtClean="0">
                <a:solidFill>
                  <a:srgbClr val="00FFFF"/>
                </a:solidFill>
              </a:rPr>
              <a:t>RD</a:t>
            </a:r>
            <a:r>
              <a:rPr lang="en-US" dirty="0" smtClean="0">
                <a:solidFill>
                  <a:srgbClr val="00FFFF"/>
                </a:solidFill>
              </a:rPr>
              <a:t> BOWL</a:t>
            </a:r>
            <a:endParaRPr lang="en-US" dirty="0">
              <a:solidFill>
                <a:srgbClr val="00FFFF"/>
              </a:solidFill>
            </a:endParaRPr>
          </a:p>
        </p:txBody>
      </p:sp>
      <p:pic>
        <p:nvPicPr>
          <p:cNvPr id="10242" name="Picture 2" descr="https://revelationrevolution.org/wp-content/uploads/2013/07/blood-ri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90881"/>
            <a:ext cx="3102635" cy="210951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1.bp.blogspot.com/_TkKZZyzUvio/SOhrBTxVyFI/AAAAAAAABe4/UiWs8uD0ZKs/s400/Revelation+16,+4-7+Blood+River+Wol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024079"/>
            <a:ext cx="3276600" cy="221317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www.prophecyindex.org/images/prophecy_covers/2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492696"/>
            <a:ext cx="2986883" cy="2365304"/>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1.bp.blogspot.com/-e_636kbE4Fk/U9QFex8fnnI/AAAAAAAAVnU/qUpQakYamlk/s1600/nc_china_river_kb_40725_16x9_99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492696"/>
            <a:ext cx="3276600" cy="23653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52633" y="3191301"/>
            <a:ext cx="2937682" cy="1754326"/>
          </a:xfrm>
          <a:prstGeom prst="rect">
            <a:avLst/>
          </a:prstGeom>
          <a:noFill/>
        </p:spPr>
        <p:txBody>
          <a:bodyPr wrap="square" rtlCol="0">
            <a:spAutoFit/>
          </a:bodyPr>
          <a:lstStyle/>
          <a:p>
            <a:pPr algn="ctr"/>
            <a:r>
              <a:rPr lang="en-US" sz="3600" b="1" dirty="0" smtClean="0">
                <a:solidFill>
                  <a:srgbClr val="FFFF00"/>
                </a:solidFill>
                <a:effectLst>
                  <a:outerShdw blurRad="50800" dist="50800" dir="5400000" algn="ctr" rotWithShape="0">
                    <a:schemeClr val="bg1"/>
                  </a:outerShdw>
                </a:effectLst>
              </a:rPr>
              <a:t>BLOOD ON THE FRESH WATERS</a:t>
            </a:r>
            <a:endParaRPr lang="en-US" sz="3600" b="1" dirty="0">
              <a:solidFill>
                <a:srgbClr val="FFFF00"/>
              </a:solidFill>
              <a:effectLst>
                <a:outerShdw blurRad="50800" dist="50800" dir="5400000" algn="ctr" rotWithShape="0">
                  <a:schemeClr val="bg1"/>
                </a:outerShdw>
              </a:effectLst>
            </a:endParaRPr>
          </a:p>
        </p:txBody>
      </p:sp>
    </p:spTree>
    <p:extLst>
      <p:ext uri="{BB962C8B-B14F-4D97-AF65-F5344CB8AC3E}">
        <p14:creationId xmlns:p14="http://schemas.microsoft.com/office/powerpoint/2010/main" val="144834233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
            <a:ext cx="8139069" cy="685800"/>
          </a:xfrm>
        </p:spPr>
        <p:txBody>
          <a:bodyPr/>
          <a:lstStyle/>
          <a:p>
            <a:pPr algn="ctr"/>
            <a:r>
              <a:rPr lang="en-US" u="sng" dirty="0">
                <a:solidFill>
                  <a:srgbClr val="FFFF00"/>
                </a:solidFill>
              </a:rPr>
              <a:t>Revelation </a:t>
            </a:r>
            <a:r>
              <a:rPr lang="en-US" u="sng" dirty="0" smtClean="0">
                <a:solidFill>
                  <a:srgbClr val="FFFF00"/>
                </a:solidFill>
              </a:rPr>
              <a:t>16:8-9</a:t>
            </a:r>
            <a:r>
              <a:rPr lang="en-US" dirty="0" smtClean="0">
                <a:solidFill>
                  <a:srgbClr val="FFFF00"/>
                </a:solidFill>
              </a:rPr>
              <a:t> – </a:t>
            </a:r>
            <a:r>
              <a:rPr lang="en-US" dirty="0" smtClean="0">
                <a:solidFill>
                  <a:srgbClr val="00FFFF"/>
                </a:solidFill>
              </a:rPr>
              <a:t>4</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pic>
        <p:nvPicPr>
          <p:cNvPr id="3074" name="Picture 2" descr="4th Bowl Of Wrath - &quot;Sun&quot; &quot;Scorch Men With Fire!&quot; Revelation 16 8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708" y="853705"/>
            <a:ext cx="7983289" cy="576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8937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1143000"/>
            <a:ext cx="8763000" cy="5715000"/>
          </a:xfrm>
        </p:spPr>
        <p:txBody>
          <a:bodyPr>
            <a:normAutofit/>
          </a:bodyPr>
          <a:lstStyle/>
          <a:p>
            <a:pPr marL="68580" indent="0" algn="ctr">
              <a:buNone/>
            </a:pPr>
            <a:r>
              <a:rPr lang="en-US" sz="3200" b="1" u="sng" dirty="0" smtClean="0">
                <a:solidFill>
                  <a:srgbClr val="FFFF00"/>
                </a:solidFill>
              </a:rPr>
              <a:t>SIGNS OF THE LAST DAYS</a:t>
            </a:r>
          </a:p>
          <a:p>
            <a:pPr marL="68580" indent="0" algn="ctr">
              <a:buNone/>
            </a:pPr>
            <a:endParaRPr lang="en-US" sz="1200" b="1" u="sng" dirty="0" smtClean="0">
              <a:solidFill>
                <a:srgbClr val="FFFF00"/>
              </a:solidFill>
            </a:endParaRPr>
          </a:p>
          <a:p>
            <a:r>
              <a:rPr lang="en-US" sz="4000" dirty="0" smtClean="0">
                <a:solidFill>
                  <a:srgbClr val="FFFF00"/>
                </a:solidFill>
              </a:rPr>
              <a:t>DERISION </a:t>
            </a:r>
            <a:r>
              <a:rPr lang="en-US" sz="4000" dirty="0" smtClean="0">
                <a:solidFill>
                  <a:schemeClr val="tx2">
                    <a:lumMod val="90000"/>
                  </a:schemeClr>
                </a:solidFill>
              </a:rPr>
              <a:t>of the faith</a:t>
            </a:r>
          </a:p>
          <a:p>
            <a:pPr marL="68580" indent="0">
              <a:buNone/>
            </a:pPr>
            <a:endParaRPr lang="en-US" sz="800" dirty="0"/>
          </a:p>
          <a:p>
            <a:pPr marL="68580" indent="0">
              <a:buNone/>
            </a:pPr>
            <a:r>
              <a:rPr lang="en-US" sz="4000" dirty="0">
                <a:solidFill>
                  <a:srgbClr val="FFFF00"/>
                </a:solidFill>
              </a:rPr>
              <a:t>Do not worry about how long it is taking for Christ to return because God’s timing is different from ours. He is giving time for people to repent but if they do not repent then judgment is sure.</a:t>
            </a:r>
          </a:p>
          <a:p>
            <a:pPr marL="68580" indent="0">
              <a:buNone/>
            </a:pPr>
            <a:endParaRPr lang="en-US" sz="4000" dirty="0" smtClean="0"/>
          </a:p>
        </p:txBody>
      </p:sp>
    </p:spTree>
    <p:extLst>
      <p:ext uri="{BB962C8B-B14F-4D97-AF65-F5344CB8AC3E}">
        <p14:creationId xmlns:p14="http://schemas.microsoft.com/office/powerpoint/2010/main" val="229161833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marL="571500" indent="-571500">
              <a:buFont typeface="Arial" pitchFamily="34" charset="0"/>
              <a:buChar char="•"/>
            </a:pPr>
            <a:r>
              <a:rPr lang="en-US" u="sng" dirty="0">
                <a:solidFill>
                  <a:srgbClr val="FFFF00"/>
                </a:solidFill>
              </a:rPr>
              <a:t>Revelation </a:t>
            </a:r>
            <a:r>
              <a:rPr lang="en-US" u="sng" dirty="0" smtClean="0">
                <a:solidFill>
                  <a:srgbClr val="FFFF00"/>
                </a:solidFill>
              </a:rPr>
              <a:t>16:8</a:t>
            </a:r>
            <a:r>
              <a:rPr lang="en-US" dirty="0" smtClean="0">
                <a:solidFill>
                  <a:srgbClr val="FFFF00"/>
                </a:solidFill>
              </a:rPr>
              <a:t> </a:t>
            </a:r>
            <a:r>
              <a:rPr lang="en-US" dirty="0">
                <a:solidFill>
                  <a:srgbClr val="00FFFF"/>
                </a:solidFill>
              </a:rPr>
              <a:t>4</a:t>
            </a:r>
            <a:r>
              <a:rPr lang="en-US" baseline="30000" dirty="0">
                <a:solidFill>
                  <a:srgbClr val="00FFFF"/>
                </a:solidFill>
              </a:rPr>
              <a:t>TH</a:t>
            </a:r>
            <a:r>
              <a:rPr lang="en-US" dirty="0">
                <a:solidFill>
                  <a:srgbClr val="00FFFF"/>
                </a:solidFill>
              </a:rPr>
              <a:t> BOWL</a:t>
            </a:r>
            <a:endParaRPr lang="en-US" dirty="0">
              <a:solidFill>
                <a:srgbClr val="00B0F0"/>
              </a:solidFill>
            </a:endParaRPr>
          </a:p>
        </p:txBody>
      </p:sp>
      <p:sp>
        <p:nvSpPr>
          <p:cNvPr id="5" name="Content Placeholder 2"/>
          <p:cNvSpPr>
            <a:spLocks noGrp="1"/>
          </p:cNvSpPr>
          <p:nvPr>
            <p:ph idx="1"/>
          </p:nvPr>
        </p:nvSpPr>
        <p:spPr>
          <a:xfrm>
            <a:off x="457200" y="1295400"/>
            <a:ext cx="8610600" cy="5208895"/>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power was given unto </a:t>
            </a:r>
            <a:r>
              <a:rPr lang="en-US" sz="3600" i="1" u="sng" dirty="0" smtClean="0">
                <a:solidFill>
                  <a:srgbClr val="FFFF00"/>
                </a:solidFill>
                <a:effectLst/>
              </a:rPr>
              <a:t>HIM</a:t>
            </a:r>
            <a:r>
              <a:rPr lang="en-US" sz="3600" i="1" dirty="0" smtClean="0">
                <a:solidFill>
                  <a:srgbClr val="FFFF00"/>
                </a:solidFill>
                <a:effectLst/>
              </a:rPr>
              <a:t> </a:t>
            </a:r>
            <a:r>
              <a:rPr lang="en-US" sz="3600" i="1" dirty="0">
                <a:solidFill>
                  <a:srgbClr val="FFFF00"/>
                </a:solidFill>
                <a:effectLst/>
              </a:rPr>
              <a:t>to scorch men with </a:t>
            </a:r>
            <a:r>
              <a:rPr lang="en-US" sz="3600" i="1" dirty="0" smtClean="0">
                <a:solidFill>
                  <a:srgbClr val="FFFF00"/>
                </a:solidFill>
                <a:effectLst/>
              </a:rPr>
              <a:t>fire </a:t>
            </a:r>
          </a:p>
          <a:p>
            <a:pPr marL="0" indent="0">
              <a:buNone/>
            </a:pPr>
            <a:r>
              <a:rPr lang="en-US" sz="3600" dirty="0" smtClean="0">
                <a:effectLst/>
              </a:rPr>
              <a:t>The language used here is personification. The “</a:t>
            </a:r>
            <a:r>
              <a:rPr lang="en-US" sz="3600" dirty="0" smtClean="0">
                <a:solidFill>
                  <a:srgbClr val="FFFF00"/>
                </a:solidFill>
                <a:effectLst/>
              </a:rPr>
              <a:t>sun</a:t>
            </a:r>
            <a:r>
              <a:rPr lang="en-US" sz="3600" dirty="0" smtClean="0">
                <a:effectLst/>
              </a:rPr>
              <a:t>” was personified or depicted as </a:t>
            </a:r>
            <a:r>
              <a:rPr lang="en-US" sz="3600" dirty="0">
                <a:effectLst/>
              </a:rPr>
              <a:t>a </a:t>
            </a:r>
            <a:r>
              <a:rPr lang="en-US" sz="3600" dirty="0" smtClean="0">
                <a:effectLst/>
              </a:rPr>
              <a:t>being; as if </a:t>
            </a:r>
            <a:r>
              <a:rPr lang="en-US" sz="3600" dirty="0">
                <a:effectLst/>
              </a:rPr>
              <a:t>increased power </a:t>
            </a:r>
            <a:r>
              <a:rPr lang="en-US" sz="3600" dirty="0" smtClean="0">
                <a:effectLst/>
              </a:rPr>
              <a:t>was </a:t>
            </a:r>
            <a:r>
              <a:rPr lang="en-US" sz="3600" dirty="0">
                <a:effectLst/>
              </a:rPr>
              <a:t>given to its rays. The notion of intense or consuming heat is implied </a:t>
            </a:r>
            <a:r>
              <a:rPr lang="en-US" sz="3600" dirty="0" smtClean="0">
                <a:effectLst/>
              </a:rPr>
              <a:t>in the phrase; </a:t>
            </a:r>
            <a:r>
              <a:rPr lang="en-US" sz="3600" dirty="0">
                <a:effectLst/>
              </a:rPr>
              <a:t>and the reference here is to </a:t>
            </a:r>
            <a:r>
              <a:rPr lang="en-US" sz="3600" dirty="0" smtClean="0"/>
              <a:t>represent the</a:t>
            </a:r>
            <a:r>
              <a:rPr lang="en-US" sz="3600" dirty="0" smtClean="0">
                <a:effectLst/>
              </a:rPr>
              <a:t> </a:t>
            </a:r>
            <a:r>
              <a:rPr lang="en-US" sz="3600" dirty="0">
                <a:effectLst/>
              </a:rPr>
              <a:t>calamity that </a:t>
            </a:r>
            <a:r>
              <a:rPr lang="en-US" sz="3600" dirty="0" smtClean="0"/>
              <a:t>the sun would </a:t>
            </a:r>
            <a:r>
              <a:rPr lang="en-US" sz="3600" dirty="0" smtClean="0">
                <a:effectLst/>
              </a:rPr>
              <a:t>increase its heat. </a:t>
            </a:r>
          </a:p>
        </p:txBody>
      </p:sp>
    </p:spTree>
    <p:extLst>
      <p:ext uri="{BB962C8B-B14F-4D97-AF65-F5344CB8AC3E}">
        <p14:creationId xmlns:p14="http://schemas.microsoft.com/office/powerpoint/2010/main" val="348409935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8291469" cy="762000"/>
          </a:xfrm>
        </p:spPr>
        <p:txBody>
          <a:bodyPr/>
          <a:lstStyle/>
          <a:p>
            <a:r>
              <a:rPr lang="en-US" u="sng" dirty="0">
                <a:solidFill>
                  <a:srgbClr val="FFFF00"/>
                </a:solidFill>
              </a:rPr>
              <a:t>Revelation </a:t>
            </a:r>
            <a:r>
              <a:rPr lang="en-US" u="sng" dirty="0" smtClean="0">
                <a:solidFill>
                  <a:srgbClr val="FFFF00"/>
                </a:solidFill>
              </a:rPr>
              <a:t>16:10-11</a:t>
            </a:r>
            <a:r>
              <a:rPr lang="en-US" dirty="0" smtClean="0">
                <a:solidFill>
                  <a:srgbClr val="FFFF00"/>
                </a:solidFill>
              </a:rPr>
              <a:t> – </a:t>
            </a:r>
            <a:r>
              <a:rPr lang="en-US" dirty="0">
                <a:solidFill>
                  <a:srgbClr val="00FFFF"/>
                </a:solidFill>
              </a:rPr>
              <a:t>5</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pic>
        <p:nvPicPr>
          <p:cNvPr id="4098" name="Picture 2" descr="Joel’s Commentary on Revelation: Revelation 16–The Seven Bowls of God’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62000"/>
            <a:ext cx="7315200" cy="594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71624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oel’s Commentary on Revelation: Revelation 16–The Seven Bowls of God’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39094"/>
            <a:ext cx="8763000" cy="3381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3931" y="0"/>
            <a:ext cx="8443869" cy="987188"/>
          </a:xfrm>
        </p:spPr>
        <p:txBody>
          <a:bodyPr/>
          <a:lstStyle/>
          <a:p>
            <a:pPr algn="ctr"/>
            <a:r>
              <a:rPr lang="en-US" u="sng" dirty="0">
                <a:solidFill>
                  <a:srgbClr val="FFFF00"/>
                </a:solidFill>
              </a:rPr>
              <a:t>Revelation </a:t>
            </a:r>
            <a:r>
              <a:rPr lang="en-US" u="sng" dirty="0" smtClean="0">
                <a:solidFill>
                  <a:srgbClr val="FFFF00"/>
                </a:solidFill>
              </a:rPr>
              <a:t>16:10-11</a:t>
            </a:r>
            <a:r>
              <a:rPr lang="en-US" dirty="0" smtClean="0">
                <a:solidFill>
                  <a:srgbClr val="FFFF00"/>
                </a:solidFill>
              </a:rPr>
              <a:t> </a:t>
            </a:r>
            <a:r>
              <a:rPr lang="en-US" dirty="0" smtClean="0">
                <a:solidFill>
                  <a:srgbClr val="00FFFF"/>
                </a:solidFill>
              </a:rPr>
              <a:t>5</a:t>
            </a:r>
            <a:r>
              <a:rPr lang="en-US" baseline="30000" dirty="0" smtClean="0">
                <a:solidFill>
                  <a:srgbClr val="00FFFF"/>
                </a:solidFill>
              </a:rPr>
              <a:t>TH</a:t>
            </a:r>
            <a:r>
              <a:rPr lang="en-US" dirty="0" smtClean="0">
                <a:solidFill>
                  <a:srgbClr val="00FFFF"/>
                </a:solidFill>
              </a:rPr>
              <a:t> </a:t>
            </a:r>
            <a:r>
              <a:rPr lang="en-US" dirty="0">
                <a:solidFill>
                  <a:srgbClr val="00FFFF"/>
                </a:solidFill>
              </a:rPr>
              <a:t>BOWL</a:t>
            </a:r>
            <a:endParaRPr lang="en-US" dirty="0">
              <a:solidFill>
                <a:srgbClr val="00B0F0"/>
              </a:solidFill>
            </a:endParaRPr>
          </a:p>
        </p:txBody>
      </p:sp>
      <p:sp>
        <p:nvSpPr>
          <p:cNvPr id="5" name="Content Placeholder 2"/>
          <p:cNvSpPr>
            <a:spLocks noGrp="1"/>
          </p:cNvSpPr>
          <p:nvPr>
            <p:ph idx="1"/>
          </p:nvPr>
        </p:nvSpPr>
        <p:spPr>
          <a:xfrm>
            <a:off x="381000" y="1371600"/>
            <a:ext cx="8640170" cy="5268035"/>
          </a:xfrm>
        </p:spPr>
        <p:txBody>
          <a:bodyPr>
            <a:noAutofit/>
          </a:bodyPr>
          <a:lstStyle/>
          <a:p>
            <a:pPr marL="0" indent="0">
              <a:buNone/>
            </a:pPr>
            <a:r>
              <a:rPr lang="en-US" sz="3600" dirty="0" smtClean="0">
                <a:effectLst/>
              </a:rPr>
              <a:t>The </a:t>
            </a:r>
            <a:r>
              <a:rPr lang="en-US" sz="3600" dirty="0">
                <a:effectLst/>
              </a:rPr>
              <a:t>phrase </a:t>
            </a:r>
            <a:r>
              <a:rPr lang="en-US" sz="3600" dirty="0" smtClean="0">
                <a:effectLst/>
              </a:rPr>
              <a:t>“</a:t>
            </a:r>
            <a:r>
              <a:rPr lang="en-US" sz="3600" i="1" dirty="0" smtClean="0">
                <a:solidFill>
                  <a:srgbClr val="FFFF00"/>
                </a:solidFill>
                <a:effectLst/>
              </a:rPr>
              <a:t>the </a:t>
            </a:r>
            <a:r>
              <a:rPr lang="en-US" sz="3600" i="1" dirty="0">
                <a:solidFill>
                  <a:srgbClr val="FFFF00"/>
                </a:solidFill>
                <a:effectLst/>
              </a:rPr>
              <a:t>seat of the </a:t>
            </a:r>
            <a:r>
              <a:rPr lang="en-US" sz="3600" i="1" dirty="0" smtClean="0">
                <a:solidFill>
                  <a:srgbClr val="FFFF00"/>
                </a:solidFill>
                <a:effectLst/>
              </a:rPr>
              <a:t>beast</a:t>
            </a:r>
            <a:r>
              <a:rPr lang="en-US" sz="3600" dirty="0" smtClean="0">
                <a:effectLst/>
              </a:rPr>
              <a:t>” means </a:t>
            </a:r>
            <a:r>
              <a:rPr lang="en-US" sz="3600" dirty="0">
                <a:effectLst/>
              </a:rPr>
              <a:t>the seat or throne which the representative of that power </a:t>
            </a:r>
            <a:r>
              <a:rPr lang="en-US" sz="3600" dirty="0" smtClean="0">
                <a:effectLst/>
              </a:rPr>
              <a:t>occupied. It was </a:t>
            </a:r>
            <a:r>
              <a:rPr lang="en-US" sz="3600" dirty="0">
                <a:effectLst/>
              </a:rPr>
              <a:t>the </a:t>
            </a:r>
            <a:r>
              <a:rPr lang="en-US" sz="3600" dirty="0" smtClean="0">
                <a:effectLst/>
              </a:rPr>
              <a:t>center </a:t>
            </a:r>
            <a:r>
              <a:rPr lang="en-US" sz="3600" dirty="0">
                <a:effectLst/>
              </a:rPr>
              <a:t>of </a:t>
            </a:r>
            <a:r>
              <a:rPr lang="en-US" sz="3600" dirty="0" smtClean="0">
                <a:effectLst/>
              </a:rPr>
              <a:t>the beast’s </a:t>
            </a:r>
            <a:r>
              <a:rPr lang="en-US" sz="3600" dirty="0">
                <a:effectLst/>
              </a:rPr>
              <a:t>power, </a:t>
            </a:r>
            <a:r>
              <a:rPr lang="en-US" sz="3600" dirty="0" smtClean="0">
                <a:effectLst/>
              </a:rPr>
              <a:t>authority </a:t>
            </a:r>
            <a:r>
              <a:rPr lang="en-US" sz="3600" dirty="0">
                <a:effectLst/>
              </a:rPr>
              <a:t>and </a:t>
            </a:r>
            <a:r>
              <a:rPr lang="en-US" sz="3600" dirty="0" smtClean="0">
                <a:effectLst/>
              </a:rPr>
              <a:t>influence; </a:t>
            </a:r>
            <a:r>
              <a:rPr lang="en-US" sz="3600" dirty="0">
                <a:effectLst/>
              </a:rPr>
              <a:t>the central </a:t>
            </a:r>
            <a:r>
              <a:rPr lang="en-US" sz="3600" dirty="0" smtClean="0">
                <a:effectLst/>
              </a:rPr>
              <a:t>point or place </a:t>
            </a:r>
            <a:r>
              <a:rPr lang="en-US" sz="3600" dirty="0">
                <a:effectLst/>
              </a:rPr>
              <a:t>of the </a:t>
            </a:r>
            <a:r>
              <a:rPr lang="en-US" sz="3600" dirty="0" smtClean="0">
                <a:effectLst/>
              </a:rPr>
              <a:t>Antichrist’s dominion</a:t>
            </a:r>
            <a:r>
              <a:rPr lang="en-US" sz="3600" dirty="0">
                <a:effectLst/>
              </a:rPr>
              <a:t>. </a:t>
            </a:r>
            <a:endParaRPr lang="en-US" sz="3600" dirty="0" smtClean="0">
              <a:effectLst/>
            </a:endParaRPr>
          </a:p>
        </p:txBody>
      </p:sp>
    </p:spTree>
    <p:extLst>
      <p:ext uri="{BB962C8B-B14F-4D97-AF65-F5344CB8AC3E}">
        <p14:creationId xmlns:p14="http://schemas.microsoft.com/office/powerpoint/2010/main" val="221974026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8443869" cy="987188"/>
          </a:xfrm>
        </p:spPr>
        <p:txBody>
          <a:bodyPr/>
          <a:lstStyle/>
          <a:p>
            <a:pPr algn="ctr"/>
            <a:r>
              <a:rPr lang="en-US" u="sng" dirty="0">
                <a:solidFill>
                  <a:srgbClr val="FFFF00"/>
                </a:solidFill>
              </a:rPr>
              <a:t>Revelation </a:t>
            </a:r>
            <a:r>
              <a:rPr lang="en-US" u="sng" dirty="0" smtClean="0">
                <a:solidFill>
                  <a:srgbClr val="FFFF00"/>
                </a:solidFill>
              </a:rPr>
              <a:t>16:10-11</a:t>
            </a:r>
            <a:r>
              <a:rPr lang="en-US" dirty="0" smtClean="0">
                <a:solidFill>
                  <a:srgbClr val="FFFF00"/>
                </a:solidFill>
              </a:rPr>
              <a:t> </a:t>
            </a:r>
            <a:r>
              <a:rPr lang="en-US" dirty="0" smtClean="0">
                <a:solidFill>
                  <a:srgbClr val="00FFFF"/>
                </a:solidFill>
              </a:rPr>
              <a:t>5</a:t>
            </a:r>
            <a:r>
              <a:rPr lang="en-US" baseline="30000" dirty="0" smtClean="0">
                <a:solidFill>
                  <a:srgbClr val="00FFFF"/>
                </a:solidFill>
              </a:rPr>
              <a:t>TH</a:t>
            </a:r>
            <a:r>
              <a:rPr lang="en-US" dirty="0" smtClean="0">
                <a:solidFill>
                  <a:srgbClr val="00FFFF"/>
                </a:solidFill>
              </a:rPr>
              <a:t> </a:t>
            </a:r>
            <a:r>
              <a:rPr lang="en-US" dirty="0">
                <a:solidFill>
                  <a:srgbClr val="00FFFF"/>
                </a:solidFill>
              </a:rPr>
              <a:t>BOWL</a:t>
            </a:r>
            <a:endParaRPr lang="en-US" dirty="0">
              <a:solidFill>
                <a:srgbClr val="00B0F0"/>
              </a:solidFill>
            </a:endParaRPr>
          </a:p>
        </p:txBody>
      </p:sp>
      <p:sp>
        <p:nvSpPr>
          <p:cNvPr id="5" name="Content Placeholder 2"/>
          <p:cNvSpPr>
            <a:spLocks noGrp="1"/>
          </p:cNvSpPr>
          <p:nvPr>
            <p:ph idx="1"/>
          </p:nvPr>
        </p:nvSpPr>
        <p:spPr>
          <a:xfrm>
            <a:off x="457200" y="1295400"/>
            <a:ext cx="8509380" cy="5364709"/>
          </a:xfrm>
        </p:spPr>
        <p:txBody>
          <a:bodyPr>
            <a:noAutofit/>
          </a:bodyPr>
          <a:lstStyle/>
          <a:p>
            <a:pPr marL="0" indent="0">
              <a:buNone/>
            </a:pPr>
            <a:r>
              <a:rPr lang="en-US" sz="3600" dirty="0" smtClean="0">
                <a:effectLst/>
              </a:rPr>
              <a:t>The </a:t>
            </a:r>
            <a:r>
              <a:rPr lang="en-US" sz="3600" dirty="0">
                <a:effectLst/>
              </a:rPr>
              <a:t>previous </a:t>
            </a:r>
            <a:r>
              <a:rPr lang="en-US" sz="3600" dirty="0" smtClean="0">
                <a:effectLst/>
              </a:rPr>
              <a:t>bowl judgments </a:t>
            </a:r>
            <a:r>
              <a:rPr lang="en-US" sz="3600" dirty="0">
                <a:effectLst/>
              </a:rPr>
              <a:t>had been preparatory to </a:t>
            </a:r>
            <a:r>
              <a:rPr lang="en-US" sz="3600" dirty="0" smtClean="0">
                <a:effectLst/>
              </a:rPr>
              <a:t>the 5</a:t>
            </a:r>
            <a:r>
              <a:rPr lang="en-US" sz="3600" baseline="30000" dirty="0" smtClean="0">
                <a:effectLst/>
              </a:rPr>
              <a:t>th</a:t>
            </a:r>
            <a:r>
              <a:rPr lang="en-US" sz="3600" dirty="0" smtClean="0">
                <a:effectLst/>
              </a:rPr>
              <a:t> bowl. </a:t>
            </a:r>
            <a:r>
              <a:rPr lang="en-US" sz="3600" dirty="0" smtClean="0"/>
              <a:t>This</a:t>
            </a:r>
            <a:r>
              <a:rPr lang="en-US" sz="3600" dirty="0" smtClean="0">
                <a:effectLst/>
              </a:rPr>
              <a:t> was now </a:t>
            </a:r>
            <a:r>
              <a:rPr lang="en-US" sz="3600" dirty="0">
                <a:effectLst/>
              </a:rPr>
              <a:t>a direct blow aimed at </a:t>
            </a:r>
            <a:r>
              <a:rPr lang="en-US" sz="3600" dirty="0" smtClean="0">
                <a:effectLst/>
              </a:rPr>
              <a:t>the </a:t>
            </a:r>
            <a:r>
              <a:rPr lang="en-US" sz="3600" dirty="0" smtClean="0"/>
              <a:t>headquarters of the Anti-Christ</a:t>
            </a:r>
            <a:r>
              <a:rPr lang="en-US" sz="3600" dirty="0" smtClean="0">
                <a:effectLst/>
              </a:rPr>
              <a:t>, which was still </a:t>
            </a:r>
            <a:r>
              <a:rPr lang="en-US" sz="3600" dirty="0">
                <a:effectLst/>
              </a:rPr>
              <a:t>not </a:t>
            </a:r>
            <a:r>
              <a:rPr lang="en-US" sz="3600" dirty="0" smtClean="0">
                <a:effectLst/>
              </a:rPr>
              <a:t>yet the final </a:t>
            </a:r>
            <a:r>
              <a:rPr lang="en-US" sz="3600" dirty="0">
                <a:effectLst/>
              </a:rPr>
              <a:t>overthrow, for that is reserved for the pouring out of the last </a:t>
            </a:r>
            <a:r>
              <a:rPr lang="en-US" sz="3600" dirty="0" smtClean="0">
                <a:effectLst/>
              </a:rPr>
              <a:t>bowl. </a:t>
            </a:r>
            <a:r>
              <a:rPr lang="en-US" sz="3600" dirty="0">
                <a:effectLst/>
              </a:rPr>
              <a:t>All that is represented here is a heavy judgment which was merely preliminary to that final </a:t>
            </a:r>
            <a:r>
              <a:rPr lang="en-US" sz="3600" dirty="0" smtClean="0">
                <a:effectLst/>
              </a:rPr>
              <a:t>overthrow</a:t>
            </a:r>
            <a:r>
              <a:rPr lang="en-US" sz="3600" dirty="0">
                <a:effectLst/>
              </a:rPr>
              <a:t>.</a:t>
            </a:r>
            <a:endParaRPr lang="en-US" sz="3600" dirty="0" smtClean="0">
              <a:effectLst/>
            </a:endParaRPr>
          </a:p>
        </p:txBody>
      </p:sp>
    </p:spTree>
    <p:extLst>
      <p:ext uri="{BB962C8B-B14F-4D97-AF65-F5344CB8AC3E}">
        <p14:creationId xmlns:p14="http://schemas.microsoft.com/office/powerpoint/2010/main" val="177887940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8139069" cy="987188"/>
          </a:xfrm>
        </p:spPr>
        <p:txBody>
          <a:bodyPr/>
          <a:lstStyle/>
          <a:p>
            <a:pPr algn="ctr"/>
            <a:r>
              <a:rPr lang="en-US" u="sng" dirty="0">
                <a:solidFill>
                  <a:srgbClr val="FFFF00"/>
                </a:solidFill>
              </a:rPr>
              <a:t>Revelation </a:t>
            </a:r>
            <a:r>
              <a:rPr lang="en-US" u="sng" dirty="0" smtClean="0">
                <a:solidFill>
                  <a:srgbClr val="FFFF00"/>
                </a:solidFill>
              </a:rPr>
              <a:t>16:10-11</a:t>
            </a:r>
            <a:r>
              <a:rPr lang="en-US" dirty="0" smtClean="0">
                <a:solidFill>
                  <a:srgbClr val="FFFF00"/>
                </a:solidFill>
              </a:rPr>
              <a:t> </a:t>
            </a:r>
            <a:r>
              <a:rPr lang="en-US" dirty="0" smtClean="0">
                <a:solidFill>
                  <a:srgbClr val="00FFFF"/>
                </a:solidFill>
              </a:rPr>
              <a:t>5</a:t>
            </a:r>
            <a:r>
              <a:rPr lang="en-US" baseline="30000" dirty="0" smtClean="0">
                <a:solidFill>
                  <a:srgbClr val="00FFFF"/>
                </a:solidFill>
              </a:rPr>
              <a:t>TH</a:t>
            </a:r>
            <a:r>
              <a:rPr lang="en-US" dirty="0" smtClean="0">
                <a:solidFill>
                  <a:srgbClr val="00FFFF"/>
                </a:solidFill>
              </a:rPr>
              <a:t> </a:t>
            </a:r>
            <a:r>
              <a:rPr lang="en-US" dirty="0">
                <a:solidFill>
                  <a:srgbClr val="00FFFF"/>
                </a:solidFill>
              </a:rPr>
              <a:t>BOWL</a:t>
            </a:r>
            <a:endParaRPr lang="en-US" dirty="0">
              <a:solidFill>
                <a:srgbClr val="00B0F0"/>
              </a:solidFill>
            </a:endParaRPr>
          </a:p>
        </p:txBody>
      </p:sp>
      <p:sp>
        <p:nvSpPr>
          <p:cNvPr id="5" name="Content Placeholder 2"/>
          <p:cNvSpPr>
            <a:spLocks noGrp="1"/>
          </p:cNvSpPr>
          <p:nvPr>
            <p:ph idx="1"/>
          </p:nvPr>
        </p:nvSpPr>
        <p:spPr>
          <a:xfrm>
            <a:off x="457200" y="1371600"/>
            <a:ext cx="8509380" cy="5288508"/>
          </a:xfrm>
        </p:spPr>
        <p:txBody>
          <a:bodyPr>
            <a:noAutofit/>
          </a:bodyPr>
          <a:lstStyle/>
          <a:p>
            <a:pPr marL="0" indent="0">
              <a:buNone/>
            </a:pPr>
            <a:r>
              <a:rPr lang="en-US" sz="3600" i="1" dirty="0" smtClean="0">
                <a:solidFill>
                  <a:srgbClr val="FFFF00"/>
                </a:solidFill>
                <a:effectLst/>
              </a:rPr>
              <a:t>“…and his kingdom was full of darkness”</a:t>
            </a:r>
          </a:p>
          <a:p>
            <a:pPr marL="0" indent="0">
              <a:buNone/>
            </a:pPr>
            <a:r>
              <a:rPr lang="en-US" sz="3600" dirty="0" smtClean="0">
                <a:effectLst/>
              </a:rPr>
              <a:t>There was confusion-</a:t>
            </a:r>
            <a:r>
              <a:rPr lang="en-US" sz="3600" dirty="0">
                <a:effectLst/>
              </a:rPr>
              <a:t>-disorder--distress; for darkness is often the </a:t>
            </a:r>
            <a:r>
              <a:rPr lang="en-US" sz="3600" dirty="0" smtClean="0">
                <a:effectLst/>
              </a:rPr>
              <a:t>symbol </a:t>
            </a:r>
            <a:r>
              <a:rPr lang="en-US" sz="3600" dirty="0">
                <a:effectLst/>
              </a:rPr>
              <a:t>of calamity.  </a:t>
            </a:r>
            <a:r>
              <a:rPr lang="en-US" sz="3600" dirty="0" smtClean="0">
                <a:effectLst/>
              </a:rPr>
              <a:t>This bowl </a:t>
            </a:r>
            <a:r>
              <a:rPr lang="en-US" sz="3600" dirty="0">
                <a:effectLst/>
              </a:rPr>
              <a:t>did not destroy, </a:t>
            </a:r>
            <a:r>
              <a:rPr lang="en-US" sz="3600" dirty="0" smtClean="0">
                <a:effectLst/>
              </a:rPr>
              <a:t>but certainly distressed the Antichrist.  It </a:t>
            </a:r>
            <a:r>
              <a:rPr lang="en-US" sz="3600" dirty="0">
                <a:effectLst/>
              </a:rPr>
              <a:t>filled his kingdom with the darkness of misery and trouble. As an evidence of this distress, it is </a:t>
            </a:r>
            <a:r>
              <a:rPr lang="en-US" sz="3600" dirty="0" smtClean="0">
                <a:effectLst/>
              </a:rPr>
              <a:t>said here </a:t>
            </a:r>
            <a:r>
              <a:rPr lang="en-US" sz="3600" dirty="0">
                <a:effectLst/>
              </a:rPr>
              <a:t>that </a:t>
            </a:r>
            <a:r>
              <a:rPr lang="en-US" sz="3600" i="1" dirty="0">
                <a:solidFill>
                  <a:srgbClr val="FFFF00"/>
                </a:solidFill>
                <a:effectLst/>
              </a:rPr>
              <a:t>they gnawed their tongues for </a:t>
            </a:r>
            <a:r>
              <a:rPr lang="en-US" sz="3600" i="1" dirty="0" smtClean="0">
                <a:solidFill>
                  <a:srgbClr val="FFFF00"/>
                </a:solidFill>
                <a:effectLst/>
              </a:rPr>
              <a:t>pain</a:t>
            </a:r>
            <a:r>
              <a:rPr lang="en-US" sz="3600" dirty="0" smtClean="0">
                <a:effectLst/>
              </a:rPr>
              <a:t>.</a:t>
            </a:r>
          </a:p>
        </p:txBody>
      </p:sp>
    </p:spTree>
    <p:extLst>
      <p:ext uri="{BB962C8B-B14F-4D97-AF65-F5344CB8AC3E}">
        <p14:creationId xmlns:p14="http://schemas.microsoft.com/office/powerpoint/2010/main" val="214221206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8215269" cy="987188"/>
          </a:xfrm>
        </p:spPr>
        <p:txBody>
          <a:bodyPr/>
          <a:lstStyle/>
          <a:p>
            <a:pPr algn="ctr"/>
            <a:r>
              <a:rPr lang="en-US" u="sng" dirty="0">
                <a:solidFill>
                  <a:srgbClr val="FFFF00"/>
                </a:solidFill>
              </a:rPr>
              <a:t>Revelation </a:t>
            </a:r>
            <a:r>
              <a:rPr lang="en-US" u="sng" dirty="0" smtClean="0">
                <a:solidFill>
                  <a:srgbClr val="FFFF00"/>
                </a:solidFill>
              </a:rPr>
              <a:t>16:10-11</a:t>
            </a:r>
            <a:r>
              <a:rPr lang="en-US" dirty="0" smtClean="0">
                <a:solidFill>
                  <a:srgbClr val="FFFF00"/>
                </a:solidFill>
              </a:rPr>
              <a:t> </a:t>
            </a:r>
            <a:r>
              <a:rPr lang="en-US" dirty="0" smtClean="0">
                <a:solidFill>
                  <a:srgbClr val="00FFFF"/>
                </a:solidFill>
              </a:rPr>
              <a:t>5</a:t>
            </a:r>
            <a:r>
              <a:rPr lang="en-US" baseline="30000" dirty="0" smtClean="0">
                <a:solidFill>
                  <a:srgbClr val="00FFFF"/>
                </a:solidFill>
              </a:rPr>
              <a:t>TH</a:t>
            </a:r>
            <a:r>
              <a:rPr lang="en-US" dirty="0" smtClean="0">
                <a:solidFill>
                  <a:srgbClr val="00FFFF"/>
                </a:solidFill>
              </a:rPr>
              <a:t> </a:t>
            </a:r>
            <a:r>
              <a:rPr lang="en-US" dirty="0">
                <a:solidFill>
                  <a:srgbClr val="00FFFF"/>
                </a:solidFill>
              </a:rPr>
              <a:t>BOWL</a:t>
            </a:r>
            <a:endParaRPr lang="en-US" dirty="0">
              <a:solidFill>
                <a:srgbClr val="00B0F0"/>
              </a:solidFill>
            </a:endParaRPr>
          </a:p>
        </p:txBody>
      </p:sp>
      <p:sp>
        <p:nvSpPr>
          <p:cNvPr id="5" name="Content Placeholder 2"/>
          <p:cNvSpPr>
            <a:spLocks noGrp="1"/>
          </p:cNvSpPr>
          <p:nvPr>
            <p:ph idx="1"/>
          </p:nvPr>
        </p:nvSpPr>
        <p:spPr>
          <a:xfrm>
            <a:off x="457200" y="1371600"/>
            <a:ext cx="8509380" cy="5288508"/>
          </a:xfrm>
        </p:spPr>
        <p:txBody>
          <a:bodyPr>
            <a:noAutofit/>
          </a:bodyPr>
          <a:lstStyle/>
          <a:p>
            <a:pPr marL="0" indent="0">
              <a:buNone/>
            </a:pPr>
            <a:r>
              <a:rPr lang="en-US" sz="3600" i="1" dirty="0" smtClean="0">
                <a:solidFill>
                  <a:srgbClr val="FFFF00"/>
                </a:solidFill>
                <a:effectLst/>
              </a:rPr>
              <a:t>“…</a:t>
            </a:r>
            <a:r>
              <a:rPr lang="en-US" sz="3600" i="1" dirty="0">
                <a:solidFill>
                  <a:srgbClr val="FFFF00"/>
                </a:solidFill>
                <a:effectLst/>
              </a:rPr>
              <a:t> they gnawed their tongues for pain</a:t>
            </a:r>
            <a:r>
              <a:rPr lang="en-US" sz="3600" i="1" dirty="0" smtClean="0">
                <a:solidFill>
                  <a:srgbClr val="FFFF00"/>
                </a:solidFill>
                <a:effectLst/>
              </a:rPr>
              <a:t>”</a:t>
            </a:r>
          </a:p>
          <a:p>
            <a:pPr marL="0" indent="0">
              <a:buNone/>
            </a:pPr>
            <a:r>
              <a:rPr lang="en-US" sz="3600" dirty="0" smtClean="0">
                <a:effectLst/>
              </a:rPr>
              <a:t>This </a:t>
            </a:r>
            <a:r>
              <a:rPr lang="en-US" sz="3600" dirty="0">
                <a:effectLst/>
              </a:rPr>
              <a:t>is a </a:t>
            </a:r>
            <a:r>
              <a:rPr lang="en-US" sz="3600" dirty="0" smtClean="0">
                <a:effectLst/>
              </a:rPr>
              <a:t>most </a:t>
            </a:r>
            <a:r>
              <a:rPr lang="en-US" sz="3600" dirty="0">
                <a:effectLst/>
              </a:rPr>
              <a:t>significant expression </a:t>
            </a:r>
            <a:r>
              <a:rPr lang="en-US" sz="3600" dirty="0" smtClean="0">
                <a:effectLst/>
              </a:rPr>
              <a:t>of </a:t>
            </a:r>
            <a:r>
              <a:rPr lang="en-US" sz="3600" dirty="0">
                <a:effectLst/>
              </a:rPr>
              <a:t>anguish</a:t>
            </a:r>
            <a:r>
              <a:rPr lang="en-US" sz="3600" dirty="0" smtClean="0">
                <a:effectLst/>
              </a:rPr>
              <a:t>.  </a:t>
            </a:r>
            <a:r>
              <a:rPr lang="en-US" sz="3600" dirty="0">
                <a:effectLst/>
              </a:rPr>
              <a:t>The word rendered </a:t>
            </a:r>
            <a:r>
              <a:rPr lang="en-US" sz="3600" i="1" dirty="0">
                <a:solidFill>
                  <a:srgbClr val="FFFF00"/>
                </a:solidFill>
                <a:effectLst/>
              </a:rPr>
              <a:t>gnawed</a:t>
            </a:r>
            <a:r>
              <a:rPr lang="en-US" sz="3600" dirty="0">
                <a:effectLst/>
              </a:rPr>
              <a:t> does not occur elsewhere in the New Testament, nor is the expression elsewhere used in the Bible; but its meaning is plain--it indicates </a:t>
            </a:r>
            <a:r>
              <a:rPr lang="en-US" sz="3600" dirty="0" smtClean="0">
                <a:effectLst/>
              </a:rPr>
              <a:t>deep sorrow &amp; horror. </a:t>
            </a:r>
            <a:r>
              <a:rPr lang="en-US" sz="3600" dirty="0" smtClean="0"/>
              <a:t>Their</a:t>
            </a:r>
            <a:r>
              <a:rPr lang="en-US" sz="3600" dirty="0" smtClean="0">
                <a:effectLst/>
              </a:rPr>
              <a:t> pain was likely due to </a:t>
            </a:r>
            <a:r>
              <a:rPr lang="en-US" sz="3600" dirty="0">
                <a:effectLst/>
              </a:rPr>
              <a:t>the previous </a:t>
            </a:r>
            <a:r>
              <a:rPr lang="en-US" sz="3600" dirty="0" smtClean="0">
                <a:effectLst/>
              </a:rPr>
              <a:t>plagues,  </a:t>
            </a:r>
            <a:r>
              <a:rPr lang="en-US" sz="3600" b="1" dirty="0" smtClean="0">
                <a:solidFill>
                  <a:srgbClr val="FFFF00"/>
                </a:solidFill>
                <a:effectLst>
                  <a:outerShdw blurRad="38100" dist="38100" dir="2700000" algn="tl">
                    <a:srgbClr val="000000">
                      <a:alpha val="43137"/>
                    </a:srgbClr>
                  </a:outerShdw>
                </a:effectLst>
              </a:rPr>
              <a:t>but it was compounded </a:t>
            </a:r>
            <a:r>
              <a:rPr lang="en-US" sz="3600" b="1" dirty="0">
                <a:solidFill>
                  <a:srgbClr val="FFFF00"/>
                </a:solidFill>
                <a:effectLst>
                  <a:outerShdw blurRad="38100" dist="38100" dir="2700000" algn="tl">
                    <a:srgbClr val="000000">
                      <a:alpha val="43137"/>
                    </a:srgbClr>
                  </a:outerShdw>
                </a:effectLst>
              </a:rPr>
              <a:t>by the darkness. </a:t>
            </a:r>
            <a:endParaRPr lang="en-US" sz="3600" b="1"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383395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8291469" cy="987188"/>
          </a:xfrm>
        </p:spPr>
        <p:txBody>
          <a:bodyPr/>
          <a:lstStyle/>
          <a:p>
            <a:pPr algn="ctr"/>
            <a:r>
              <a:rPr lang="en-US" u="sng" dirty="0">
                <a:solidFill>
                  <a:srgbClr val="FFFF00"/>
                </a:solidFill>
              </a:rPr>
              <a:t>Revelation </a:t>
            </a:r>
            <a:r>
              <a:rPr lang="en-US" u="sng" dirty="0" smtClean="0">
                <a:solidFill>
                  <a:srgbClr val="FFFF00"/>
                </a:solidFill>
              </a:rPr>
              <a:t>16:10-11</a:t>
            </a:r>
            <a:r>
              <a:rPr lang="en-US" dirty="0" smtClean="0">
                <a:solidFill>
                  <a:srgbClr val="FFFF00"/>
                </a:solidFill>
              </a:rPr>
              <a:t> </a:t>
            </a:r>
            <a:r>
              <a:rPr lang="en-US" dirty="0" smtClean="0">
                <a:solidFill>
                  <a:srgbClr val="00FFFF"/>
                </a:solidFill>
              </a:rPr>
              <a:t>5</a:t>
            </a:r>
            <a:r>
              <a:rPr lang="en-US" baseline="30000" dirty="0" smtClean="0">
                <a:solidFill>
                  <a:srgbClr val="00FFFF"/>
                </a:solidFill>
              </a:rPr>
              <a:t>TH</a:t>
            </a:r>
            <a:r>
              <a:rPr lang="en-US" dirty="0" smtClean="0">
                <a:solidFill>
                  <a:srgbClr val="00FFFF"/>
                </a:solidFill>
              </a:rPr>
              <a:t> </a:t>
            </a:r>
            <a:r>
              <a:rPr lang="en-US" dirty="0">
                <a:solidFill>
                  <a:srgbClr val="00FFFF"/>
                </a:solidFill>
              </a:rPr>
              <a:t>BOWL</a:t>
            </a:r>
            <a:endParaRPr lang="en-US" dirty="0">
              <a:solidFill>
                <a:srgbClr val="00B0F0"/>
              </a:solidFill>
            </a:endParaRPr>
          </a:p>
        </p:txBody>
      </p:sp>
      <p:sp>
        <p:nvSpPr>
          <p:cNvPr id="5" name="Content Placeholder 2"/>
          <p:cNvSpPr>
            <a:spLocks noGrp="1"/>
          </p:cNvSpPr>
          <p:nvPr>
            <p:ph idx="1"/>
          </p:nvPr>
        </p:nvSpPr>
        <p:spPr>
          <a:xfrm>
            <a:off x="457199" y="1351130"/>
            <a:ext cx="8529851" cy="5172501"/>
          </a:xfrm>
        </p:spPr>
        <p:txBody>
          <a:bodyPr>
            <a:noAutofit/>
          </a:bodyPr>
          <a:lstStyle/>
          <a:p>
            <a:pPr marL="0" indent="0">
              <a:buNone/>
            </a:pPr>
            <a:r>
              <a:rPr lang="en-US" sz="3600" dirty="0" smtClean="0">
                <a:solidFill>
                  <a:srgbClr val="FFFF00"/>
                </a:solidFill>
                <a:effectLst/>
              </a:rPr>
              <a:t>Verse 11 </a:t>
            </a:r>
            <a:r>
              <a:rPr lang="en-US" sz="3600" dirty="0">
                <a:effectLst/>
              </a:rPr>
              <a:t>shows that each </a:t>
            </a:r>
            <a:r>
              <a:rPr lang="en-US" sz="3600" dirty="0" smtClean="0">
                <a:effectLst/>
              </a:rPr>
              <a:t>new </a:t>
            </a:r>
            <a:r>
              <a:rPr lang="en-US" sz="3600" dirty="0">
                <a:effectLst/>
              </a:rPr>
              <a:t>plague was accompanied with the continuance of the preceding </a:t>
            </a:r>
            <a:r>
              <a:rPr lang="en-US" sz="3600" dirty="0" smtClean="0">
                <a:effectLst/>
              </a:rPr>
              <a:t>plagues. In other words; </a:t>
            </a:r>
            <a:r>
              <a:rPr lang="en-US" sz="3600" dirty="0">
                <a:effectLst/>
              </a:rPr>
              <a:t>there was an accumulation, not a mere </a:t>
            </a:r>
            <a:r>
              <a:rPr lang="en-US" sz="3600" dirty="0" smtClean="0">
                <a:effectLst/>
              </a:rPr>
              <a:t>succession of </a:t>
            </a:r>
            <a:r>
              <a:rPr lang="en-US" sz="3600" dirty="0">
                <a:effectLst/>
              </a:rPr>
              <a:t>plagues. </a:t>
            </a:r>
            <a:endParaRPr lang="en-US" sz="3600" dirty="0" smtClean="0">
              <a:effectLst/>
            </a:endParaRPr>
          </a:p>
          <a:p>
            <a:pPr marL="0" indent="0" algn="ctr">
              <a:buNone/>
            </a:pPr>
            <a:r>
              <a:rPr lang="en-US" sz="3600" b="1" dirty="0" smtClean="0">
                <a:solidFill>
                  <a:srgbClr val="FFFF00"/>
                </a:solidFill>
                <a:effectLst/>
              </a:rPr>
              <a:t>The verse also indicates that these </a:t>
            </a:r>
            <a:r>
              <a:rPr lang="en-US" sz="3600" b="1" dirty="0">
                <a:solidFill>
                  <a:srgbClr val="FFFF00"/>
                </a:solidFill>
                <a:effectLst/>
              </a:rPr>
              <a:t>unbelievers recognized the source and reason for their pain, but would not repent and turn to </a:t>
            </a:r>
            <a:r>
              <a:rPr lang="en-US" sz="3600" b="1" dirty="0" smtClean="0">
                <a:solidFill>
                  <a:srgbClr val="FFFF00"/>
                </a:solidFill>
                <a:effectLst/>
              </a:rPr>
              <a:t>God almighty!  </a:t>
            </a:r>
          </a:p>
        </p:txBody>
      </p:sp>
    </p:spTree>
    <p:extLst>
      <p:ext uri="{BB962C8B-B14F-4D97-AF65-F5344CB8AC3E}">
        <p14:creationId xmlns:p14="http://schemas.microsoft.com/office/powerpoint/2010/main" val="103297139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343400"/>
            <a:ext cx="8763000" cy="1975104"/>
          </a:xfrm>
        </p:spPr>
        <p:txBody>
          <a:bodyPr/>
          <a:lstStyle/>
          <a:p>
            <a:pPr algn="ctr"/>
            <a:r>
              <a:rPr lang="en-US" sz="8000" dirty="0" smtClean="0"/>
              <a:t>THE END IS NEAR</a:t>
            </a:r>
            <a:endParaRPr lang="en-US" sz="8000" dirty="0"/>
          </a:p>
        </p:txBody>
      </p:sp>
      <p:sp>
        <p:nvSpPr>
          <p:cNvPr id="3" name="Subtitle 2"/>
          <p:cNvSpPr>
            <a:spLocks noGrp="1"/>
          </p:cNvSpPr>
          <p:nvPr>
            <p:ph type="subTitle" idx="1"/>
          </p:nvPr>
        </p:nvSpPr>
        <p:spPr>
          <a:xfrm>
            <a:off x="962025" y="3743325"/>
            <a:ext cx="7772400" cy="685800"/>
          </a:xfrm>
        </p:spPr>
        <p:txBody>
          <a:bodyPr>
            <a:normAutofit/>
          </a:bodyPr>
          <a:lstStyle/>
          <a:p>
            <a:pPr algn="ctr"/>
            <a:r>
              <a:rPr lang="en-US" sz="2800" b="1" dirty="0" smtClean="0">
                <a:solidFill>
                  <a:srgbClr val="FFFF00"/>
                </a:solidFill>
              </a:rPr>
              <a:t>A  LOOK AT END TIMES</a:t>
            </a:r>
            <a:endParaRPr lang="en-US" sz="2800" b="1" dirty="0">
              <a:solidFill>
                <a:srgbClr val="FFFF00"/>
              </a:solidFill>
            </a:endParaRPr>
          </a:p>
        </p:txBody>
      </p:sp>
      <p:pic>
        <p:nvPicPr>
          <p:cNvPr id="1026" name="Picture 2" descr="Signs of the Times: Trumpet Sounds Heard Around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57175"/>
            <a:ext cx="466725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77223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039" y="0"/>
            <a:ext cx="8735962" cy="987188"/>
          </a:xfrm>
        </p:spPr>
        <p:txBody>
          <a:bodyPr/>
          <a:lstStyle/>
          <a:p>
            <a:pPr algn="ctr"/>
            <a:r>
              <a:rPr lang="en-US" u="sng" dirty="0">
                <a:solidFill>
                  <a:srgbClr val="FFFF00"/>
                </a:solidFill>
              </a:rPr>
              <a:t>Revelation </a:t>
            </a:r>
            <a:r>
              <a:rPr lang="en-US" u="sng" dirty="0" smtClean="0">
                <a:solidFill>
                  <a:srgbClr val="FFFF00"/>
                </a:solidFill>
              </a:rPr>
              <a:t>16:12-16</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pic>
        <p:nvPicPr>
          <p:cNvPr id="1026" name="Picture 2" descr="SEVEN PLAGUES (2-6): THE 6TH BOWL OF GOD'S WRATH (REVELATION 16:12-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52349"/>
            <a:ext cx="85344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31191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16:12</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533400" y="838200"/>
            <a:ext cx="8453651" cy="6019800"/>
          </a:xfrm>
        </p:spPr>
        <p:txBody>
          <a:bodyPr>
            <a:noAutofit/>
          </a:bodyPr>
          <a:lstStyle/>
          <a:p>
            <a:pPr marL="0" indent="0">
              <a:buNone/>
            </a:pPr>
            <a:r>
              <a:rPr lang="en-US" sz="3600" dirty="0" smtClean="0">
                <a:effectLst/>
              </a:rPr>
              <a:t>The 6</a:t>
            </a:r>
            <a:r>
              <a:rPr lang="en-US" sz="3600" baseline="30000" dirty="0" smtClean="0">
                <a:effectLst/>
              </a:rPr>
              <a:t>th</a:t>
            </a:r>
            <a:r>
              <a:rPr lang="en-US" sz="3600" dirty="0" smtClean="0">
                <a:effectLst/>
              </a:rPr>
              <a:t> judgment will dry up the Euphrates River which was previously turned to blood. The </a:t>
            </a:r>
            <a:r>
              <a:rPr lang="en-US" sz="3600" dirty="0">
                <a:effectLst/>
              </a:rPr>
              <a:t>Euphrates </a:t>
            </a:r>
            <a:r>
              <a:rPr lang="en-US" sz="3600" dirty="0" smtClean="0">
                <a:effectLst/>
              </a:rPr>
              <a:t>River actually forms the eastern border of Palestine and </a:t>
            </a:r>
            <a:r>
              <a:rPr lang="en-US" sz="3600" dirty="0">
                <a:effectLst/>
              </a:rPr>
              <a:t>is represented as a barrier to prevent the passage of "the kings of the East" on their way to the </a:t>
            </a:r>
            <a:r>
              <a:rPr lang="en-US" sz="3600" dirty="0" smtClean="0">
                <a:effectLst/>
              </a:rPr>
              <a:t>West. Therefore, this actual drying up of the river will be done by God to facilitate the crossing of the armies of the kings of the east as they march to the final war of Armageddon</a:t>
            </a:r>
            <a:r>
              <a:rPr lang="en-US" sz="3600" dirty="0">
                <a:effectLst/>
              </a:rPr>
              <a:t>. </a:t>
            </a:r>
            <a:endParaRPr lang="en-US" sz="3600" dirty="0" smtClean="0">
              <a:effectLst/>
            </a:endParaRPr>
          </a:p>
        </p:txBody>
      </p:sp>
    </p:spTree>
    <p:extLst>
      <p:ext uri="{BB962C8B-B14F-4D97-AF65-F5344CB8AC3E}">
        <p14:creationId xmlns:p14="http://schemas.microsoft.com/office/powerpoint/2010/main" val="29495859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838200"/>
            <a:ext cx="8839200" cy="6019800"/>
          </a:xfrm>
        </p:spPr>
        <p:txBody>
          <a:bodyPr>
            <a:noAutofit/>
          </a:bodyPr>
          <a:lstStyle/>
          <a:p>
            <a:pPr marL="68580" indent="0" algn="ctr">
              <a:buNone/>
            </a:pPr>
            <a:r>
              <a:rPr lang="en-US" sz="3200" b="1" u="sng" dirty="0" smtClean="0">
                <a:solidFill>
                  <a:srgbClr val="FFFF00"/>
                </a:solidFill>
              </a:rPr>
              <a:t>SIGNS OF THE LAST DAYS</a:t>
            </a:r>
          </a:p>
          <a:p>
            <a:pPr marL="68580" indent="0" algn="ctr">
              <a:buNone/>
            </a:pPr>
            <a:endParaRPr lang="en-US" sz="800" b="1" u="sng" dirty="0" smtClean="0">
              <a:solidFill>
                <a:srgbClr val="FFFF00"/>
              </a:solidFill>
            </a:endParaRPr>
          </a:p>
          <a:p>
            <a:r>
              <a:rPr lang="en-US" sz="4000" dirty="0" smtClean="0">
                <a:solidFill>
                  <a:srgbClr val="FFFF00"/>
                </a:solidFill>
              </a:rPr>
              <a:t>DEVASTATION  </a:t>
            </a:r>
            <a:r>
              <a:rPr lang="en-US" sz="4000" dirty="0" smtClean="0">
                <a:solidFill>
                  <a:schemeClr val="tx2">
                    <a:lumMod val="90000"/>
                  </a:schemeClr>
                </a:solidFill>
              </a:rPr>
              <a:t>of places</a:t>
            </a:r>
            <a:endParaRPr lang="en-US" sz="800" dirty="0"/>
          </a:p>
          <a:p>
            <a:pPr marL="68580" indent="0">
              <a:buNone/>
            </a:pPr>
            <a:r>
              <a:rPr lang="en-US" sz="3200" dirty="0" smtClean="0"/>
              <a:t>Many cataclysmic activities are occurring in these last days and will continue to manifest in a more catastrophic way as the last days unfold in the future. These activities or events will mark the return of the Lord as well as the day of the Lord.</a:t>
            </a:r>
          </a:p>
          <a:p>
            <a:pPr marL="68580" indent="0">
              <a:buNone/>
            </a:pPr>
            <a:r>
              <a:rPr lang="en-US" sz="3200" dirty="0" smtClean="0"/>
              <a:t>They can be categorized as acts of nature caused by God &amp; will include disasters such as: </a:t>
            </a:r>
            <a:r>
              <a:rPr lang="en-US" sz="3200" dirty="0">
                <a:solidFill>
                  <a:srgbClr val="FFFF00"/>
                </a:solidFill>
                <a:effectLst>
                  <a:outerShdw blurRad="38100" dist="38100" dir="2700000" algn="tl">
                    <a:srgbClr val="000000">
                      <a:alpha val="43137"/>
                    </a:srgbClr>
                  </a:outerShdw>
                </a:effectLst>
              </a:rPr>
              <a:t>famines, diseases, </a:t>
            </a:r>
            <a:r>
              <a:rPr lang="en-US" sz="3200" dirty="0" smtClean="0">
                <a:solidFill>
                  <a:srgbClr val="FFFF00"/>
                </a:solidFill>
                <a:effectLst>
                  <a:outerShdw blurRad="38100" dist="38100" dir="2700000" algn="tl">
                    <a:srgbClr val="000000">
                      <a:alpha val="43137"/>
                    </a:srgbClr>
                  </a:outerShdw>
                </a:effectLst>
              </a:rPr>
              <a:t>earthquakes, galactic disruptions, floods, hurricanes &amp; anomalies (abnormal disasters).</a:t>
            </a:r>
          </a:p>
        </p:txBody>
      </p:sp>
    </p:spTree>
    <p:extLst>
      <p:ext uri="{BB962C8B-B14F-4D97-AF65-F5344CB8AC3E}">
        <p14:creationId xmlns:p14="http://schemas.microsoft.com/office/powerpoint/2010/main" val="281133809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16:12</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457199" y="762001"/>
            <a:ext cx="8529851" cy="5993642"/>
          </a:xfrm>
        </p:spPr>
        <p:txBody>
          <a:bodyPr>
            <a:noAutofit/>
          </a:bodyPr>
          <a:lstStyle/>
          <a:p>
            <a:pPr marL="0" indent="0">
              <a:buNone/>
            </a:pPr>
            <a:r>
              <a:rPr lang="en-US" sz="3600" dirty="0" smtClean="0">
                <a:effectLst/>
              </a:rPr>
              <a:t>The </a:t>
            </a:r>
            <a:r>
              <a:rPr lang="en-US" sz="3600" dirty="0">
                <a:effectLst/>
              </a:rPr>
              <a:t>persons here referred to as </a:t>
            </a:r>
            <a:r>
              <a:rPr lang="en-US" sz="3600" dirty="0">
                <a:solidFill>
                  <a:srgbClr val="FFFF00"/>
                </a:solidFill>
                <a:effectLst/>
              </a:rPr>
              <a:t>"kings of the East" </a:t>
            </a:r>
            <a:r>
              <a:rPr lang="en-US" sz="3600" dirty="0">
                <a:effectLst/>
              </a:rPr>
              <a:t>were ready to make a movement towards the West, over the Euphrates, and would do this if this obstruction were not in their way. </a:t>
            </a:r>
            <a:r>
              <a:rPr lang="en-US" sz="3600" dirty="0">
                <a:solidFill>
                  <a:srgbClr val="FFFF00"/>
                </a:solidFill>
                <a:effectLst/>
              </a:rPr>
              <a:t>Who these "kings of the East" are is not </a:t>
            </a:r>
            <a:r>
              <a:rPr lang="en-US" sz="3600" dirty="0" smtClean="0">
                <a:solidFill>
                  <a:srgbClr val="FFFF00"/>
                </a:solidFill>
                <a:effectLst/>
              </a:rPr>
              <a:t>said</a:t>
            </a:r>
            <a:r>
              <a:rPr lang="en-US" sz="3600" dirty="0" smtClean="0">
                <a:effectLst/>
              </a:rPr>
              <a:t>. </a:t>
            </a:r>
            <a:r>
              <a:rPr lang="en-US" sz="3600" dirty="0">
                <a:effectLst/>
              </a:rPr>
              <a:t>The natural interpretation </a:t>
            </a:r>
            <a:r>
              <a:rPr lang="en-US" sz="3600" dirty="0" smtClean="0">
                <a:effectLst/>
              </a:rPr>
              <a:t>is </a:t>
            </a:r>
            <a:r>
              <a:rPr lang="en-US" sz="3600" dirty="0">
                <a:effectLst/>
              </a:rPr>
              <a:t>that they are the kings that </a:t>
            </a:r>
            <a:r>
              <a:rPr lang="en-US" sz="3600" dirty="0" smtClean="0">
                <a:effectLst/>
              </a:rPr>
              <a:t>preside </a:t>
            </a:r>
            <a:r>
              <a:rPr lang="en-US" sz="3600" dirty="0">
                <a:effectLst/>
              </a:rPr>
              <a:t>over the countries of the eastern hemisphere. Why there was a proposed movement to the West is not </a:t>
            </a:r>
            <a:r>
              <a:rPr lang="en-US" sz="3600" dirty="0" smtClean="0">
                <a:effectLst/>
              </a:rPr>
              <a:t>said; but it </a:t>
            </a:r>
            <a:r>
              <a:rPr lang="en-US" sz="3600" dirty="0">
                <a:effectLst/>
              </a:rPr>
              <a:t>might have been for </a:t>
            </a:r>
            <a:r>
              <a:rPr lang="en-US" sz="3600" dirty="0" smtClean="0">
                <a:effectLst/>
              </a:rPr>
              <a:t>conquest.</a:t>
            </a:r>
          </a:p>
        </p:txBody>
      </p:sp>
    </p:spTree>
    <p:extLst>
      <p:ext uri="{BB962C8B-B14F-4D97-AF65-F5344CB8AC3E}">
        <p14:creationId xmlns:p14="http://schemas.microsoft.com/office/powerpoint/2010/main" val="102885787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goodsalt.com/view/unclean-spirit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20478"/>
            <a:ext cx="6400799" cy="574630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623931" y="0"/>
            <a:ext cx="8291469" cy="987188"/>
          </a:xfrm>
          <a:prstGeom prst="rect">
            <a:avLst/>
          </a:prstGeom>
        </p:spPr>
        <p:txBody>
          <a:bodyPr vert="horz" anchor="t">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n-US" u="sng" dirty="0" smtClean="0">
                <a:solidFill>
                  <a:srgbClr val="FFFF00"/>
                </a:solidFill>
              </a:rPr>
              <a:t>Revelation 16:13</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Tree>
    <p:extLst>
      <p:ext uri="{BB962C8B-B14F-4D97-AF65-F5344CB8AC3E}">
        <p14:creationId xmlns:p14="http://schemas.microsoft.com/office/powerpoint/2010/main" val="127401173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16:13</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457200" y="1323834"/>
            <a:ext cx="8529850" cy="5186149"/>
          </a:xfrm>
        </p:spPr>
        <p:txBody>
          <a:bodyPr>
            <a:noAutofit/>
          </a:bodyPr>
          <a:lstStyle/>
          <a:p>
            <a:pPr marL="0" indent="0">
              <a:buNone/>
            </a:pPr>
            <a:r>
              <a:rPr lang="en-US" sz="3600" dirty="0" smtClean="0">
                <a:solidFill>
                  <a:srgbClr val="FFFF00"/>
                </a:solidFill>
                <a:effectLst/>
              </a:rPr>
              <a:t>The</a:t>
            </a:r>
            <a:r>
              <a:rPr lang="en-US" sz="3600" dirty="0">
                <a:solidFill>
                  <a:srgbClr val="FFFF00"/>
                </a:solidFill>
                <a:effectLst/>
              </a:rPr>
              <a:t> "three unclean spirits like </a:t>
            </a:r>
            <a:r>
              <a:rPr lang="en-US" sz="3600" dirty="0" smtClean="0">
                <a:solidFill>
                  <a:srgbClr val="FFFF00"/>
                </a:solidFill>
                <a:effectLst/>
              </a:rPr>
              <a:t>frogs…" </a:t>
            </a:r>
          </a:p>
          <a:p>
            <a:pPr marL="0" indent="0">
              <a:buNone/>
            </a:pPr>
            <a:r>
              <a:rPr lang="en-US" sz="3600" dirty="0" smtClean="0">
                <a:solidFill>
                  <a:srgbClr val="00FFFF"/>
                </a:solidFill>
                <a:effectLst/>
              </a:rPr>
              <a:t>The </a:t>
            </a:r>
            <a:r>
              <a:rPr lang="en-US" sz="3600" dirty="0">
                <a:solidFill>
                  <a:srgbClr val="00FFFF"/>
                </a:solidFill>
                <a:effectLst/>
              </a:rPr>
              <a:t>term "</a:t>
            </a:r>
            <a:r>
              <a:rPr lang="en-US" sz="3600" dirty="0" smtClean="0">
                <a:solidFill>
                  <a:srgbClr val="00FFFF"/>
                </a:solidFill>
                <a:effectLst/>
              </a:rPr>
              <a:t>unclean spirit" </a:t>
            </a:r>
            <a:r>
              <a:rPr lang="en-US" sz="3600" dirty="0">
                <a:solidFill>
                  <a:srgbClr val="00FFFF"/>
                </a:solidFill>
                <a:effectLst/>
              </a:rPr>
              <a:t>is used in the NT gospels to refer to demons. Why </a:t>
            </a:r>
            <a:r>
              <a:rPr lang="en-US" sz="3600" dirty="0" smtClean="0">
                <a:solidFill>
                  <a:srgbClr val="00FFFF"/>
                </a:solidFill>
                <a:effectLst/>
              </a:rPr>
              <a:t>are they </a:t>
            </a:r>
            <a:r>
              <a:rPr lang="en-US" sz="3600" dirty="0">
                <a:solidFill>
                  <a:srgbClr val="00FFFF"/>
                </a:solidFill>
                <a:effectLst/>
              </a:rPr>
              <a:t>characterized as </a:t>
            </a:r>
            <a:r>
              <a:rPr lang="en-US" sz="3600" dirty="0" smtClean="0">
                <a:solidFill>
                  <a:srgbClr val="00FFFF"/>
                </a:solidFill>
                <a:effectLst/>
              </a:rPr>
              <a:t>frogs?</a:t>
            </a:r>
            <a:endParaRPr lang="en-US" sz="3600" dirty="0">
              <a:solidFill>
                <a:srgbClr val="00FFFF"/>
              </a:solidFill>
              <a:effectLst/>
            </a:endParaRPr>
          </a:p>
          <a:p>
            <a:pPr marL="0" indent="0">
              <a:buNone/>
            </a:pPr>
            <a:r>
              <a:rPr lang="en-US" sz="3600" dirty="0">
                <a:effectLst/>
              </a:rPr>
              <a:t>1. </a:t>
            </a:r>
            <a:r>
              <a:rPr lang="en-US" sz="3600" dirty="0" smtClean="0">
                <a:effectLst/>
              </a:rPr>
              <a:t>This </a:t>
            </a:r>
            <a:r>
              <a:rPr lang="en-US" sz="3600" dirty="0">
                <a:effectLst/>
              </a:rPr>
              <a:t>is another reference to the Egyptian </a:t>
            </a:r>
            <a:r>
              <a:rPr lang="en-US" sz="3600" dirty="0" smtClean="0">
                <a:effectLst/>
              </a:rPr>
              <a:t>plagues</a:t>
            </a:r>
            <a:endParaRPr lang="en-US" sz="3600" dirty="0">
              <a:effectLst/>
            </a:endParaRPr>
          </a:p>
          <a:p>
            <a:pPr marL="0" indent="0">
              <a:buNone/>
            </a:pPr>
            <a:r>
              <a:rPr lang="en-US" sz="3600" dirty="0">
                <a:effectLst/>
              </a:rPr>
              <a:t>2. F</a:t>
            </a:r>
            <a:r>
              <a:rPr lang="en-US" sz="3600" dirty="0" smtClean="0">
                <a:effectLst/>
              </a:rPr>
              <a:t>rogs are a </a:t>
            </a:r>
            <a:r>
              <a:rPr lang="en-US" sz="3600" dirty="0">
                <a:effectLst/>
              </a:rPr>
              <a:t>symbol of </a:t>
            </a:r>
            <a:r>
              <a:rPr lang="en-US" sz="3600" dirty="0" smtClean="0">
                <a:effectLst/>
              </a:rPr>
              <a:t>evil</a:t>
            </a:r>
            <a:endParaRPr lang="en-US" sz="3600" dirty="0">
              <a:effectLst/>
            </a:endParaRPr>
          </a:p>
          <a:p>
            <a:pPr marL="0" indent="0">
              <a:buNone/>
            </a:pPr>
            <a:r>
              <a:rPr lang="en-US" sz="3600" dirty="0">
                <a:effectLst/>
              </a:rPr>
              <a:t>3. </a:t>
            </a:r>
            <a:r>
              <a:rPr lang="en-US" sz="3600" dirty="0" smtClean="0">
                <a:effectLst/>
              </a:rPr>
              <a:t>Frogs represent vile </a:t>
            </a:r>
            <a:r>
              <a:rPr lang="en-US" sz="3600" dirty="0" smtClean="0"/>
              <a:t>&amp; </a:t>
            </a:r>
            <a:r>
              <a:rPr lang="en-US" sz="3600" dirty="0" smtClean="0">
                <a:effectLst/>
              </a:rPr>
              <a:t>unclean things</a:t>
            </a:r>
            <a:endParaRPr lang="en-US" sz="3600" dirty="0">
              <a:effectLst/>
            </a:endParaRPr>
          </a:p>
          <a:p>
            <a:pPr marL="0" indent="0">
              <a:buNone/>
            </a:pPr>
            <a:endParaRPr lang="en-US" sz="3600" dirty="0" smtClean="0">
              <a:effectLst/>
            </a:endParaRPr>
          </a:p>
        </p:txBody>
      </p:sp>
    </p:spTree>
    <p:extLst>
      <p:ext uri="{BB962C8B-B14F-4D97-AF65-F5344CB8AC3E}">
        <p14:creationId xmlns:p14="http://schemas.microsoft.com/office/powerpoint/2010/main" val="66407168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16:13</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381000" y="1600200"/>
            <a:ext cx="8839201" cy="5120185"/>
          </a:xfrm>
        </p:spPr>
        <p:txBody>
          <a:bodyPr>
            <a:noAutofit/>
          </a:bodyPr>
          <a:lstStyle/>
          <a:p>
            <a:pPr marL="0" indent="0">
              <a:buNone/>
            </a:pPr>
            <a:r>
              <a:rPr lang="en-US" sz="3600" dirty="0" smtClean="0">
                <a:effectLst/>
              </a:rPr>
              <a:t>There </a:t>
            </a:r>
            <a:r>
              <a:rPr lang="en-US" sz="3600" dirty="0">
                <a:effectLst/>
              </a:rPr>
              <a:t>is an alliance of three powers described as the dragon, the beast, and the false prophet. From their mouths came three unclean spirits, like frogs, who go forth to the kings of the earth, rally their forces under the banners of the three allied powers, and march them to the battle of the great day of the Almighty. </a:t>
            </a:r>
            <a:endParaRPr lang="en-US" sz="3600" dirty="0" smtClean="0">
              <a:effectLst/>
            </a:endParaRPr>
          </a:p>
        </p:txBody>
      </p:sp>
    </p:spTree>
    <p:extLst>
      <p:ext uri="{BB962C8B-B14F-4D97-AF65-F5344CB8AC3E}">
        <p14:creationId xmlns:p14="http://schemas.microsoft.com/office/powerpoint/2010/main" val="363397930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16:13</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381001" y="1143000"/>
            <a:ext cx="8763000" cy="5577385"/>
          </a:xfrm>
        </p:spPr>
        <p:txBody>
          <a:bodyPr>
            <a:noAutofit/>
          </a:bodyPr>
          <a:lstStyle/>
          <a:p>
            <a:pPr marL="0" indent="0">
              <a:buNone/>
            </a:pPr>
            <a:r>
              <a:rPr lang="en-US" sz="3600" dirty="0" smtClean="0">
                <a:solidFill>
                  <a:srgbClr val="00FFFF"/>
                </a:solidFill>
                <a:effectLst/>
              </a:rPr>
              <a:t>Their nature</a:t>
            </a:r>
            <a:r>
              <a:rPr lang="en-US" sz="3600" dirty="0" smtClean="0">
                <a:effectLst/>
              </a:rPr>
              <a:t> 	</a:t>
            </a:r>
            <a:r>
              <a:rPr lang="en-US" sz="3600" dirty="0" smtClean="0">
                <a:effectLst/>
                <a:sym typeface="Wingdings"/>
              </a:rPr>
              <a:t> </a:t>
            </a:r>
            <a:r>
              <a:rPr lang="en-US" sz="3600" dirty="0" smtClean="0">
                <a:solidFill>
                  <a:srgbClr val="FFFF00"/>
                </a:solidFill>
                <a:effectLst/>
              </a:rPr>
              <a:t>spirits</a:t>
            </a:r>
            <a:endParaRPr lang="en-US" sz="3600" dirty="0"/>
          </a:p>
          <a:p>
            <a:pPr marL="0" indent="0">
              <a:buNone/>
            </a:pPr>
            <a:r>
              <a:rPr lang="en-US" sz="3600" dirty="0" smtClean="0">
                <a:solidFill>
                  <a:srgbClr val="00FFFF"/>
                </a:solidFill>
                <a:effectLst/>
              </a:rPr>
              <a:t>Their quality</a:t>
            </a:r>
            <a:r>
              <a:rPr lang="en-US" sz="3600" dirty="0">
                <a:solidFill>
                  <a:srgbClr val="00FFFF"/>
                </a:solidFill>
                <a:effectLst/>
                <a:sym typeface="Wingdings"/>
              </a:rPr>
              <a:t> </a:t>
            </a:r>
            <a:r>
              <a:rPr lang="en-US" sz="3600" dirty="0" smtClean="0">
                <a:solidFill>
                  <a:srgbClr val="00FFFF"/>
                </a:solidFill>
                <a:effectLst/>
                <a:sym typeface="Wingdings"/>
              </a:rPr>
              <a:t>	</a:t>
            </a:r>
            <a:r>
              <a:rPr lang="en-US" sz="3600" dirty="0" smtClean="0">
                <a:effectLst/>
                <a:sym typeface="Wingdings"/>
              </a:rPr>
              <a:t> </a:t>
            </a:r>
            <a:r>
              <a:rPr lang="en-US" sz="3600" dirty="0" smtClean="0">
                <a:solidFill>
                  <a:srgbClr val="FFFF00"/>
                </a:solidFill>
                <a:effectLst/>
              </a:rPr>
              <a:t>unclean</a:t>
            </a:r>
            <a:r>
              <a:rPr lang="en-US" sz="3600" dirty="0" smtClean="0">
                <a:effectLst/>
              </a:rPr>
              <a:t> </a:t>
            </a:r>
          </a:p>
          <a:p>
            <a:pPr marL="0" indent="0">
              <a:buNone/>
            </a:pPr>
            <a:r>
              <a:rPr lang="en-US" sz="3600" dirty="0" smtClean="0">
                <a:solidFill>
                  <a:srgbClr val="00FFFF"/>
                </a:solidFill>
                <a:effectLst/>
              </a:rPr>
              <a:t>Their number 	</a:t>
            </a:r>
            <a:r>
              <a:rPr lang="en-US" sz="3600" dirty="0" smtClean="0">
                <a:effectLst/>
                <a:sym typeface="Wingdings"/>
              </a:rPr>
              <a:t> </a:t>
            </a:r>
            <a:r>
              <a:rPr lang="en-US" sz="3600" dirty="0" smtClean="0">
                <a:solidFill>
                  <a:srgbClr val="FFFF00"/>
                </a:solidFill>
                <a:effectLst/>
                <a:sym typeface="Wingdings"/>
              </a:rPr>
              <a:t>three</a:t>
            </a:r>
            <a:endParaRPr lang="en-US" sz="3600" dirty="0">
              <a:sym typeface="Wingdings"/>
            </a:endParaRPr>
          </a:p>
          <a:p>
            <a:pPr marL="0" indent="0">
              <a:buNone/>
            </a:pPr>
            <a:r>
              <a:rPr lang="en-US" sz="3600" dirty="0" smtClean="0">
                <a:solidFill>
                  <a:srgbClr val="00FFFF"/>
                </a:solidFill>
                <a:effectLst/>
              </a:rPr>
              <a:t>Their likeness 	</a:t>
            </a:r>
            <a:r>
              <a:rPr lang="en-US" sz="3600" dirty="0" smtClean="0">
                <a:effectLst/>
                <a:sym typeface="Wingdings"/>
              </a:rPr>
              <a:t></a:t>
            </a:r>
            <a:r>
              <a:rPr lang="en-US" sz="3600" dirty="0" smtClean="0">
                <a:effectLst/>
              </a:rPr>
              <a:t> </a:t>
            </a:r>
            <a:r>
              <a:rPr lang="en-US" sz="3600" dirty="0" smtClean="0">
                <a:solidFill>
                  <a:srgbClr val="FFFF00"/>
                </a:solidFill>
                <a:effectLst/>
              </a:rPr>
              <a:t>frogs</a:t>
            </a:r>
            <a:endParaRPr lang="en-US" sz="3600" dirty="0"/>
          </a:p>
          <a:p>
            <a:pPr marL="0" indent="0">
              <a:buNone/>
            </a:pPr>
            <a:endParaRPr lang="en-US" sz="1400" dirty="0">
              <a:effectLst/>
            </a:endParaRPr>
          </a:p>
          <a:p>
            <a:pPr marL="0" indent="0">
              <a:buNone/>
            </a:pPr>
            <a:r>
              <a:rPr lang="en-US" sz="3600" dirty="0">
                <a:solidFill>
                  <a:srgbClr val="FFFF00"/>
                </a:solidFill>
              </a:rPr>
              <a:t>They are the spirits of demons, and perform marvels; they go to kings all over the world, to assemble them for the battle on the Great Day of Almighty God. </a:t>
            </a:r>
            <a:endParaRPr lang="en-US" sz="3600" i="1" dirty="0">
              <a:solidFill>
                <a:srgbClr val="FFFF00"/>
              </a:solidFill>
            </a:endParaRPr>
          </a:p>
          <a:p>
            <a:pPr marL="0" indent="0">
              <a:buNone/>
            </a:pPr>
            <a:endParaRPr lang="en-US" sz="3600" dirty="0" smtClean="0">
              <a:effectLst/>
            </a:endParaRPr>
          </a:p>
        </p:txBody>
      </p:sp>
    </p:spTree>
    <p:extLst>
      <p:ext uri="{BB962C8B-B14F-4D97-AF65-F5344CB8AC3E}">
        <p14:creationId xmlns:p14="http://schemas.microsoft.com/office/powerpoint/2010/main" val="3520189897"/>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16:14</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457199" y="1009934"/>
            <a:ext cx="8529851" cy="5622878"/>
          </a:xfrm>
        </p:spPr>
        <p:txBody>
          <a:bodyPr>
            <a:noAutofit/>
          </a:bodyPr>
          <a:lstStyle/>
          <a:p>
            <a:pPr marL="0" indent="0">
              <a:buNone/>
            </a:pPr>
            <a:r>
              <a:rPr lang="en-US" sz="3600" i="1" dirty="0" smtClean="0">
                <a:solidFill>
                  <a:srgbClr val="FFFF00"/>
                </a:solidFill>
                <a:effectLst/>
              </a:rPr>
              <a:t>“For </a:t>
            </a:r>
            <a:r>
              <a:rPr lang="en-US" sz="3600" i="1" dirty="0">
                <a:solidFill>
                  <a:srgbClr val="FFFF00"/>
                </a:solidFill>
                <a:effectLst/>
              </a:rPr>
              <a:t>they are the spirits of </a:t>
            </a:r>
            <a:r>
              <a:rPr lang="en-US" sz="3600" i="1" dirty="0">
                <a:solidFill>
                  <a:srgbClr val="00FFFF"/>
                </a:solidFill>
                <a:effectLst/>
              </a:rPr>
              <a:t>devils</a:t>
            </a:r>
            <a:r>
              <a:rPr lang="en-US" sz="3600" i="1" dirty="0" smtClean="0">
                <a:solidFill>
                  <a:srgbClr val="FFFF00"/>
                </a:solidFill>
                <a:effectLst/>
              </a:rPr>
              <a:t>.”  </a:t>
            </a:r>
          </a:p>
          <a:p>
            <a:pPr marL="0" indent="0">
              <a:buNone/>
            </a:pPr>
            <a:r>
              <a:rPr lang="en-US" sz="3600" dirty="0" smtClean="0">
                <a:effectLst/>
              </a:rPr>
              <a:t>The </a:t>
            </a:r>
            <a:r>
              <a:rPr lang="en-US" sz="3600" dirty="0">
                <a:effectLst/>
              </a:rPr>
              <a:t>Greek is </a:t>
            </a:r>
            <a:r>
              <a:rPr lang="en-US" sz="3600" dirty="0">
                <a:solidFill>
                  <a:srgbClr val="00FFFF"/>
                </a:solidFill>
                <a:effectLst/>
              </a:rPr>
              <a:t>"demons." </a:t>
            </a:r>
            <a:r>
              <a:rPr lang="en-US" sz="3600" dirty="0" smtClean="0">
                <a:solidFill>
                  <a:srgbClr val="00FFFF"/>
                </a:solidFill>
                <a:effectLst/>
              </a:rPr>
              <a:t> </a:t>
            </a:r>
            <a:r>
              <a:rPr lang="en-US" sz="3600" dirty="0" smtClean="0">
                <a:effectLst/>
              </a:rPr>
              <a:t>They </a:t>
            </a:r>
            <a:r>
              <a:rPr lang="en-US" sz="3600" dirty="0">
                <a:effectLst/>
              </a:rPr>
              <a:t>are </a:t>
            </a:r>
            <a:r>
              <a:rPr lang="en-US" sz="3600" dirty="0" smtClean="0">
                <a:effectLst/>
              </a:rPr>
              <a:t>demonic influences &amp; </a:t>
            </a:r>
            <a:r>
              <a:rPr lang="en-US" sz="3600" dirty="0">
                <a:effectLst/>
              </a:rPr>
              <a:t>will show forth false miracles by which to deceive men. </a:t>
            </a:r>
            <a:r>
              <a:rPr lang="en-US" sz="3600" dirty="0" smtClean="0">
                <a:effectLst/>
              </a:rPr>
              <a:t>They </a:t>
            </a:r>
            <a:r>
              <a:rPr lang="en-US" sz="3600" dirty="0">
                <a:effectLst/>
              </a:rPr>
              <a:t>will marshal their forces for the last conflict. </a:t>
            </a:r>
            <a:r>
              <a:rPr lang="en-US" sz="3600" dirty="0" smtClean="0">
                <a:effectLst/>
              </a:rPr>
              <a:t>The </a:t>
            </a:r>
            <a:r>
              <a:rPr lang="en-US" sz="3600" dirty="0">
                <a:effectLst/>
              </a:rPr>
              <a:t>drying up of the Euphrates will prepare the way for this battle. </a:t>
            </a:r>
            <a:endParaRPr lang="en-US" sz="3600" dirty="0" smtClean="0">
              <a:effectLst/>
            </a:endParaRPr>
          </a:p>
          <a:p>
            <a:pPr marL="0" indent="0">
              <a:buNone/>
            </a:pPr>
            <a:r>
              <a:rPr lang="en-US" sz="3600" i="1" dirty="0" smtClean="0">
                <a:solidFill>
                  <a:srgbClr val="FFFF00"/>
                </a:solidFill>
                <a:effectLst/>
              </a:rPr>
              <a:t>Which </a:t>
            </a:r>
            <a:r>
              <a:rPr lang="en-US" sz="3600" i="1" dirty="0">
                <a:solidFill>
                  <a:srgbClr val="FFFF00"/>
                </a:solidFill>
                <a:effectLst/>
              </a:rPr>
              <a:t>go forth unto the kings of the earth</a:t>
            </a:r>
            <a:r>
              <a:rPr lang="en-US" sz="3600" dirty="0">
                <a:effectLst/>
              </a:rPr>
              <a:t>. </a:t>
            </a:r>
            <a:r>
              <a:rPr lang="en-US" sz="3600" dirty="0" smtClean="0">
                <a:effectLst/>
              </a:rPr>
              <a:t>Which will </a:t>
            </a:r>
            <a:r>
              <a:rPr lang="en-US" sz="3600" dirty="0">
                <a:effectLst/>
              </a:rPr>
              <a:t>particularly affect and influence kings and rulers.</a:t>
            </a:r>
            <a:endParaRPr lang="en-US" sz="3600" dirty="0" smtClean="0">
              <a:effectLst/>
            </a:endParaRPr>
          </a:p>
        </p:txBody>
      </p:sp>
    </p:spTree>
    <p:extLst>
      <p:ext uri="{BB962C8B-B14F-4D97-AF65-F5344CB8AC3E}">
        <p14:creationId xmlns:p14="http://schemas.microsoft.com/office/powerpoint/2010/main" val="3596731440"/>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16:14</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457199" y="1524000"/>
            <a:ext cx="8529851" cy="5108812"/>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of the whole world. </a:t>
            </a:r>
            <a:r>
              <a:rPr lang="en-US" sz="3600" dirty="0">
                <a:effectLst/>
              </a:rPr>
              <a:t>I</a:t>
            </a:r>
            <a:r>
              <a:rPr lang="en-US" sz="3600" dirty="0" smtClean="0">
                <a:effectLst/>
              </a:rPr>
              <a:t>t </a:t>
            </a:r>
            <a:r>
              <a:rPr lang="en-US" sz="3600" dirty="0">
                <a:effectLst/>
              </a:rPr>
              <a:t>might be represented as affecting </a:t>
            </a:r>
            <a:r>
              <a:rPr lang="en-US" sz="3600" dirty="0" smtClean="0">
                <a:effectLst/>
              </a:rPr>
              <a:t>the </a:t>
            </a:r>
            <a:r>
              <a:rPr lang="en-US" sz="3600" dirty="0">
                <a:effectLst/>
              </a:rPr>
              <a:t>whole world</a:t>
            </a:r>
            <a:r>
              <a:rPr lang="en-US" sz="3600" dirty="0" smtClean="0">
                <a:effectLst/>
              </a:rPr>
              <a:t>.</a:t>
            </a:r>
          </a:p>
          <a:p>
            <a:pPr marL="0" indent="0">
              <a:buNone/>
            </a:pPr>
            <a:r>
              <a:rPr lang="en-US" sz="3600" i="1" dirty="0" smtClean="0">
                <a:solidFill>
                  <a:srgbClr val="FFFF00"/>
                </a:solidFill>
                <a:effectLst/>
              </a:rPr>
              <a:t>…to </a:t>
            </a:r>
            <a:r>
              <a:rPr lang="en-US" sz="3600" i="1" dirty="0">
                <a:solidFill>
                  <a:srgbClr val="FFFF00"/>
                </a:solidFill>
                <a:effectLst/>
              </a:rPr>
              <a:t>gather them. </a:t>
            </a:r>
            <a:r>
              <a:rPr lang="en-US" sz="3600" dirty="0" smtClean="0">
                <a:effectLst/>
              </a:rPr>
              <a:t>To </a:t>
            </a:r>
            <a:r>
              <a:rPr lang="en-US" sz="3600" dirty="0">
                <a:effectLst/>
              </a:rPr>
              <a:t>unite and combine them that it might be represented as an assembling of the hosts for </a:t>
            </a:r>
            <a:r>
              <a:rPr lang="en-US" sz="3600" dirty="0" smtClean="0">
                <a:effectLst/>
              </a:rPr>
              <a:t>battle</a:t>
            </a:r>
            <a:r>
              <a:rPr lang="en-US" sz="3600" dirty="0">
                <a:effectLst/>
              </a:rPr>
              <a:t>. </a:t>
            </a:r>
            <a:endParaRPr lang="en-US" sz="3600" dirty="0" smtClean="0">
              <a:effectLst/>
            </a:endParaRPr>
          </a:p>
          <a:p>
            <a:pPr marL="0" indent="0">
              <a:buNone/>
            </a:pPr>
            <a:r>
              <a:rPr lang="en-US" sz="3600" i="1" dirty="0" smtClean="0">
                <a:solidFill>
                  <a:srgbClr val="FFFF00"/>
                </a:solidFill>
                <a:effectLst/>
              </a:rPr>
              <a:t>That </a:t>
            </a:r>
            <a:r>
              <a:rPr lang="en-US" sz="3600" i="1" dirty="0">
                <a:solidFill>
                  <a:srgbClr val="FFFF00"/>
                </a:solidFill>
                <a:effectLst/>
              </a:rPr>
              <a:t>great day of </a:t>
            </a:r>
            <a:r>
              <a:rPr lang="en-US" sz="3600" i="1" dirty="0" smtClean="0">
                <a:solidFill>
                  <a:srgbClr val="FFFF00"/>
                </a:solidFill>
                <a:effectLst/>
              </a:rPr>
              <a:t>God</a:t>
            </a:r>
            <a:r>
              <a:rPr lang="en-US" sz="3600" dirty="0" smtClean="0">
                <a:effectLst/>
              </a:rPr>
              <a:t> </a:t>
            </a:r>
            <a:r>
              <a:rPr lang="en-US" sz="3600" dirty="0"/>
              <a:t>w</a:t>
            </a:r>
            <a:r>
              <a:rPr lang="en-US" sz="3600" dirty="0" smtClean="0">
                <a:effectLst/>
              </a:rPr>
              <a:t>hen </a:t>
            </a:r>
            <a:r>
              <a:rPr lang="en-US" sz="3600" dirty="0">
                <a:effectLst/>
              </a:rPr>
              <a:t>he will inflict full vengeance on his foes. </a:t>
            </a:r>
            <a:r>
              <a:rPr lang="en-US" sz="3600" dirty="0" smtClean="0">
                <a:effectLst/>
              </a:rPr>
              <a:t>The </a:t>
            </a:r>
            <a:r>
              <a:rPr lang="en-US" sz="3600" dirty="0">
                <a:effectLst/>
              </a:rPr>
              <a:t>final conflict for the kingship of the </a:t>
            </a:r>
            <a:r>
              <a:rPr lang="en-US" sz="3600" dirty="0" smtClean="0">
                <a:effectLst/>
              </a:rPr>
              <a:t>world. </a:t>
            </a:r>
            <a:endParaRPr lang="en-US" sz="3600" i="1" dirty="0" smtClean="0">
              <a:solidFill>
                <a:srgbClr val="FFFF00"/>
              </a:solidFill>
              <a:effectLst/>
            </a:endParaRPr>
          </a:p>
        </p:txBody>
      </p:sp>
    </p:spTree>
    <p:extLst>
      <p:ext uri="{BB962C8B-B14F-4D97-AF65-F5344CB8AC3E}">
        <p14:creationId xmlns:p14="http://schemas.microsoft.com/office/powerpoint/2010/main" val="390899693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r>
              <a:rPr lang="en-US" u="sng" dirty="0">
                <a:solidFill>
                  <a:srgbClr val="FFFF00"/>
                </a:solidFill>
              </a:rPr>
              <a:t>Revelation </a:t>
            </a:r>
            <a:r>
              <a:rPr lang="en-US" u="sng" dirty="0" smtClean="0">
                <a:solidFill>
                  <a:srgbClr val="FFFF00"/>
                </a:solidFill>
              </a:rPr>
              <a:t>16:15</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380999" y="1364776"/>
            <a:ext cx="8606051" cy="5268036"/>
          </a:xfrm>
        </p:spPr>
        <p:txBody>
          <a:bodyPr>
            <a:noAutofit/>
          </a:bodyPr>
          <a:lstStyle/>
          <a:p>
            <a:pPr marL="0" indent="0">
              <a:buNone/>
            </a:pPr>
            <a:r>
              <a:rPr lang="en-US" sz="3600" dirty="0" smtClean="0">
                <a:effectLst/>
              </a:rPr>
              <a:t>Here </a:t>
            </a:r>
            <a:r>
              <a:rPr lang="en-US" sz="3600" dirty="0">
                <a:effectLst/>
              </a:rPr>
              <a:t>is a sudden but timely warning to put </a:t>
            </a:r>
            <a:r>
              <a:rPr lang="en-US" sz="3600" dirty="0" smtClean="0">
                <a:effectLst/>
              </a:rPr>
              <a:t>everyone </a:t>
            </a:r>
            <a:r>
              <a:rPr lang="en-US" sz="3600" dirty="0">
                <a:effectLst/>
              </a:rPr>
              <a:t>on </a:t>
            </a:r>
            <a:r>
              <a:rPr lang="en-US" sz="3600" dirty="0" smtClean="0">
                <a:effectLst/>
              </a:rPr>
              <a:t>their </a:t>
            </a:r>
            <a:r>
              <a:rPr lang="en-US" sz="3600" dirty="0">
                <a:effectLst/>
              </a:rPr>
              <a:t>guard, when this sudden and generally unexpected tribulation should take place. This is designed evidently to admonish </a:t>
            </a:r>
            <a:r>
              <a:rPr lang="en-US" sz="3600" dirty="0" smtClean="0">
                <a:effectLst/>
              </a:rPr>
              <a:t>saints </a:t>
            </a:r>
            <a:r>
              <a:rPr lang="en-US" sz="3600" dirty="0">
                <a:effectLst/>
              </a:rPr>
              <a:t>to watch, or to be in readiness for his coming --since, whenever it would occur, it would be at a time when </a:t>
            </a:r>
            <a:r>
              <a:rPr lang="en-US" sz="3600" dirty="0" smtClean="0">
                <a:effectLst/>
              </a:rPr>
              <a:t>they </a:t>
            </a:r>
            <a:r>
              <a:rPr lang="en-US" sz="3600" dirty="0">
                <a:effectLst/>
              </a:rPr>
              <a:t>were not expecting him. </a:t>
            </a:r>
            <a:endParaRPr lang="en-US" sz="3600" i="1" dirty="0" smtClean="0">
              <a:solidFill>
                <a:srgbClr val="FFFF00"/>
              </a:solidFill>
              <a:effectLst/>
            </a:endParaRPr>
          </a:p>
        </p:txBody>
      </p:sp>
    </p:spTree>
    <p:extLst>
      <p:ext uri="{BB962C8B-B14F-4D97-AF65-F5344CB8AC3E}">
        <p14:creationId xmlns:p14="http://schemas.microsoft.com/office/powerpoint/2010/main" val="2176448098"/>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r>
              <a:rPr lang="en-US" u="sng" dirty="0">
                <a:solidFill>
                  <a:srgbClr val="FFFF00"/>
                </a:solidFill>
              </a:rPr>
              <a:t>Revelation </a:t>
            </a:r>
            <a:r>
              <a:rPr lang="en-US" u="sng" dirty="0" smtClean="0">
                <a:solidFill>
                  <a:srgbClr val="FFFF00"/>
                </a:solidFill>
              </a:rPr>
              <a:t>16:15</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537949" y="1066800"/>
            <a:ext cx="8606051" cy="5568287"/>
          </a:xfrm>
        </p:spPr>
        <p:txBody>
          <a:bodyPr>
            <a:noAutofit/>
          </a:bodyPr>
          <a:lstStyle/>
          <a:p>
            <a:pPr marL="0" indent="0">
              <a:buNone/>
            </a:pPr>
            <a:r>
              <a:rPr lang="en-US" sz="3600" dirty="0" smtClean="0">
                <a:effectLst/>
              </a:rPr>
              <a:t>The </a:t>
            </a:r>
            <a:r>
              <a:rPr lang="en-US" sz="3600" dirty="0">
                <a:effectLst/>
              </a:rPr>
              <a:t>essential </a:t>
            </a:r>
            <a:r>
              <a:rPr lang="en-US" sz="3600" dirty="0" smtClean="0">
                <a:effectLst/>
              </a:rPr>
              <a:t>idea here</a:t>
            </a:r>
            <a:r>
              <a:rPr lang="en-US" sz="3600" dirty="0">
                <a:effectLst/>
              </a:rPr>
              <a:t>, is the duty of vigilance. </a:t>
            </a:r>
            <a:r>
              <a:rPr lang="en-US" sz="3600" dirty="0" smtClean="0"/>
              <a:t>Saints</a:t>
            </a:r>
            <a:r>
              <a:rPr lang="en-US" sz="3600" dirty="0" smtClean="0">
                <a:effectLst/>
              </a:rPr>
              <a:t> </a:t>
            </a:r>
            <a:r>
              <a:rPr lang="en-US" sz="3600" dirty="0">
                <a:effectLst/>
              </a:rPr>
              <a:t>are to </a:t>
            </a:r>
            <a:r>
              <a:rPr lang="en-US" sz="3600" dirty="0" smtClean="0">
                <a:effectLst/>
              </a:rPr>
              <a:t>awaken </a:t>
            </a:r>
            <a:r>
              <a:rPr lang="en-US" sz="3600" dirty="0">
                <a:effectLst/>
              </a:rPr>
              <a:t>to duty and to danger; </a:t>
            </a:r>
            <a:r>
              <a:rPr lang="en-US" sz="3600" dirty="0" smtClean="0"/>
              <a:t>they</a:t>
            </a:r>
            <a:r>
              <a:rPr lang="en-US" sz="3600" dirty="0" smtClean="0">
                <a:effectLst/>
              </a:rPr>
              <a:t> </a:t>
            </a:r>
            <a:r>
              <a:rPr lang="en-US" sz="3600" dirty="0">
                <a:effectLst/>
              </a:rPr>
              <a:t>are not to be found sleeping on </a:t>
            </a:r>
            <a:r>
              <a:rPr lang="en-US" sz="3600" dirty="0" smtClean="0"/>
              <a:t>their</a:t>
            </a:r>
            <a:r>
              <a:rPr lang="en-US" sz="3600" dirty="0" smtClean="0">
                <a:effectLst/>
              </a:rPr>
              <a:t> </a:t>
            </a:r>
            <a:r>
              <a:rPr lang="en-US" sz="3600" dirty="0">
                <a:effectLst/>
              </a:rPr>
              <a:t>post; </a:t>
            </a:r>
            <a:r>
              <a:rPr lang="en-US" sz="3600" dirty="0" smtClean="0"/>
              <a:t>they</a:t>
            </a:r>
            <a:r>
              <a:rPr lang="en-US" sz="3600" dirty="0" smtClean="0">
                <a:effectLst/>
              </a:rPr>
              <a:t> </a:t>
            </a:r>
            <a:r>
              <a:rPr lang="en-US" sz="3600" dirty="0">
                <a:effectLst/>
              </a:rPr>
              <a:t>are to be ready </a:t>
            </a:r>
            <a:r>
              <a:rPr lang="en-US" sz="3600">
                <a:effectLst/>
              </a:rPr>
              <a:t>for </a:t>
            </a:r>
            <a:r>
              <a:rPr lang="en-US" sz="3600" smtClean="0">
                <a:effectLst/>
              </a:rPr>
              <a:t>death &amp; ready </a:t>
            </a:r>
            <a:r>
              <a:rPr lang="en-US" sz="3600" dirty="0">
                <a:effectLst/>
              </a:rPr>
              <a:t>for the coming of the Son of man. </a:t>
            </a:r>
            <a:endParaRPr lang="en-US" sz="3600" dirty="0" smtClean="0">
              <a:effectLst/>
            </a:endParaRPr>
          </a:p>
          <a:p>
            <a:pPr marL="0" indent="0">
              <a:buNone/>
            </a:pPr>
            <a:r>
              <a:rPr lang="en-US" sz="3600" i="1" dirty="0" smtClean="0">
                <a:solidFill>
                  <a:srgbClr val="FFFF00"/>
                </a:solidFill>
                <a:effectLst/>
              </a:rPr>
              <a:t>“…so </a:t>
            </a:r>
            <a:r>
              <a:rPr lang="en-US" sz="3600" i="1" dirty="0">
                <a:solidFill>
                  <a:srgbClr val="FFFF00"/>
                </a:solidFill>
                <a:effectLst/>
              </a:rPr>
              <a:t>that he will not walk about naked and men will not see his </a:t>
            </a:r>
            <a:r>
              <a:rPr lang="en-US" sz="3600" i="1" dirty="0" smtClean="0">
                <a:solidFill>
                  <a:srgbClr val="FFFF00"/>
                </a:solidFill>
                <a:effectLst/>
              </a:rPr>
              <a:t>shame” </a:t>
            </a:r>
            <a:r>
              <a:rPr lang="en-US" sz="3600" dirty="0">
                <a:effectLst/>
              </a:rPr>
              <a:t> </a:t>
            </a:r>
            <a:r>
              <a:rPr lang="en-US" sz="3600" dirty="0" smtClean="0">
                <a:effectLst/>
              </a:rPr>
              <a:t>It </a:t>
            </a:r>
            <a:r>
              <a:rPr lang="en-US" sz="3600" dirty="0">
                <a:effectLst/>
              </a:rPr>
              <a:t>refers not to the loss of salvation, but to </a:t>
            </a:r>
            <a:r>
              <a:rPr lang="en-US" sz="3600" dirty="0" smtClean="0">
                <a:effectLst/>
              </a:rPr>
              <a:t>believers </a:t>
            </a:r>
            <a:r>
              <a:rPr lang="en-US" sz="3600" dirty="0">
                <a:effectLst/>
              </a:rPr>
              <a:t>who will be ashamed of their activities and </a:t>
            </a:r>
            <a:r>
              <a:rPr lang="en-US" sz="3600" dirty="0" smtClean="0">
                <a:effectLst/>
              </a:rPr>
              <a:t>unholy lifestyle at </a:t>
            </a:r>
            <a:r>
              <a:rPr lang="en-US" sz="3600" dirty="0">
                <a:effectLst/>
              </a:rPr>
              <a:t>Jesus' Second Coming. </a:t>
            </a:r>
            <a:endParaRPr lang="en-US" sz="3600" i="1" dirty="0" smtClean="0">
              <a:solidFill>
                <a:srgbClr val="FFFF00"/>
              </a:solidFill>
              <a:effectLst/>
            </a:endParaRPr>
          </a:p>
        </p:txBody>
      </p:sp>
    </p:spTree>
    <p:extLst>
      <p:ext uri="{BB962C8B-B14F-4D97-AF65-F5344CB8AC3E}">
        <p14:creationId xmlns:p14="http://schemas.microsoft.com/office/powerpoint/2010/main" val="391677145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r>
              <a:rPr lang="en-US" u="sng" dirty="0">
                <a:solidFill>
                  <a:srgbClr val="FFFF00"/>
                </a:solidFill>
              </a:rPr>
              <a:t>Revelation </a:t>
            </a:r>
            <a:r>
              <a:rPr lang="en-US" u="sng" dirty="0" smtClean="0">
                <a:solidFill>
                  <a:srgbClr val="FFFF00"/>
                </a:solidFill>
              </a:rPr>
              <a:t>16:16</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533400" y="838200"/>
            <a:ext cx="8453650" cy="5716136"/>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he gathered them </a:t>
            </a:r>
            <a:r>
              <a:rPr lang="en-US" sz="3600" i="1" dirty="0" smtClean="0">
                <a:solidFill>
                  <a:srgbClr val="FFFF00"/>
                </a:solidFill>
                <a:effectLst/>
              </a:rPr>
              <a:t>together</a:t>
            </a:r>
            <a:r>
              <a:rPr lang="en-US" sz="3600" dirty="0" smtClean="0">
                <a:solidFill>
                  <a:srgbClr val="FFFF00"/>
                </a:solidFill>
              </a:rPr>
              <a:t>”</a:t>
            </a:r>
            <a:r>
              <a:rPr lang="en-US" sz="3600" dirty="0" smtClean="0">
                <a:solidFill>
                  <a:srgbClr val="FFFF00"/>
                </a:solidFill>
                <a:effectLst/>
              </a:rPr>
              <a:t> </a:t>
            </a:r>
          </a:p>
          <a:p>
            <a:pPr marL="0" indent="0">
              <a:buNone/>
            </a:pPr>
            <a:endParaRPr lang="en-US" sz="1200" dirty="0" smtClean="0">
              <a:solidFill>
                <a:srgbClr val="00FFFF"/>
              </a:solidFill>
              <a:effectLst/>
            </a:endParaRPr>
          </a:p>
          <a:p>
            <a:pPr marL="0" indent="0">
              <a:buNone/>
            </a:pPr>
            <a:r>
              <a:rPr lang="en-US" sz="3600" dirty="0" smtClean="0">
                <a:solidFill>
                  <a:srgbClr val="00FFFF"/>
                </a:solidFill>
                <a:effectLst/>
              </a:rPr>
              <a:t>Who </a:t>
            </a:r>
            <a:r>
              <a:rPr lang="en-US" sz="3600" dirty="0">
                <a:solidFill>
                  <a:srgbClr val="00FFFF"/>
                </a:solidFill>
                <a:effectLst/>
              </a:rPr>
              <a:t>gathered them</a:t>
            </a:r>
            <a:r>
              <a:rPr lang="en-US" sz="3600" dirty="0" smtClean="0">
                <a:solidFill>
                  <a:srgbClr val="00FFFF"/>
                </a:solidFill>
                <a:effectLst/>
              </a:rPr>
              <a:t>?</a:t>
            </a:r>
          </a:p>
          <a:p>
            <a:pPr marL="0" indent="0">
              <a:buNone/>
            </a:pPr>
            <a:endParaRPr lang="en-US" sz="1200" dirty="0" smtClean="0">
              <a:solidFill>
                <a:srgbClr val="00FFFF"/>
              </a:solidFill>
              <a:effectLst/>
            </a:endParaRPr>
          </a:p>
          <a:p>
            <a:pPr marL="0" indent="0">
              <a:buNone/>
            </a:pPr>
            <a:r>
              <a:rPr lang="en-US" sz="3600" i="1" dirty="0">
                <a:solidFill>
                  <a:srgbClr val="FFFF00"/>
                </a:solidFill>
              </a:rPr>
              <a:t>Rev. 19:19 </a:t>
            </a:r>
            <a:r>
              <a:rPr lang="en-US" sz="3600" dirty="0"/>
              <a:t>identifies the beast </a:t>
            </a:r>
            <a:r>
              <a:rPr lang="en-US" sz="3600" b="1" dirty="0" smtClean="0">
                <a:solidFill>
                  <a:srgbClr val="FFFF00"/>
                </a:solidFill>
              </a:rPr>
              <a:t>(the ANTICHRIST) </a:t>
            </a:r>
            <a:r>
              <a:rPr lang="en-US" sz="3600" dirty="0" smtClean="0"/>
              <a:t>as </a:t>
            </a:r>
            <a:r>
              <a:rPr lang="en-US" sz="3600" dirty="0"/>
              <a:t>the one leading the army for the battle of Armageddon. Hence it could </a:t>
            </a:r>
            <a:r>
              <a:rPr lang="en-US" sz="3600" b="1" dirty="0">
                <a:solidFill>
                  <a:srgbClr val="FFFF00"/>
                </a:solidFill>
              </a:rPr>
              <a:t>very well be the </a:t>
            </a:r>
            <a:r>
              <a:rPr lang="en-US" sz="3600" b="1" u="sng" dirty="0" smtClean="0">
                <a:solidFill>
                  <a:srgbClr val="FFFF00"/>
                </a:solidFill>
              </a:rPr>
              <a:t>ANTICHRIST</a:t>
            </a:r>
            <a:r>
              <a:rPr lang="en-US" sz="3600" b="1" dirty="0" smtClean="0">
                <a:solidFill>
                  <a:srgbClr val="FFFF00"/>
                </a:solidFill>
              </a:rPr>
              <a:t> </a:t>
            </a:r>
            <a:r>
              <a:rPr lang="en-US" sz="3600" dirty="0"/>
              <a:t>that gathered the army and then lead the army into </a:t>
            </a:r>
            <a:r>
              <a:rPr lang="en-US" sz="3600" dirty="0" smtClean="0"/>
              <a:t>the battle of Armageddon.</a:t>
            </a:r>
            <a:endParaRPr lang="en-US" sz="3600" dirty="0"/>
          </a:p>
          <a:p>
            <a:pPr marL="0" indent="0">
              <a:buNone/>
            </a:pPr>
            <a:endParaRPr lang="en-US" sz="3600" dirty="0" smtClean="0">
              <a:effectLst/>
            </a:endParaRPr>
          </a:p>
        </p:txBody>
      </p:sp>
    </p:spTree>
    <p:extLst>
      <p:ext uri="{BB962C8B-B14F-4D97-AF65-F5344CB8AC3E}">
        <p14:creationId xmlns:p14="http://schemas.microsoft.com/office/powerpoint/2010/main" val="3563455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914400"/>
          </a:xfrm>
        </p:spPr>
        <p:txBody>
          <a:bodyPr/>
          <a:lstStyle/>
          <a:p>
            <a:pPr algn="ctr"/>
            <a:r>
              <a:rPr lang="en-US" sz="4400" b="1" dirty="0" smtClean="0"/>
              <a:t>The </a:t>
            </a:r>
            <a:r>
              <a:rPr lang="en-US" sz="4400" b="1" i="1" dirty="0" smtClean="0">
                <a:solidFill>
                  <a:srgbClr val="FFFF00"/>
                </a:solidFill>
              </a:rPr>
              <a:t>LAST DAYS</a:t>
            </a:r>
            <a:endParaRPr lang="en-US" sz="4400" b="1" i="1" dirty="0">
              <a:solidFill>
                <a:schemeClr val="accent2"/>
              </a:solidFill>
            </a:endParaRPr>
          </a:p>
        </p:txBody>
      </p:sp>
      <p:sp>
        <p:nvSpPr>
          <p:cNvPr id="3" name="Content Placeholder 2"/>
          <p:cNvSpPr>
            <a:spLocks noGrp="1"/>
          </p:cNvSpPr>
          <p:nvPr>
            <p:ph idx="1"/>
          </p:nvPr>
        </p:nvSpPr>
        <p:spPr>
          <a:xfrm>
            <a:off x="381000" y="1066800"/>
            <a:ext cx="8763000" cy="5791200"/>
          </a:xfrm>
        </p:spPr>
        <p:txBody>
          <a:bodyPr>
            <a:normAutofit/>
          </a:bodyPr>
          <a:lstStyle/>
          <a:p>
            <a:pPr marL="68580" indent="0">
              <a:buNone/>
            </a:pPr>
            <a:r>
              <a:rPr lang="en-US" sz="3600" dirty="0" smtClean="0"/>
              <a:t>The</a:t>
            </a:r>
            <a:r>
              <a:rPr lang="en-US" sz="3600" i="1" dirty="0" smtClean="0"/>
              <a:t> </a:t>
            </a:r>
            <a:r>
              <a:rPr lang="en-US" sz="3600" i="1" dirty="0">
                <a:solidFill>
                  <a:srgbClr val="FFFF00"/>
                </a:solidFill>
              </a:rPr>
              <a:t>last days</a:t>
            </a:r>
            <a:r>
              <a:rPr lang="en-US" sz="3600" i="1" dirty="0"/>
              <a:t> </a:t>
            </a:r>
            <a:r>
              <a:rPr lang="en-US" sz="3600" dirty="0"/>
              <a:t>refers to </a:t>
            </a:r>
            <a:r>
              <a:rPr lang="en-US" sz="3600" dirty="0">
                <a:solidFill>
                  <a:srgbClr val="FFFF00"/>
                </a:solidFill>
              </a:rPr>
              <a:t>the period </a:t>
            </a:r>
            <a:r>
              <a:rPr lang="en-US" sz="3600" dirty="0" smtClean="0">
                <a:solidFill>
                  <a:srgbClr val="FFFF00"/>
                </a:solidFill>
              </a:rPr>
              <a:t>beginning from </a:t>
            </a:r>
            <a:r>
              <a:rPr lang="en-US" sz="3600" dirty="0">
                <a:solidFill>
                  <a:srgbClr val="FFFF00"/>
                </a:solidFill>
              </a:rPr>
              <a:t>Christ’s </a:t>
            </a:r>
            <a:r>
              <a:rPr lang="en-US" sz="3600" dirty="0" smtClean="0">
                <a:solidFill>
                  <a:srgbClr val="FFFF00"/>
                </a:solidFill>
              </a:rPr>
              <a:t>death, resurrection, ascension </a:t>
            </a:r>
            <a:r>
              <a:rPr lang="en-US" sz="3600" dirty="0">
                <a:solidFill>
                  <a:srgbClr val="FFFF00"/>
                </a:solidFill>
              </a:rPr>
              <a:t>and </a:t>
            </a:r>
            <a:r>
              <a:rPr lang="en-US" sz="3600" dirty="0" smtClean="0">
                <a:solidFill>
                  <a:srgbClr val="FFFF00"/>
                </a:solidFill>
              </a:rPr>
              <a:t>the rapture</a:t>
            </a:r>
            <a:r>
              <a:rPr lang="en-US" sz="3600" dirty="0" smtClean="0"/>
              <a:t>. Since the rapture has not yet occurred, then we are still living in the last </a:t>
            </a:r>
            <a:r>
              <a:rPr lang="en-US" sz="3600" dirty="0"/>
              <a:t>days. The traditional view  or belief is that the rapture marks the end of the </a:t>
            </a:r>
            <a:r>
              <a:rPr lang="en-US" sz="3600" i="1" dirty="0">
                <a:solidFill>
                  <a:srgbClr val="FFFF00"/>
                </a:solidFill>
              </a:rPr>
              <a:t>last </a:t>
            </a:r>
            <a:r>
              <a:rPr lang="en-US" sz="3600" i="1" dirty="0" smtClean="0">
                <a:solidFill>
                  <a:srgbClr val="FFFF00"/>
                </a:solidFill>
              </a:rPr>
              <a:t>days</a:t>
            </a:r>
            <a:r>
              <a:rPr lang="en-US" sz="3600" dirty="0" smtClean="0"/>
              <a:t>. However, based on Scripture, the </a:t>
            </a:r>
            <a:r>
              <a:rPr lang="en-US" sz="3600" i="1" dirty="0" smtClean="0">
                <a:solidFill>
                  <a:srgbClr val="FFFF00"/>
                </a:solidFill>
              </a:rPr>
              <a:t>last days</a:t>
            </a:r>
            <a:r>
              <a:rPr lang="en-US" sz="3600" dirty="0" smtClean="0">
                <a:solidFill>
                  <a:srgbClr val="FFFF00"/>
                </a:solidFill>
              </a:rPr>
              <a:t> also includes the period after the rapture which will usher in events such as the great tribulation and the millennial reign</a:t>
            </a:r>
            <a:r>
              <a:rPr lang="en-US" sz="3600" dirty="0" smtClean="0"/>
              <a:t>. </a:t>
            </a:r>
          </a:p>
        </p:txBody>
      </p:sp>
    </p:spTree>
    <p:extLst>
      <p:ext uri="{BB962C8B-B14F-4D97-AF65-F5344CB8AC3E}">
        <p14:creationId xmlns:p14="http://schemas.microsoft.com/office/powerpoint/2010/main" val="7859739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1143000"/>
            <a:ext cx="8763000" cy="5715000"/>
          </a:xfrm>
        </p:spPr>
        <p:txBody>
          <a:bodyPr>
            <a:normAutofit/>
          </a:bodyPr>
          <a:lstStyle/>
          <a:p>
            <a:pPr marL="68580" indent="0" algn="ctr">
              <a:buNone/>
            </a:pPr>
            <a:r>
              <a:rPr lang="en-US" sz="3200" b="1" u="sng" dirty="0" smtClean="0">
                <a:solidFill>
                  <a:srgbClr val="FFFF00"/>
                </a:solidFill>
              </a:rPr>
              <a:t>SIGNS OF THE LAST DAYS</a:t>
            </a:r>
          </a:p>
          <a:p>
            <a:pPr marL="68580" indent="0" algn="ctr">
              <a:buNone/>
            </a:pPr>
            <a:endParaRPr lang="en-US" sz="800" b="1" u="sng" dirty="0" smtClean="0">
              <a:solidFill>
                <a:srgbClr val="FFFF00"/>
              </a:solidFill>
            </a:endParaRPr>
          </a:p>
          <a:p>
            <a:r>
              <a:rPr lang="en-US" sz="4000" dirty="0" smtClean="0">
                <a:solidFill>
                  <a:srgbClr val="FFFF00"/>
                </a:solidFill>
              </a:rPr>
              <a:t>DEVASTATION  </a:t>
            </a:r>
            <a:r>
              <a:rPr lang="en-US" sz="4000" dirty="0" smtClean="0">
                <a:solidFill>
                  <a:schemeClr val="tx2">
                    <a:lumMod val="90000"/>
                  </a:schemeClr>
                </a:solidFill>
              </a:rPr>
              <a:t>of places</a:t>
            </a:r>
            <a:endParaRPr lang="en-US" sz="800" dirty="0"/>
          </a:p>
          <a:p>
            <a:pPr>
              <a:buFont typeface="Wingdings" pitchFamily="2" charset="2"/>
              <a:buChar char="Ø"/>
            </a:pPr>
            <a:r>
              <a:rPr lang="en-US" sz="4000" dirty="0" smtClean="0"/>
              <a:t> Matthew 24:7, 27-30</a:t>
            </a:r>
          </a:p>
          <a:p>
            <a:pPr>
              <a:buFont typeface="Wingdings" pitchFamily="2" charset="2"/>
              <a:buChar char="Ø"/>
            </a:pPr>
            <a:r>
              <a:rPr lang="en-US" sz="4000" dirty="0"/>
              <a:t> </a:t>
            </a:r>
            <a:r>
              <a:rPr lang="en-US" sz="4000" dirty="0" smtClean="0"/>
              <a:t>Mark 13:24-26</a:t>
            </a:r>
          </a:p>
          <a:p>
            <a:pPr>
              <a:buFont typeface="Wingdings" pitchFamily="2" charset="2"/>
              <a:buChar char="Ø"/>
            </a:pPr>
            <a:r>
              <a:rPr lang="en-US" sz="4000" dirty="0"/>
              <a:t> </a:t>
            </a:r>
            <a:r>
              <a:rPr lang="en-US" sz="4000" dirty="0" smtClean="0"/>
              <a:t>Luke 21:25-27</a:t>
            </a:r>
          </a:p>
          <a:p>
            <a:pPr>
              <a:buFont typeface="Wingdings" pitchFamily="2" charset="2"/>
              <a:buChar char="Ø"/>
            </a:pPr>
            <a:r>
              <a:rPr lang="en-US" sz="4000" dirty="0"/>
              <a:t> </a:t>
            </a:r>
            <a:r>
              <a:rPr lang="en-US" sz="4000" dirty="0" smtClean="0"/>
              <a:t>Acts 2:17-21</a:t>
            </a:r>
          </a:p>
          <a:p>
            <a:pPr>
              <a:buFont typeface="Wingdings" pitchFamily="2" charset="2"/>
              <a:buChar char="Ø"/>
            </a:pPr>
            <a:r>
              <a:rPr lang="en-US" sz="4000" dirty="0"/>
              <a:t> </a:t>
            </a:r>
            <a:r>
              <a:rPr lang="en-US" sz="4000" dirty="0" smtClean="0"/>
              <a:t>Joel 2:1-11</a:t>
            </a:r>
          </a:p>
          <a:p>
            <a:pPr>
              <a:buFont typeface="Wingdings" pitchFamily="2" charset="2"/>
              <a:buChar char="Ø"/>
            </a:pPr>
            <a:r>
              <a:rPr lang="en-US" sz="4000" dirty="0"/>
              <a:t> </a:t>
            </a:r>
            <a:r>
              <a:rPr lang="en-US" sz="4000" dirty="0" smtClean="0"/>
              <a:t>Isaiah 13:9-22 (Babylon)</a:t>
            </a:r>
          </a:p>
        </p:txBody>
      </p:sp>
    </p:spTree>
    <p:extLst>
      <p:ext uri="{BB962C8B-B14F-4D97-AF65-F5344CB8AC3E}">
        <p14:creationId xmlns:p14="http://schemas.microsoft.com/office/powerpoint/2010/main" val="1575144654"/>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descr="https://jayongeorge.files.wordpress.com/2015/01/armagedd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038230" cy="677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176810"/>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529851" cy="5315803"/>
          </a:xfrm>
        </p:spPr>
        <p:txBody>
          <a:bodyPr>
            <a:noAutofit/>
          </a:bodyPr>
          <a:lstStyle/>
          <a:p>
            <a:pPr marL="0" indent="0">
              <a:buNone/>
            </a:pPr>
            <a:r>
              <a:rPr lang="en-US" sz="3600" b="1" dirty="0" smtClean="0">
                <a:solidFill>
                  <a:srgbClr val="92D050"/>
                </a:solidFill>
                <a:effectLst/>
              </a:rPr>
              <a:t>Armageddon</a:t>
            </a:r>
            <a:r>
              <a:rPr lang="en-US" sz="3600" dirty="0" smtClean="0">
                <a:effectLst/>
              </a:rPr>
              <a:t>-</a:t>
            </a:r>
            <a:r>
              <a:rPr lang="en-US" sz="3600" dirty="0">
                <a:effectLst/>
              </a:rPr>
              <a:t>-" </a:t>
            </a:r>
            <a:r>
              <a:rPr lang="en-US" sz="3600" dirty="0">
                <a:solidFill>
                  <a:srgbClr val="FFFF00"/>
                </a:solidFill>
                <a:effectLst/>
              </a:rPr>
              <a:t>Mountain of Megiddo</a:t>
            </a:r>
            <a:r>
              <a:rPr lang="en-US" sz="3600" dirty="0">
                <a:effectLst/>
              </a:rPr>
              <a:t>"-- </a:t>
            </a:r>
            <a:r>
              <a:rPr lang="en-US" sz="3600" dirty="0" smtClean="0">
                <a:effectLst/>
              </a:rPr>
              <a:t>Megiddo </a:t>
            </a:r>
            <a:r>
              <a:rPr lang="en-US" sz="3600" dirty="0">
                <a:effectLst/>
              </a:rPr>
              <a:t>was in a mountainous region, </a:t>
            </a:r>
            <a:r>
              <a:rPr lang="en-US" sz="3600" dirty="0" smtClean="0">
                <a:effectLst/>
              </a:rPr>
              <a:t>but </a:t>
            </a:r>
            <a:r>
              <a:rPr lang="en-US" sz="3600" dirty="0">
                <a:effectLst/>
              </a:rPr>
              <a:t>the battles were fought in </a:t>
            </a:r>
            <a:r>
              <a:rPr lang="en-US" sz="3600" dirty="0" smtClean="0">
                <a:effectLst/>
              </a:rPr>
              <a:t>an </a:t>
            </a:r>
            <a:r>
              <a:rPr lang="en-US" sz="3600" dirty="0">
                <a:effectLst/>
              </a:rPr>
              <a:t>adjacent </a:t>
            </a:r>
            <a:r>
              <a:rPr lang="en-US" sz="3600" dirty="0" smtClean="0">
                <a:effectLst/>
              </a:rPr>
              <a:t>valley. </a:t>
            </a:r>
            <a:r>
              <a:rPr lang="en-US" sz="3600" dirty="0">
                <a:effectLst/>
              </a:rPr>
              <a:t>Megiddo was distinguished for being the place </a:t>
            </a:r>
            <a:r>
              <a:rPr lang="en-US" sz="3600" dirty="0" smtClean="0">
                <a:effectLst/>
              </a:rPr>
              <a:t>of </a:t>
            </a:r>
            <a:r>
              <a:rPr lang="en-US" sz="3600" dirty="0">
                <a:effectLst/>
              </a:rPr>
              <a:t>decisive conflict </a:t>
            </a:r>
            <a:r>
              <a:rPr lang="en-US" sz="3600" dirty="0" smtClean="0">
                <a:effectLst/>
              </a:rPr>
              <a:t>and </a:t>
            </a:r>
            <a:r>
              <a:rPr lang="en-US" sz="3600" dirty="0">
                <a:effectLst/>
              </a:rPr>
              <a:t>hence it became </a:t>
            </a:r>
            <a:r>
              <a:rPr lang="en-US" sz="3600" dirty="0" smtClean="0">
                <a:effectLst/>
              </a:rPr>
              <a:t>an emblem </a:t>
            </a:r>
            <a:r>
              <a:rPr lang="en-US" sz="3600" dirty="0">
                <a:effectLst/>
              </a:rPr>
              <a:t>of a</a:t>
            </a:r>
            <a:r>
              <a:rPr lang="en-US" sz="3600" dirty="0" smtClean="0">
                <a:effectLst/>
              </a:rPr>
              <a:t> </a:t>
            </a:r>
            <a:r>
              <a:rPr lang="en-US" sz="3600" dirty="0">
                <a:effectLst/>
              </a:rPr>
              <a:t>decisive </a:t>
            </a:r>
            <a:r>
              <a:rPr lang="en-US" sz="3600" dirty="0" smtClean="0">
                <a:effectLst/>
              </a:rPr>
              <a:t>battle-field; apparently it will be the place of a major battle in the future end time events.</a:t>
            </a:r>
            <a:endParaRPr lang="en-US" sz="3600" i="1" dirty="0" smtClean="0">
              <a:solidFill>
                <a:srgbClr val="FFFF00"/>
              </a:solidFill>
              <a:effectLst/>
            </a:endParaRPr>
          </a:p>
        </p:txBody>
      </p:sp>
      <p:sp>
        <p:nvSpPr>
          <p:cNvPr id="5" name="Title 1"/>
          <p:cNvSpPr>
            <a:spLocks noGrp="1"/>
          </p:cNvSpPr>
          <p:nvPr>
            <p:ph type="title"/>
          </p:nvPr>
        </p:nvSpPr>
        <p:spPr>
          <a:xfrm>
            <a:off x="381000" y="0"/>
            <a:ext cx="8762999" cy="987188"/>
          </a:xfrm>
        </p:spPr>
        <p:txBody>
          <a:bodyPr/>
          <a:lstStyle/>
          <a:p>
            <a:pPr algn="ctr"/>
            <a:r>
              <a:rPr lang="en-US" u="sng" dirty="0">
                <a:solidFill>
                  <a:srgbClr val="FFFF00"/>
                </a:solidFill>
              </a:rPr>
              <a:t>Revelation </a:t>
            </a:r>
            <a:r>
              <a:rPr lang="en-US" u="sng" dirty="0" smtClean="0">
                <a:solidFill>
                  <a:srgbClr val="FFFF00"/>
                </a:solidFill>
              </a:rPr>
              <a:t>16:16</a:t>
            </a:r>
            <a:r>
              <a:rPr lang="en-US" dirty="0" smtClean="0">
                <a:solidFill>
                  <a:srgbClr val="FFFF00"/>
                </a:solidFill>
              </a:rPr>
              <a:t> – </a:t>
            </a:r>
            <a:r>
              <a:rPr lang="en-US" dirty="0" smtClean="0">
                <a:solidFill>
                  <a:srgbClr val="92D050"/>
                </a:solidFill>
              </a:rPr>
              <a:t>ARMAGEDDON</a:t>
            </a:r>
            <a:endParaRPr lang="en-US" dirty="0">
              <a:solidFill>
                <a:srgbClr val="92D050"/>
              </a:solidFill>
            </a:endParaRPr>
          </a:p>
        </p:txBody>
      </p:sp>
    </p:spTree>
    <p:extLst>
      <p:ext uri="{BB962C8B-B14F-4D97-AF65-F5344CB8AC3E}">
        <p14:creationId xmlns:p14="http://schemas.microsoft.com/office/powerpoint/2010/main" val="410922394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23582"/>
            <a:ext cx="8606051" cy="5663821"/>
          </a:xfrm>
        </p:spPr>
        <p:txBody>
          <a:bodyPr>
            <a:noAutofit/>
          </a:bodyPr>
          <a:lstStyle/>
          <a:p>
            <a:pPr marL="0" indent="0">
              <a:buNone/>
            </a:pPr>
            <a:r>
              <a:rPr lang="en-US" sz="4000" dirty="0" smtClean="0">
                <a:effectLst/>
              </a:rPr>
              <a:t>The </a:t>
            </a:r>
            <a:r>
              <a:rPr lang="en-US" sz="4000" dirty="0">
                <a:effectLst/>
              </a:rPr>
              <a:t>Hebrew word Megiddo seems to mean a </a:t>
            </a:r>
            <a:r>
              <a:rPr lang="en-US" sz="4000" dirty="0">
                <a:solidFill>
                  <a:srgbClr val="00FFFF"/>
                </a:solidFill>
                <a:effectLst/>
              </a:rPr>
              <a:t>place of troops</a:t>
            </a:r>
            <a:r>
              <a:rPr lang="en-US" sz="4000" dirty="0">
                <a:effectLst/>
              </a:rPr>
              <a:t>. </a:t>
            </a:r>
            <a:r>
              <a:rPr lang="en-US" sz="4000" dirty="0" smtClean="0">
                <a:effectLst/>
              </a:rPr>
              <a:t>Megiddo </a:t>
            </a:r>
            <a:r>
              <a:rPr lang="en-US" sz="4000" dirty="0">
                <a:effectLst/>
              </a:rPr>
              <a:t>comes from a </a:t>
            </a:r>
            <a:r>
              <a:rPr lang="en-US" sz="4000" dirty="0" smtClean="0">
                <a:effectLst/>
              </a:rPr>
              <a:t>root word, </a:t>
            </a:r>
            <a:r>
              <a:rPr lang="en-US" sz="4000" i="1" dirty="0" err="1" smtClean="0">
                <a:solidFill>
                  <a:srgbClr val="FFFF00"/>
                </a:solidFill>
                <a:effectLst/>
              </a:rPr>
              <a:t>gadad</a:t>
            </a:r>
            <a:r>
              <a:rPr lang="en-US" sz="4000" dirty="0" smtClean="0">
                <a:effectLst/>
              </a:rPr>
              <a:t>: </a:t>
            </a:r>
            <a:r>
              <a:rPr lang="en-US" sz="4000" dirty="0" smtClean="0">
                <a:solidFill>
                  <a:srgbClr val="FFFF00"/>
                </a:solidFill>
                <a:effectLst/>
              </a:rPr>
              <a:t>"cut </a:t>
            </a:r>
            <a:r>
              <a:rPr lang="en-US" sz="4000" dirty="0">
                <a:solidFill>
                  <a:srgbClr val="FFFF00"/>
                </a:solidFill>
                <a:effectLst/>
              </a:rPr>
              <a:t>off," </a:t>
            </a:r>
            <a:r>
              <a:rPr lang="en-US" sz="4000" dirty="0">
                <a:effectLst/>
              </a:rPr>
              <a:t>and means </a:t>
            </a:r>
            <a:r>
              <a:rPr lang="en-US" sz="4000" i="1" dirty="0" smtClean="0">
                <a:solidFill>
                  <a:srgbClr val="FFFF00"/>
                </a:solidFill>
                <a:effectLst/>
              </a:rPr>
              <a:t>slaughter</a:t>
            </a:r>
            <a:r>
              <a:rPr lang="en-US" sz="4000" dirty="0">
                <a:effectLst/>
              </a:rPr>
              <a:t>. Armageddon signifies the city or the mountain of Megiddo; to which the valley of Megiddo </a:t>
            </a:r>
            <a:r>
              <a:rPr lang="en-US" sz="4000" dirty="0" smtClean="0">
                <a:effectLst/>
              </a:rPr>
              <a:t>was adjoined. </a:t>
            </a:r>
            <a:r>
              <a:rPr lang="en-US" sz="4000" dirty="0" smtClean="0">
                <a:solidFill>
                  <a:srgbClr val="FFFF00"/>
                </a:solidFill>
                <a:effectLst/>
              </a:rPr>
              <a:t>Hence </a:t>
            </a:r>
            <a:r>
              <a:rPr lang="en-US" sz="4000" b="1" dirty="0" smtClean="0">
                <a:solidFill>
                  <a:srgbClr val="FFFF00"/>
                </a:solidFill>
                <a:effectLst/>
              </a:rPr>
              <a:t>Armageddon</a:t>
            </a:r>
            <a:r>
              <a:rPr lang="en-US" sz="4000" dirty="0">
                <a:solidFill>
                  <a:srgbClr val="FFFF00"/>
                </a:solidFill>
                <a:effectLst/>
              </a:rPr>
              <a:t> </a:t>
            </a:r>
            <a:r>
              <a:rPr lang="en-US" sz="4000" b="1" dirty="0" smtClean="0">
                <a:solidFill>
                  <a:srgbClr val="FFFF00"/>
                </a:solidFill>
                <a:effectLst/>
              </a:rPr>
              <a:t>is </a:t>
            </a:r>
            <a:r>
              <a:rPr lang="en-US" sz="4000" b="1" dirty="0">
                <a:solidFill>
                  <a:srgbClr val="FFFF00"/>
                </a:solidFill>
                <a:effectLst/>
              </a:rPr>
              <a:t>a symbolic name for a place of great slaughter</a:t>
            </a:r>
            <a:r>
              <a:rPr lang="en-US" sz="4000" dirty="0">
                <a:solidFill>
                  <a:srgbClr val="FFFF00"/>
                </a:solidFill>
                <a:effectLst/>
              </a:rPr>
              <a:t>.</a:t>
            </a:r>
            <a:endParaRPr lang="en-US" sz="4000" i="1" dirty="0" smtClean="0">
              <a:solidFill>
                <a:srgbClr val="FFFF00"/>
              </a:solidFill>
              <a:effectLst/>
            </a:endParaRPr>
          </a:p>
        </p:txBody>
      </p:sp>
      <p:sp>
        <p:nvSpPr>
          <p:cNvPr id="5" name="Title 1"/>
          <p:cNvSpPr>
            <a:spLocks noGrp="1"/>
          </p:cNvSpPr>
          <p:nvPr>
            <p:ph type="title"/>
          </p:nvPr>
        </p:nvSpPr>
        <p:spPr>
          <a:xfrm>
            <a:off x="381000" y="0"/>
            <a:ext cx="8762999" cy="987188"/>
          </a:xfrm>
        </p:spPr>
        <p:txBody>
          <a:bodyPr/>
          <a:lstStyle/>
          <a:p>
            <a:pPr algn="ctr"/>
            <a:r>
              <a:rPr lang="en-US" u="sng" dirty="0">
                <a:solidFill>
                  <a:srgbClr val="FFFF00"/>
                </a:solidFill>
              </a:rPr>
              <a:t>Revelation </a:t>
            </a:r>
            <a:r>
              <a:rPr lang="en-US" u="sng" dirty="0" smtClean="0">
                <a:solidFill>
                  <a:srgbClr val="FFFF00"/>
                </a:solidFill>
              </a:rPr>
              <a:t>16:16</a:t>
            </a:r>
            <a:r>
              <a:rPr lang="en-US" dirty="0" smtClean="0">
                <a:solidFill>
                  <a:srgbClr val="FFFF00"/>
                </a:solidFill>
              </a:rPr>
              <a:t> – </a:t>
            </a:r>
            <a:r>
              <a:rPr lang="en-US" dirty="0" smtClean="0">
                <a:solidFill>
                  <a:srgbClr val="92D050"/>
                </a:solidFill>
              </a:rPr>
              <a:t>ARMAGEDDON</a:t>
            </a:r>
            <a:endParaRPr lang="en-US" dirty="0">
              <a:solidFill>
                <a:srgbClr val="92D050"/>
              </a:solidFill>
            </a:endParaRPr>
          </a:p>
        </p:txBody>
      </p:sp>
    </p:spTree>
    <p:extLst>
      <p:ext uri="{BB962C8B-B14F-4D97-AF65-F5344CB8AC3E}">
        <p14:creationId xmlns:p14="http://schemas.microsoft.com/office/powerpoint/2010/main" val="303075974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66800"/>
            <a:ext cx="8509379" cy="5501185"/>
          </a:xfrm>
        </p:spPr>
        <p:txBody>
          <a:bodyPr>
            <a:noAutofit/>
          </a:bodyPr>
          <a:lstStyle/>
          <a:p>
            <a:pPr marL="0" indent="0">
              <a:buNone/>
            </a:pPr>
            <a:r>
              <a:rPr lang="en-US" sz="3600" b="1" dirty="0" smtClean="0">
                <a:solidFill>
                  <a:srgbClr val="92D050"/>
                </a:solidFill>
                <a:effectLst/>
              </a:rPr>
              <a:t>Armageddon</a:t>
            </a:r>
            <a:r>
              <a:rPr lang="en-US" sz="3600" dirty="0">
                <a:effectLst/>
              </a:rPr>
              <a:t> </a:t>
            </a:r>
            <a:r>
              <a:rPr lang="en-US" sz="3600" dirty="0" smtClean="0">
                <a:solidFill>
                  <a:srgbClr val="FFFF00"/>
                </a:solidFill>
                <a:effectLst/>
              </a:rPr>
              <a:t>is </a:t>
            </a:r>
            <a:r>
              <a:rPr lang="en-US" sz="3600" dirty="0">
                <a:solidFill>
                  <a:srgbClr val="FFFF00"/>
                </a:solidFill>
                <a:effectLst/>
              </a:rPr>
              <a:t>the prophesied location of a gathering of armies for a battle during the end </a:t>
            </a:r>
            <a:r>
              <a:rPr lang="en-US" sz="3600" dirty="0" smtClean="0">
                <a:solidFill>
                  <a:srgbClr val="FFFF00"/>
                </a:solidFill>
                <a:effectLst/>
              </a:rPr>
              <a:t>times</a:t>
            </a:r>
            <a:r>
              <a:rPr lang="en-US" sz="3600" dirty="0" smtClean="0">
                <a:effectLst/>
              </a:rPr>
              <a:t>. It will be a </a:t>
            </a:r>
            <a:r>
              <a:rPr lang="en-US" sz="3600" dirty="0">
                <a:effectLst/>
              </a:rPr>
              <a:t>decisive </a:t>
            </a:r>
            <a:r>
              <a:rPr lang="en-US" sz="3600" dirty="0" smtClean="0">
                <a:effectLst/>
              </a:rPr>
              <a:t>battle between</a:t>
            </a:r>
            <a:r>
              <a:rPr lang="en-US" sz="3600" dirty="0">
                <a:effectLst/>
              </a:rPr>
              <a:t> the forces of evil </a:t>
            </a:r>
            <a:r>
              <a:rPr lang="en-US" sz="3600" dirty="0" smtClean="0">
                <a:effectLst/>
              </a:rPr>
              <a:t>and </a:t>
            </a:r>
            <a:r>
              <a:rPr lang="en-US" sz="3600" dirty="0">
                <a:effectLst/>
              </a:rPr>
              <a:t>the forces of </a:t>
            </a:r>
            <a:r>
              <a:rPr lang="en-US" sz="3600" dirty="0" smtClean="0">
                <a:effectLst/>
              </a:rPr>
              <a:t>good. </a:t>
            </a:r>
            <a:r>
              <a:rPr lang="en-US" sz="3600" dirty="0" smtClean="0">
                <a:solidFill>
                  <a:srgbClr val="FF0000"/>
                </a:solidFill>
                <a:effectLst/>
              </a:rPr>
              <a:t>Armageddon</a:t>
            </a:r>
            <a:r>
              <a:rPr lang="en-US" sz="3600" dirty="0" smtClean="0">
                <a:effectLst/>
              </a:rPr>
              <a:t> </a:t>
            </a:r>
            <a:r>
              <a:rPr lang="en-US" sz="3600" dirty="0" smtClean="0">
                <a:solidFill>
                  <a:srgbClr val="FFFF00"/>
                </a:solidFill>
                <a:effectLst/>
              </a:rPr>
              <a:t>is </a:t>
            </a:r>
            <a:r>
              <a:rPr lang="en-US" sz="3600" dirty="0">
                <a:solidFill>
                  <a:srgbClr val="FFFF00"/>
                </a:solidFill>
                <a:effectLst/>
              </a:rPr>
              <a:t>the final war between the forces of God </a:t>
            </a:r>
            <a:r>
              <a:rPr lang="en-US" sz="3600" dirty="0" smtClean="0">
                <a:solidFill>
                  <a:srgbClr val="FFFF00"/>
                </a:solidFill>
              </a:rPr>
              <a:t>&amp; the forces of Satan</a:t>
            </a:r>
            <a:r>
              <a:rPr lang="en-US" sz="3600" dirty="0" smtClean="0">
                <a:effectLst/>
              </a:rPr>
              <a:t>. </a:t>
            </a:r>
            <a:r>
              <a:rPr lang="en-US" sz="3600" dirty="0">
                <a:effectLst/>
              </a:rPr>
              <a:t>What we are to expect as the </a:t>
            </a:r>
            <a:r>
              <a:rPr lang="en-US" sz="3600" dirty="0" smtClean="0">
                <a:effectLst/>
              </a:rPr>
              <a:t>fulfillment </a:t>
            </a:r>
            <a:r>
              <a:rPr lang="en-US" sz="3600" dirty="0">
                <a:effectLst/>
              </a:rPr>
              <a:t>of </a:t>
            </a:r>
            <a:r>
              <a:rPr lang="en-US" sz="3600" dirty="0" smtClean="0">
                <a:effectLst/>
              </a:rPr>
              <a:t>this battle is that </a:t>
            </a:r>
            <a:r>
              <a:rPr lang="en-US" sz="3600" dirty="0">
                <a:effectLst/>
              </a:rPr>
              <a:t>there will be a</a:t>
            </a:r>
            <a:r>
              <a:rPr lang="en-US" sz="3600" dirty="0" smtClean="0">
                <a:effectLst/>
              </a:rPr>
              <a:t> </a:t>
            </a:r>
            <a:r>
              <a:rPr lang="en-US" sz="3600" dirty="0">
                <a:effectLst/>
              </a:rPr>
              <a:t>rallying </a:t>
            </a:r>
            <a:r>
              <a:rPr lang="en-US" sz="3600" dirty="0" smtClean="0">
                <a:effectLst/>
              </a:rPr>
              <a:t>of the armies of Satan which will stand in opposition to </a:t>
            </a:r>
            <a:r>
              <a:rPr lang="en-US" sz="3600" dirty="0">
                <a:effectLst/>
              </a:rPr>
              <a:t>the </a:t>
            </a:r>
            <a:r>
              <a:rPr lang="en-US" sz="3600" dirty="0" smtClean="0">
                <a:effectLst/>
              </a:rPr>
              <a:t>army </a:t>
            </a:r>
            <a:r>
              <a:rPr lang="en-US" sz="3600" dirty="0">
                <a:effectLst/>
              </a:rPr>
              <a:t>of </a:t>
            </a:r>
            <a:r>
              <a:rPr lang="en-US" sz="3600" dirty="0" smtClean="0">
                <a:effectLst/>
              </a:rPr>
              <a:t>God. </a:t>
            </a:r>
            <a:endParaRPr lang="en-US" sz="3600" i="1" dirty="0" smtClean="0">
              <a:solidFill>
                <a:srgbClr val="FFFF00"/>
              </a:solidFill>
              <a:effectLst/>
            </a:endParaRPr>
          </a:p>
        </p:txBody>
      </p:sp>
      <p:sp>
        <p:nvSpPr>
          <p:cNvPr id="5" name="Title 1"/>
          <p:cNvSpPr>
            <a:spLocks noGrp="1"/>
          </p:cNvSpPr>
          <p:nvPr>
            <p:ph type="title"/>
          </p:nvPr>
        </p:nvSpPr>
        <p:spPr>
          <a:xfrm>
            <a:off x="381000" y="0"/>
            <a:ext cx="8762999" cy="987188"/>
          </a:xfrm>
        </p:spPr>
        <p:txBody>
          <a:bodyPr/>
          <a:lstStyle/>
          <a:p>
            <a:pPr algn="ctr"/>
            <a:r>
              <a:rPr lang="en-US" u="sng" dirty="0">
                <a:solidFill>
                  <a:srgbClr val="FFFF00"/>
                </a:solidFill>
              </a:rPr>
              <a:t>Revelation </a:t>
            </a:r>
            <a:r>
              <a:rPr lang="en-US" u="sng" dirty="0" smtClean="0">
                <a:solidFill>
                  <a:srgbClr val="FFFF00"/>
                </a:solidFill>
              </a:rPr>
              <a:t>16:16</a:t>
            </a:r>
            <a:r>
              <a:rPr lang="en-US" dirty="0" smtClean="0">
                <a:solidFill>
                  <a:srgbClr val="FFFF00"/>
                </a:solidFill>
              </a:rPr>
              <a:t> – </a:t>
            </a:r>
            <a:r>
              <a:rPr lang="en-US" dirty="0" smtClean="0">
                <a:solidFill>
                  <a:srgbClr val="92D050"/>
                </a:solidFill>
              </a:rPr>
              <a:t>ARMAGEDDON</a:t>
            </a:r>
            <a:endParaRPr lang="en-US" dirty="0">
              <a:solidFill>
                <a:srgbClr val="92D050"/>
              </a:solidFill>
            </a:endParaRPr>
          </a:p>
        </p:txBody>
      </p:sp>
    </p:spTree>
    <p:extLst>
      <p:ext uri="{BB962C8B-B14F-4D97-AF65-F5344CB8AC3E}">
        <p14:creationId xmlns:p14="http://schemas.microsoft.com/office/powerpoint/2010/main" val="66299812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r>
              <a:rPr lang="en-US" u="sng" dirty="0">
                <a:solidFill>
                  <a:srgbClr val="FFFF00"/>
                </a:solidFill>
              </a:rPr>
              <a:t>Revelation </a:t>
            </a:r>
            <a:r>
              <a:rPr lang="en-US" u="sng" dirty="0" smtClean="0">
                <a:solidFill>
                  <a:srgbClr val="FFFF00"/>
                </a:solidFill>
              </a:rPr>
              <a:t>16:17-21</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pic>
        <p:nvPicPr>
          <p:cNvPr id="1026" name="Picture 2" descr="http://revelationscriptures.com/wp-content/uploads/Seventh-Bowl-Vail-of-Wrath-Air-It-is-Done-Great-Earthquake-City-of-Nations-Fell-Island-Mountian-Babylon-Remembered-Cup-Wrath-Hail-Book-Revel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37" y="95535"/>
            <a:ext cx="8884694" cy="6659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549521"/>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16:17</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381000" y="1023582"/>
            <a:ext cx="8606051" cy="5663821"/>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there came a great voice out of the temple of </a:t>
            </a:r>
            <a:r>
              <a:rPr lang="en-US" sz="3600" i="1" dirty="0" smtClean="0">
                <a:solidFill>
                  <a:srgbClr val="FFFF00"/>
                </a:solidFill>
                <a:effectLst/>
              </a:rPr>
              <a:t>heaven</a:t>
            </a:r>
            <a:r>
              <a:rPr lang="en-US" sz="3600" dirty="0">
                <a:effectLst/>
              </a:rPr>
              <a:t>. The voice of </a:t>
            </a:r>
            <a:r>
              <a:rPr lang="en-US" sz="3600" dirty="0" smtClean="0">
                <a:effectLst/>
              </a:rPr>
              <a:t>God…</a:t>
            </a:r>
            <a:r>
              <a:rPr lang="en-US" sz="3600" i="1" dirty="0" smtClean="0">
                <a:solidFill>
                  <a:srgbClr val="FFFF00"/>
                </a:solidFill>
                <a:effectLst/>
              </a:rPr>
              <a:t> </a:t>
            </a:r>
            <a:r>
              <a:rPr lang="en-US" sz="3600" i="1" dirty="0">
                <a:solidFill>
                  <a:srgbClr val="FFFF00"/>
                </a:solidFill>
                <a:effectLst/>
              </a:rPr>
              <a:t>From the </a:t>
            </a:r>
            <a:r>
              <a:rPr lang="en-US" sz="3600" i="1" dirty="0" smtClean="0">
                <a:solidFill>
                  <a:srgbClr val="FFFF00"/>
                </a:solidFill>
                <a:effectLst/>
              </a:rPr>
              <a:t>throne</a:t>
            </a:r>
            <a:r>
              <a:rPr lang="en-US" sz="3600" i="1" dirty="0">
                <a:solidFill>
                  <a:srgbClr val="FFFF00"/>
                </a:solidFill>
                <a:effectLst/>
              </a:rPr>
              <a:t> </a:t>
            </a:r>
            <a:r>
              <a:rPr lang="en-US" sz="3600" i="1" dirty="0" smtClean="0">
                <a:solidFill>
                  <a:srgbClr val="FFFF00"/>
                </a:solidFill>
                <a:effectLst/>
              </a:rPr>
              <a:t>(Rev. 4:2; 21:6) </a:t>
            </a:r>
            <a:r>
              <a:rPr lang="en-US" sz="3600" dirty="0" smtClean="0">
                <a:effectLst/>
              </a:rPr>
              <a:t>This </a:t>
            </a:r>
            <a:r>
              <a:rPr lang="en-US" sz="3600" dirty="0">
                <a:effectLst/>
              </a:rPr>
              <a:t>shows that it was the voice of God, and </a:t>
            </a:r>
            <a:r>
              <a:rPr lang="en-US" sz="3600" dirty="0" smtClean="0">
                <a:effectLst/>
              </a:rPr>
              <a:t>not </a:t>
            </a:r>
            <a:r>
              <a:rPr lang="en-US" sz="3600" dirty="0">
                <a:effectLst/>
              </a:rPr>
              <a:t>the voice of an </a:t>
            </a:r>
            <a:r>
              <a:rPr lang="en-US" sz="3600" dirty="0" smtClean="0">
                <a:effectLst/>
              </a:rPr>
              <a:t>angel… </a:t>
            </a:r>
            <a:r>
              <a:rPr lang="en-US" sz="3600" i="1" dirty="0" smtClean="0">
                <a:solidFill>
                  <a:srgbClr val="FFFF00"/>
                </a:solidFill>
                <a:effectLst/>
              </a:rPr>
              <a:t>Saying</a:t>
            </a:r>
            <a:r>
              <a:rPr lang="en-US" sz="3600" i="1" dirty="0">
                <a:solidFill>
                  <a:srgbClr val="FFFF00"/>
                </a:solidFill>
                <a:effectLst/>
              </a:rPr>
              <a:t>, It is done. </a:t>
            </a:r>
            <a:r>
              <a:rPr lang="en-US" sz="3600" dirty="0">
                <a:effectLst/>
              </a:rPr>
              <a:t>The series of judgments is about to be completed; the dominion of the beast is about to come to an end for ever. </a:t>
            </a:r>
            <a:r>
              <a:rPr lang="en-US" sz="3600" dirty="0">
                <a:solidFill>
                  <a:srgbClr val="FFFF00"/>
                </a:solidFill>
                <a:effectLst/>
              </a:rPr>
              <a:t>The meaning here is, that that destruction was so certain, that it might be spoken of as </a:t>
            </a:r>
            <a:r>
              <a:rPr lang="en-US" sz="3600" dirty="0" smtClean="0">
                <a:solidFill>
                  <a:srgbClr val="FFFF00"/>
                </a:solidFill>
                <a:effectLst/>
              </a:rPr>
              <a:t>now </a:t>
            </a:r>
            <a:r>
              <a:rPr lang="en-US" sz="3600" dirty="0">
                <a:solidFill>
                  <a:srgbClr val="FFFF00"/>
                </a:solidFill>
                <a:effectLst/>
              </a:rPr>
              <a:t>accomplished. </a:t>
            </a:r>
            <a:endParaRPr lang="en-US" sz="3600" dirty="0" smtClean="0">
              <a:solidFill>
                <a:srgbClr val="FFFF00"/>
              </a:solidFill>
              <a:effectLst/>
            </a:endParaRPr>
          </a:p>
        </p:txBody>
      </p:sp>
    </p:spTree>
    <p:extLst>
      <p:ext uri="{BB962C8B-B14F-4D97-AF65-F5344CB8AC3E}">
        <p14:creationId xmlns:p14="http://schemas.microsoft.com/office/powerpoint/2010/main" val="138245272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16:18</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533400" y="1555845"/>
            <a:ext cx="8453651" cy="5131558"/>
          </a:xfrm>
        </p:spPr>
        <p:txBody>
          <a:bodyPr>
            <a:noAutofit/>
          </a:bodyPr>
          <a:lstStyle/>
          <a:p>
            <a:pPr marL="0" indent="0">
              <a:buNone/>
            </a:pPr>
            <a:r>
              <a:rPr lang="en-US" sz="3600" i="1" dirty="0">
                <a:solidFill>
                  <a:srgbClr val="FFFF00"/>
                </a:solidFill>
                <a:effectLst/>
              </a:rPr>
              <a:t>And there were </a:t>
            </a:r>
            <a:r>
              <a:rPr lang="en-US" sz="3600" i="1" dirty="0">
                <a:solidFill>
                  <a:srgbClr val="00FFFF"/>
                </a:solidFill>
                <a:effectLst/>
              </a:rPr>
              <a:t>voices</a:t>
            </a:r>
            <a:r>
              <a:rPr lang="en-US" sz="3600" i="1" dirty="0">
                <a:solidFill>
                  <a:srgbClr val="FFFF00"/>
                </a:solidFill>
                <a:effectLst/>
              </a:rPr>
              <a:t>, and </a:t>
            </a:r>
            <a:r>
              <a:rPr lang="en-US" sz="3600" i="1" dirty="0">
                <a:solidFill>
                  <a:srgbClr val="00FFFF"/>
                </a:solidFill>
                <a:effectLst/>
              </a:rPr>
              <a:t>thunders</a:t>
            </a:r>
            <a:r>
              <a:rPr lang="en-US" sz="3600" i="1" dirty="0">
                <a:solidFill>
                  <a:srgbClr val="FFFF00"/>
                </a:solidFill>
                <a:effectLst/>
              </a:rPr>
              <a:t>, and </a:t>
            </a:r>
            <a:r>
              <a:rPr lang="en-US" sz="3600" i="1" dirty="0" smtClean="0">
                <a:solidFill>
                  <a:srgbClr val="00FFFF"/>
                </a:solidFill>
                <a:effectLst/>
              </a:rPr>
              <a:t>lightnings</a:t>
            </a:r>
            <a:r>
              <a:rPr lang="en-US" sz="3600" i="1" dirty="0" smtClean="0">
                <a:solidFill>
                  <a:srgbClr val="FFFF00"/>
                </a:solidFill>
                <a:effectLst/>
              </a:rPr>
              <a:t>…</a:t>
            </a:r>
            <a:r>
              <a:rPr lang="en-US" sz="3600" dirty="0" smtClean="0">
                <a:effectLst/>
              </a:rPr>
              <a:t> </a:t>
            </a:r>
            <a:r>
              <a:rPr lang="en-US" sz="3600" dirty="0">
                <a:effectLst/>
              </a:rPr>
              <a:t>Accompanying the voice that was heard from the throne. </a:t>
            </a:r>
            <a:r>
              <a:rPr lang="en-US" sz="3600" dirty="0" smtClean="0">
                <a:effectLst/>
              </a:rPr>
              <a:t>These accompaniments seem to </a:t>
            </a:r>
            <a:r>
              <a:rPr lang="en-US" sz="3600" dirty="0">
                <a:effectLst/>
              </a:rPr>
              <a:t>be </a:t>
            </a:r>
            <a:r>
              <a:rPr lang="en-US" sz="3600" dirty="0" smtClean="0">
                <a:effectLst/>
              </a:rPr>
              <a:t>elements that are associated with the presence of God especially around His throne; as this is the 4</a:t>
            </a:r>
            <a:r>
              <a:rPr lang="en-US" sz="3600" baseline="30000" dirty="0" smtClean="0">
                <a:effectLst/>
              </a:rPr>
              <a:t>th</a:t>
            </a:r>
            <a:r>
              <a:rPr lang="en-US" sz="3600" dirty="0" smtClean="0">
                <a:effectLst/>
              </a:rPr>
              <a:t> time these elements are being mentioned in the book. </a:t>
            </a:r>
            <a:r>
              <a:rPr lang="en-US" sz="3600" i="1" dirty="0" smtClean="0">
                <a:solidFill>
                  <a:srgbClr val="FFFF00"/>
                </a:solidFill>
                <a:effectLst/>
              </a:rPr>
              <a:t>(Rev. 4:5; 8:5; 11:19)</a:t>
            </a:r>
          </a:p>
        </p:txBody>
      </p:sp>
    </p:spTree>
    <p:extLst>
      <p:ext uri="{BB962C8B-B14F-4D97-AF65-F5344CB8AC3E}">
        <p14:creationId xmlns:p14="http://schemas.microsoft.com/office/powerpoint/2010/main" val="5078992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16:18</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pic>
        <p:nvPicPr>
          <p:cNvPr id="1026" name="Picture 2" descr="http://revelationscriptures.com/wp-content/uploads/2014/12/BOWL-7-EARTHQUAKE-1024x57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215" y="910136"/>
            <a:ext cx="7748516" cy="581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45876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16:18</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457200" y="990600"/>
            <a:ext cx="8529851" cy="5867400"/>
          </a:xfrm>
        </p:spPr>
        <p:txBody>
          <a:bodyPr>
            <a:noAutofit/>
          </a:bodyPr>
          <a:lstStyle/>
          <a:p>
            <a:pPr marL="0" indent="0">
              <a:buNone/>
            </a:pPr>
            <a:r>
              <a:rPr lang="en-US" sz="3600" i="1" dirty="0" smtClean="0">
                <a:solidFill>
                  <a:srgbClr val="FFFF00"/>
                </a:solidFill>
                <a:effectLst/>
              </a:rPr>
              <a:t>A </a:t>
            </a:r>
            <a:r>
              <a:rPr lang="en-US" sz="3600" i="1" dirty="0">
                <a:solidFill>
                  <a:srgbClr val="FFFF00"/>
                </a:solidFill>
                <a:effectLst/>
              </a:rPr>
              <a:t>great </a:t>
            </a:r>
            <a:r>
              <a:rPr lang="en-US" sz="3600" i="1" dirty="0" smtClean="0">
                <a:solidFill>
                  <a:srgbClr val="FFFF00"/>
                </a:solidFill>
                <a:effectLst/>
              </a:rPr>
              <a:t>earthquake</a:t>
            </a:r>
            <a:r>
              <a:rPr lang="en-US" sz="3600" dirty="0">
                <a:effectLst/>
              </a:rPr>
              <a:t> </a:t>
            </a:r>
            <a:endParaRPr lang="en-US" sz="3600" dirty="0" smtClean="0">
              <a:effectLst/>
            </a:endParaRPr>
          </a:p>
          <a:p>
            <a:pPr marL="0" indent="0">
              <a:buNone/>
            </a:pPr>
            <a:r>
              <a:rPr lang="en-US" sz="3600" dirty="0" smtClean="0">
                <a:effectLst/>
              </a:rPr>
              <a:t>A </a:t>
            </a:r>
            <a:r>
              <a:rPr lang="en-US" sz="3600" dirty="0">
                <a:effectLst/>
              </a:rPr>
              <a:t>mighty </a:t>
            </a:r>
            <a:r>
              <a:rPr lang="en-US" sz="3600" dirty="0" smtClean="0">
                <a:effectLst/>
              </a:rPr>
              <a:t>shaking </a:t>
            </a:r>
            <a:r>
              <a:rPr lang="en-US" sz="3600" dirty="0">
                <a:effectLst/>
              </a:rPr>
              <a:t>and rupturing such as was never seen before. </a:t>
            </a:r>
            <a:r>
              <a:rPr lang="en-US" sz="3600" dirty="0" smtClean="0">
                <a:effectLst/>
              </a:rPr>
              <a:t>This earthquake was described as </a:t>
            </a:r>
            <a:r>
              <a:rPr lang="en-US" sz="3600" i="1" dirty="0" smtClean="0">
                <a:solidFill>
                  <a:srgbClr val="FFFF00"/>
                </a:solidFill>
                <a:effectLst/>
              </a:rPr>
              <a:t>great</a:t>
            </a:r>
            <a:r>
              <a:rPr lang="en-US" sz="3600" dirty="0">
                <a:effectLst/>
              </a:rPr>
              <a:t>:</a:t>
            </a:r>
            <a:r>
              <a:rPr lang="en-US" sz="3600" dirty="0" smtClean="0">
                <a:effectLst/>
              </a:rPr>
              <a:t> </a:t>
            </a:r>
            <a:r>
              <a:rPr lang="en-US" sz="3600" i="1" dirty="0" smtClean="0">
                <a:solidFill>
                  <a:srgbClr val="00FFFF"/>
                </a:solidFill>
                <a:effectLst/>
              </a:rPr>
              <a:t>“MEGAS” </a:t>
            </a:r>
            <a:r>
              <a:rPr lang="en-US" sz="3600" dirty="0" smtClean="0">
                <a:effectLst/>
              </a:rPr>
              <a:t> meaning </a:t>
            </a:r>
            <a:r>
              <a:rPr lang="en-US" sz="3600" dirty="0">
                <a:solidFill>
                  <a:srgbClr val="00FFFF"/>
                </a:solidFill>
                <a:effectLst/>
              </a:rPr>
              <a:t>high, large, loud, </a:t>
            </a:r>
            <a:r>
              <a:rPr lang="en-US" sz="3600" dirty="0" smtClean="0">
                <a:solidFill>
                  <a:srgbClr val="00FFFF"/>
                </a:solidFill>
                <a:effectLst/>
              </a:rPr>
              <a:t>massive or expansive</a:t>
            </a:r>
            <a:r>
              <a:rPr lang="en-US" sz="3600" dirty="0" smtClean="0">
                <a:effectLst/>
              </a:rPr>
              <a:t>… also </a:t>
            </a:r>
            <a:r>
              <a:rPr lang="en-US" sz="3600" i="1" dirty="0" smtClean="0">
                <a:solidFill>
                  <a:srgbClr val="FFFF00"/>
                </a:solidFill>
                <a:effectLst/>
              </a:rPr>
              <a:t>mighty</a:t>
            </a:r>
            <a:r>
              <a:rPr lang="en-US" sz="3600" dirty="0" smtClean="0">
                <a:effectLst/>
              </a:rPr>
              <a:t> meaning </a:t>
            </a:r>
            <a:r>
              <a:rPr lang="en-US" sz="3600" dirty="0" smtClean="0">
                <a:solidFill>
                  <a:srgbClr val="00FFFF"/>
                </a:solidFill>
                <a:effectLst/>
              </a:rPr>
              <a:t>vast in magnitude</a:t>
            </a:r>
            <a:r>
              <a:rPr lang="en-US" sz="3600" dirty="0" smtClean="0">
                <a:effectLst/>
              </a:rPr>
              <a:t>. The earth will experience extensive damage from this </a:t>
            </a:r>
            <a:r>
              <a:rPr lang="en-US" sz="3600" i="1" dirty="0" smtClean="0">
                <a:solidFill>
                  <a:srgbClr val="FFFF00"/>
                </a:solidFill>
                <a:effectLst/>
              </a:rPr>
              <a:t>“mother of all earthquakes.”</a:t>
            </a:r>
            <a:r>
              <a:rPr lang="en-US" sz="3600" dirty="0" smtClean="0">
                <a:solidFill>
                  <a:srgbClr val="FFFF00"/>
                </a:solidFill>
                <a:effectLst/>
              </a:rPr>
              <a:t>  </a:t>
            </a:r>
            <a:r>
              <a:rPr lang="en-US" sz="3600" dirty="0" smtClean="0">
                <a:effectLst/>
              </a:rPr>
              <a:t>Society </a:t>
            </a:r>
            <a:r>
              <a:rPr lang="en-US" sz="3600" dirty="0">
                <a:effectLst/>
              </a:rPr>
              <a:t>will be upheaved to its very </a:t>
            </a:r>
            <a:r>
              <a:rPr lang="en-US" sz="3600" dirty="0" smtClean="0">
                <a:effectLst/>
              </a:rPr>
              <a:t>foundations and shaken to its very core. </a:t>
            </a:r>
            <a:endParaRPr lang="en-US" sz="3600" i="1" dirty="0" smtClean="0">
              <a:solidFill>
                <a:srgbClr val="FFFF00"/>
              </a:solidFill>
              <a:effectLst/>
            </a:endParaRPr>
          </a:p>
        </p:txBody>
      </p:sp>
    </p:spTree>
    <p:extLst>
      <p:ext uri="{BB962C8B-B14F-4D97-AF65-F5344CB8AC3E}">
        <p14:creationId xmlns:p14="http://schemas.microsoft.com/office/powerpoint/2010/main" val="87973800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16:19</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380999" y="762000"/>
            <a:ext cx="8606051" cy="6096000"/>
          </a:xfrm>
        </p:spPr>
        <p:txBody>
          <a:bodyPr>
            <a:noAutofit/>
          </a:bodyPr>
          <a:lstStyle/>
          <a:p>
            <a:pPr marL="0" indent="0">
              <a:buNone/>
            </a:pPr>
            <a:r>
              <a:rPr lang="en-US" sz="3600" i="1" dirty="0" smtClean="0">
                <a:solidFill>
                  <a:srgbClr val="FFFF00"/>
                </a:solidFill>
                <a:effectLst/>
              </a:rPr>
              <a:t>The </a:t>
            </a:r>
            <a:r>
              <a:rPr lang="en-US" sz="3600" i="1" dirty="0">
                <a:solidFill>
                  <a:srgbClr val="FFFF00"/>
                </a:solidFill>
                <a:effectLst/>
              </a:rPr>
              <a:t>great </a:t>
            </a:r>
            <a:r>
              <a:rPr lang="en-US" sz="3600" i="1" dirty="0" smtClean="0">
                <a:solidFill>
                  <a:srgbClr val="FFFF00"/>
                </a:solidFill>
                <a:effectLst/>
              </a:rPr>
              <a:t>city:  </a:t>
            </a:r>
            <a:r>
              <a:rPr lang="en-US" sz="3600" dirty="0" smtClean="0">
                <a:effectLst/>
              </a:rPr>
              <a:t>Some </a:t>
            </a:r>
            <a:r>
              <a:rPr lang="en-US" sz="3600" dirty="0">
                <a:effectLst/>
              </a:rPr>
              <a:t>say </a:t>
            </a:r>
            <a:r>
              <a:rPr lang="en-US" sz="3600" dirty="0">
                <a:solidFill>
                  <a:srgbClr val="FFFF00"/>
                </a:solidFill>
                <a:effectLst/>
              </a:rPr>
              <a:t>Jerusalem</a:t>
            </a:r>
            <a:r>
              <a:rPr lang="en-US" sz="3600" dirty="0">
                <a:effectLst/>
              </a:rPr>
              <a:t>, others </a:t>
            </a:r>
            <a:r>
              <a:rPr lang="en-US" sz="3600" dirty="0" smtClean="0">
                <a:effectLst/>
              </a:rPr>
              <a:t>say </a:t>
            </a:r>
            <a:r>
              <a:rPr lang="en-US" sz="3600" dirty="0" smtClean="0">
                <a:solidFill>
                  <a:srgbClr val="FFFF00"/>
                </a:solidFill>
                <a:effectLst/>
              </a:rPr>
              <a:t>Rome</a:t>
            </a:r>
            <a:r>
              <a:rPr lang="en-US" sz="3600" dirty="0">
                <a:effectLst/>
              </a:rPr>
              <a:t>… Most say </a:t>
            </a:r>
            <a:r>
              <a:rPr lang="en-US" sz="3600" dirty="0" smtClean="0">
                <a:effectLst/>
              </a:rPr>
              <a:t>its the </a:t>
            </a:r>
            <a:r>
              <a:rPr lang="en-US" sz="3600" dirty="0">
                <a:effectLst/>
              </a:rPr>
              <a:t>city of </a:t>
            </a:r>
            <a:r>
              <a:rPr lang="en-US" sz="3600" dirty="0" smtClean="0">
                <a:solidFill>
                  <a:srgbClr val="FFFF00"/>
                </a:solidFill>
                <a:effectLst/>
              </a:rPr>
              <a:t>Babylon</a:t>
            </a:r>
            <a:r>
              <a:rPr lang="en-US" sz="3600" dirty="0" smtClean="0">
                <a:effectLst/>
              </a:rPr>
              <a:t> </a:t>
            </a:r>
            <a:r>
              <a:rPr lang="en-US" sz="3600" dirty="0">
                <a:effectLst/>
              </a:rPr>
              <a:t>or the mighty power that </a:t>
            </a:r>
            <a:r>
              <a:rPr lang="en-US" sz="3600" dirty="0" smtClean="0">
                <a:effectLst/>
              </a:rPr>
              <a:t>represented Babylon… a </a:t>
            </a:r>
            <a:r>
              <a:rPr lang="en-US" sz="3600" dirty="0" smtClean="0">
                <a:solidFill>
                  <a:srgbClr val="FFFF00"/>
                </a:solidFill>
                <a:effectLst/>
              </a:rPr>
              <a:t>spiritual Babylon</a:t>
            </a:r>
            <a:r>
              <a:rPr lang="en-US" sz="3600" dirty="0" smtClean="0">
                <a:effectLst/>
              </a:rPr>
              <a:t>. (The same verse mentions “great Babylon”---“great city” )</a:t>
            </a:r>
          </a:p>
          <a:p>
            <a:pPr marL="0" indent="0">
              <a:buNone/>
            </a:pPr>
            <a:r>
              <a:rPr lang="en-US" sz="3600" dirty="0">
                <a:effectLst/>
              </a:rPr>
              <a:t>The division </a:t>
            </a:r>
            <a:r>
              <a:rPr lang="en-US" sz="3600" dirty="0" smtClean="0">
                <a:effectLst/>
              </a:rPr>
              <a:t>into </a:t>
            </a:r>
            <a:r>
              <a:rPr lang="en-US" sz="3600" dirty="0">
                <a:effectLst/>
              </a:rPr>
              <a:t>three parts </a:t>
            </a:r>
            <a:r>
              <a:rPr lang="en-US" sz="3600" dirty="0" smtClean="0">
                <a:effectLst/>
              </a:rPr>
              <a:t>could be in </a:t>
            </a:r>
            <a:r>
              <a:rPr lang="en-US" sz="3600" dirty="0">
                <a:effectLst/>
              </a:rPr>
              <a:t>reference to its </a:t>
            </a:r>
            <a:r>
              <a:rPr lang="en-US" sz="3600" dirty="0" smtClean="0">
                <a:effectLst/>
              </a:rPr>
              <a:t>destruction. Here </a:t>
            </a:r>
            <a:r>
              <a:rPr lang="en-US" sz="3600" dirty="0">
                <a:effectLst/>
              </a:rPr>
              <a:t>it </a:t>
            </a:r>
            <a:r>
              <a:rPr lang="en-US" sz="3600" dirty="0" smtClean="0">
                <a:effectLst/>
              </a:rPr>
              <a:t>can be implied </a:t>
            </a:r>
            <a:r>
              <a:rPr lang="en-US" sz="3600" dirty="0">
                <a:effectLst/>
              </a:rPr>
              <a:t>that the whole </a:t>
            </a:r>
            <a:r>
              <a:rPr lang="en-US" sz="3600" dirty="0" smtClean="0">
                <a:effectLst/>
              </a:rPr>
              <a:t>city was broken </a:t>
            </a:r>
            <a:r>
              <a:rPr lang="en-US" sz="3600" dirty="0">
                <a:effectLst/>
              </a:rPr>
              <a:t>into three </a:t>
            </a:r>
            <a:r>
              <a:rPr lang="en-US" sz="3600" dirty="0" smtClean="0">
                <a:effectLst/>
              </a:rPr>
              <a:t>portions because of the great earthquake.</a:t>
            </a:r>
          </a:p>
        </p:txBody>
      </p:sp>
    </p:spTree>
    <p:extLst>
      <p:ext uri="{BB962C8B-B14F-4D97-AF65-F5344CB8AC3E}">
        <p14:creationId xmlns:p14="http://schemas.microsoft.com/office/powerpoint/2010/main" val="26132500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838200"/>
            <a:ext cx="8839200" cy="6019800"/>
          </a:xfrm>
        </p:spPr>
        <p:txBody>
          <a:bodyPr>
            <a:noAutofit/>
          </a:bodyPr>
          <a:lstStyle/>
          <a:p>
            <a:pPr marL="68580" indent="0" algn="ctr">
              <a:buNone/>
            </a:pPr>
            <a:r>
              <a:rPr lang="en-US" sz="3200" b="1" u="sng" dirty="0" smtClean="0">
                <a:solidFill>
                  <a:srgbClr val="FFFF00"/>
                </a:solidFill>
              </a:rPr>
              <a:t>SIGNS OF THE LAST DAYS</a:t>
            </a:r>
          </a:p>
          <a:p>
            <a:pPr marL="68580" indent="0" algn="ctr">
              <a:buNone/>
            </a:pPr>
            <a:endParaRPr lang="en-US" sz="800" b="1" u="sng" dirty="0" smtClean="0">
              <a:solidFill>
                <a:srgbClr val="FFFF00"/>
              </a:solidFill>
            </a:endParaRPr>
          </a:p>
          <a:p>
            <a:r>
              <a:rPr lang="en-US" sz="4000" dirty="0" smtClean="0">
                <a:solidFill>
                  <a:srgbClr val="FFFF00"/>
                </a:solidFill>
              </a:rPr>
              <a:t>DEVASTATION  </a:t>
            </a:r>
            <a:r>
              <a:rPr lang="en-US" sz="4000" dirty="0" smtClean="0">
                <a:solidFill>
                  <a:schemeClr val="tx2">
                    <a:lumMod val="90000"/>
                  </a:schemeClr>
                </a:solidFill>
              </a:rPr>
              <a:t>of places</a:t>
            </a:r>
          </a:p>
          <a:p>
            <a:endParaRPr lang="en-US" sz="800" dirty="0"/>
          </a:p>
          <a:p>
            <a:r>
              <a:rPr lang="en-US" sz="3200" b="1" dirty="0">
                <a:solidFill>
                  <a:schemeClr val="accent2">
                    <a:lumMod val="60000"/>
                    <a:lumOff val="40000"/>
                  </a:schemeClr>
                </a:solidFill>
              </a:rPr>
              <a:t>Wildfire Kills at Least 100 in Hawaii</a:t>
            </a:r>
          </a:p>
          <a:p>
            <a:pPr marL="68580" indent="0">
              <a:buNone/>
            </a:pPr>
            <a:r>
              <a:rPr lang="en-US" sz="3200" dirty="0"/>
              <a:t>Drought and wind gusts </a:t>
            </a:r>
            <a:r>
              <a:rPr lang="en-US" sz="3200" dirty="0" smtClean="0"/>
              <a:t>converged </a:t>
            </a:r>
            <a:r>
              <a:rPr lang="en-US" sz="3200" dirty="0"/>
              <a:t>on the Hawaiian island of Maui on </a:t>
            </a:r>
            <a:r>
              <a:rPr lang="en-US" sz="3200" dirty="0" smtClean="0"/>
              <a:t>August 8, 2023 </a:t>
            </a:r>
            <a:r>
              <a:rPr lang="en-US" sz="3200" dirty="0"/>
              <a:t>to create the conditions for a series of fires that raged for 3</a:t>
            </a:r>
            <a:r>
              <a:rPr lang="en-US" sz="3200" dirty="0" smtClean="0"/>
              <a:t> </a:t>
            </a:r>
            <a:r>
              <a:rPr lang="en-US" sz="3200" dirty="0"/>
              <a:t>days before being mostly contained. The blaze eventually </a:t>
            </a:r>
            <a:r>
              <a:rPr lang="en-US" sz="3200" dirty="0">
                <a:solidFill>
                  <a:schemeClr val="accent2">
                    <a:lumMod val="60000"/>
                    <a:lumOff val="40000"/>
                  </a:schemeClr>
                </a:solidFill>
              </a:rPr>
              <a:t>took the lives of at least 100 people</a:t>
            </a:r>
            <a:r>
              <a:rPr lang="en-US" sz="3200" dirty="0"/>
              <a:t>, staking its claim as </a:t>
            </a:r>
            <a:r>
              <a:rPr lang="en-US" sz="3200" dirty="0">
                <a:solidFill>
                  <a:srgbClr val="FFFF00"/>
                </a:solidFill>
                <a:effectLst>
                  <a:outerShdw blurRad="38100" dist="38100" dir="2700000" algn="tl">
                    <a:srgbClr val="000000">
                      <a:alpha val="43137"/>
                    </a:srgbClr>
                  </a:outerShdw>
                </a:effectLst>
              </a:rPr>
              <a:t>one of the deadliest wildfires in U.S. history. </a:t>
            </a:r>
          </a:p>
          <a:p>
            <a:pPr marL="68580" indent="0">
              <a:buNone/>
            </a:pPr>
            <a:endParaRPr lang="en-US" sz="32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3730217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16:19</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381000" y="955343"/>
            <a:ext cx="8626522" cy="5622878"/>
          </a:xfrm>
        </p:spPr>
        <p:txBody>
          <a:bodyPr>
            <a:noAutofit/>
          </a:bodyPr>
          <a:lstStyle/>
          <a:p>
            <a:pPr marL="0" indent="0">
              <a:buNone/>
            </a:pPr>
            <a:r>
              <a:rPr lang="en-US" sz="3600" i="1" dirty="0">
                <a:solidFill>
                  <a:srgbClr val="FFFF00"/>
                </a:solidFill>
                <a:effectLst/>
              </a:rPr>
              <a:t>And the cities of the nations </a:t>
            </a:r>
            <a:r>
              <a:rPr lang="en-US" sz="3600" i="1" dirty="0" smtClean="0">
                <a:solidFill>
                  <a:srgbClr val="FFFF00"/>
                </a:solidFill>
                <a:effectLst/>
              </a:rPr>
              <a:t>fell... </a:t>
            </a:r>
          </a:p>
          <a:p>
            <a:pPr marL="0" indent="0">
              <a:buNone/>
            </a:pPr>
            <a:r>
              <a:rPr lang="en-US" sz="3600" dirty="0" smtClean="0">
                <a:effectLst/>
              </a:rPr>
              <a:t>Those cities in </a:t>
            </a:r>
            <a:r>
              <a:rPr lang="en-US" sz="3600" dirty="0">
                <a:effectLst/>
              </a:rPr>
              <a:t>alliance with </a:t>
            </a:r>
            <a:r>
              <a:rPr lang="en-US" sz="3600" dirty="0" smtClean="0">
                <a:effectLst/>
              </a:rPr>
              <a:t>the great city, </a:t>
            </a:r>
            <a:r>
              <a:rPr lang="en-US" sz="3600" dirty="0">
                <a:effectLst/>
              </a:rPr>
              <a:t>or under the control of </a:t>
            </a:r>
            <a:r>
              <a:rPr lang="en-US" sz="3600" dirty="0" smtClean="0">
                <a:effectLst/>
              </a:rPr>
              <a:t>that </a:t>
            </a:r>
            <a:r>
              <a:rPr lang="en-US" sz="3600" dirty="0">
                <a:effectLst/>
              </a:rPr>
              <a:t>central </a:t>
            </a:r>
            <a:r>
              <a:rPr lang="en-US" sz="3600" dirty="0" smtClean="0">
                <a:effectLst/>
              </a:rPr>
              <a:t>power, also fell. </a:t>
            </a:r>
            <a:r>
              <a:rPr lang="en-US" sz="3600" dirty="0">
                <a:effectLst/>
              </a:rPr>
              <a:t>As the capital fell, the dependent cities fell also. </a:t>
            </a:r>
            <a:r>
              <a:rPr lang="en-US" sz="3600" dirty="0" smtClean="0">
                <a:effectLst/>
              </a:rPr>
              <a:t>The </a:t>
            </a:r>
            <a:r>
              <a:rPr lang="en-US" sz="3600" dirty="0">
                <a:effectLst/>
              </a:rPr>
              <a:t>cities of the </a:t>
            </a:r>
            <a:r>
              <a:rPr lang="en-US" sz="3600" dirty="0" smtClean="0">
                <a:effectLst/>
              </a:rPr>
              <a:t>nations </a:t>
            </a:r>
            <a:r>
              <a:rPr lang="en-US" sz="3600" dirty="0">
                <a:effectLst/>
              </a:rPr>
              <a:t>that were </a:t>
            </a:r>
            <a:r>
              <a:rPr lang="en-US" sz="3600" dirty="0" smtClean="0">
                <a:effectLst/>
              </a:rPr>
              <a:t>in league </a:t>
            </a:r>
            <a:r>
              <a:rPr lang="en-US" sz="3600" dirty="0">
                <a:effectLst/>
              </a:rPr>
              <a:t>with </a:t>
            </a:r>
            <a:r>
              <a:rPr lang="en-US" sz="3600" dirty="0" smtClean="0">
                <a:effectLst/>
              </a:rPr>
              <a:t>that great city, will </a:t>
            </a:r>
            <a:r>
              <a:rPr lang="en-US" sz="3600" dirty="0">
                <a:effectLst/>
              </a:rPr>
              <a:t>share the same fate. </a:t>
            </a:r>
            <a:r>
              <a:rPr lang="en-US" sz="3600" dirty="0" smtClean="0">
                <a:effectLst/>
              </a:rPr>
              <a:t>These </a:t>
            </a:r>
            <a:r>
              <a:rPr lang="en-US" sz="3600" dirty="0" smtClean="0"/>
              <a:t>cities</a:t>
            </a:r>
            <a:r>
              <a:rPr lang="en-US" sz="3600" dirty="0" smtClean="0">
                <a:effectLst/>
              </a:rPr>
              <a:t> </a:t>
            </a:r>
            <a:r>
              <a:rPr lang="en-US" sz="3600" dirty="0">
                <a:effectLst/>
              </a:rPr>
              <a:t>represent the </a:t>
            </a:r>
            <a:r>
              <a:rPr lang="en-US" sz="3600" dirty="0" smtClean="0">
                <a:effectLst/>
              </a:rPr>
              <a:t>centers </a:t>
            </a:r>
            <a:r>
              <a:rPr lang="en-US" sz="3600" dirty="0">
                <a:effectLst/>
              </a:rPr>
              <a:t>of the power and influence of Satan, the beast, false prophet, and all their </a:t>
            </a:r>
            <a:r>
              <a:rPr lang="en-US" sz="3600" dirty="0" smtClean="0">
                <a:effectLst/>
              </a:rPr>
              <a:t>anti-</a:t>
            </a:r>
            <a:r>
              <a:rPr lang="en-US" sz="3600" dirty="0"/>
              <a:t>C</a:t>
            </a:r>
            <a:r>
              <a:rPr lang="en-US" sz="3600" dirty="0" smtClean="0">
                <a:effectLst/>
              </a:rPr>
              <a:t>hristian associates.</a:t>
            </a:r>
          </a:p>
        </p:txBody>
      </p:sp>
    </p:spTree>
    <p:extLst>
      <p:ext uri="{BB962C8B-B14F-4D97-AF65-F5344CB8AC3E}">
        <p14:creationId xmlns:p14="http://schemas.microsoft.com/office/powerpoint/2010/main" val="131101502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16:19</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457200" y="990600"/>
            <a:ext cx="8534400" cy="5867400"/>
          </a:xfrm>
        </p:spPr>
        <p:txBody>
          <a:bodyPr>
            <a:noAutofit/>
          </a:bodyPr>
          <a:lstStyle/>
          <a:p>
            <a:pPr marL="0" indent="0">
              <a:buNone/>
            </a:pPr>
            <a:r>
              <a:rPr lang="en-US" sz="3600" i="1" dirty="0">
                <a:solidFill>
                  <a:srgbClr val="FFFF00"/>
                </a:solidFill>
                <a:effectLst/>
              </a:rPr>
              <a:t>and great Babylon came in remembrance before God... </a:t>
            </a:r>
            <a:endParaRPr lang="en-US" sz="3600" i="1" dirty="0" smtClean="0">
              <a:solidFill>
                <a:srgbClr val="FFFF00"/>
              </a:solidFill>
              <a:effectLst/>
            </a:endParaRPr>
          </a:p>
          <a:p>
            <a:pPr marL="0" indent="0">
              <a:buNone/>
            </a:pPr>
            <a:r>
              <a:rPr lang="en-US" sz="3600" dirty="0" smtClean="0">
                <a:effectLst/>
              </a:rPr>
              <a:t>That </a:t>
            </a:r>
            <a:r>
              <a:rPr lang="en-US" sz="3600" dirty="0">
                <a:effectLst/>
              </a:rPr>
              <a:t>is, for purposes of punishment. </a:t>
            </a:r>
            <a:r>
              <a:rPr lang="en-US" sz="3600" dirty="0" smtClean="0">
                <a:effectLst/>
              </a:rPr>
              <a:t>It </a:t>
            </a:r>
            <a:r>
              <a:rPr lang="en-US" sz="3600" dirty="0">
                <a:effectLst/>
              </a:rPr>
              <a:t>had been permitted to carry on its purposes, and to </a:t>
            </a:r>
            <a:r>
              <a:rPr lang="en-US" sz="3600" dirty="0" smtClean="0">
                <a:effectLst/>
              </a:rPr>
              <a:t>practice </a:t>
            </a:r>
            <a:r>
              <a:rPr lang="en-US" sz="3600" dirty="0">
                <a:effectLst/>
              </a:rPr>
              <a:t>its abominations, </a:t>
            </a:r>
            <a:r>
              <a:rPr lang="en-US" sz="3600" dirty="0" smtClean="0">
                <a:effectLst/>
              </a:rPr>
              <a:t>unchecked</a:t>
            </a:r>
            <a:r>
              <a:rPr lang="en-US" sz="3600" dirty="0">
                <a:effectLst/>
              </a:rPr>
              <a:t>.</a:t>
            </a:r>
            <a:r>
              <a:rPr lang="en-US" sz="3600" dirty="0" smtClean="0">
                <a:effectLst/>
              </a:rPr>
              <a:t> </a:t>
            </a:r>
            <a:r>
              <a:rPr lang="en-US" sz="3600" dirty="0">
                <a:effectLst/>
              </a:rPr>
              <a:t>Now the time had come when all that it had done was to be remembered, </a:t>
            </a:r>
            <a:r>
              <a:rPr lang="en-US" sz="3600" dirty="0" smtClean="0">
                <a:effectLst/>
              </a:rPr>
              <a:t>and </a:t>
            </a:r>
            <a:r>
              <a:rPr lang="en-US" sz="3600" dirty="0">
                <a:effectLst/>
              </a:rPr>
              <a:t>the long-suspended judgment was to fall upon it. </a:t>
            </a:r>
            <a:endParaRPr lang="en-US" sz="3600" dirty="0" smtClean="0">
              <a:effectLst/>
            </a:endParaRPr>
          </a:p>
          <a:p>
            <a:pPr marL="0" indent="0">
              <a:buNone/>
            </a:pPr>
            <a:r>
              <a:rPr lang="en-US" sz="3500" i="1" dirty="0">
                <a:solidFill>
                  <a:srgbClr val="FFFF00"/>
                </a:solidFill>
                <a:effectLst/>
              </a:rPr>
              <a:t>To give unto her the cup of the </a:t>
            </a:r>
            <a:r>
              <a:rPr lang="en-US" sz="3500" i="1" dirty="0" smtClean="0">
                <a:solidFill>
                  <a:srgbClr val="FFFF00"/>
                </a:solidFill>
                <a:effectLst/>
              </a:rPr>
              <a:t>wine:</a:t>
            </a:r>
            <a:r>
              <a:rPr lang="en-US" sz="3500" dirty="0" smtClean="0">
                <a:effectLst/>
              </a:rPr>
              <a:t> That is; to punish or to </a:t>
            </a:r>
            <a:r>
              <a:rPr lang="en-US" sz="3500" dirty="0">
                <a:effectLst/>
              </a:rPr>
              <a:t>destroy </a:t>
            </a:r>
            <a:r>
              <a:rPr lang="en-US" sz="3500" dirty="0" smtClean="0"/>
              <a:t>Babylon</a:t>
            </a:r>
            <a:endParaRPr lang="en-US" sz="3500" dirty="0" smtClean="0">
              <a:effectLst/>
            </a:endParaRPr>
          </a:p>
        </p:txBody>
      </p:sp>
    </p:spTree>
    <p:extLst>
      <p:ext uri="{BB962C8B-B14F-4D97-AF65-F5344CB8AC3E}">
        <p14:creationId xmlns:p14="http://schemas.microsoft.com/office/powerpoint/2010/main" val="136223835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16:20</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457200" y="1371600"/>
            <a:ext cx="8540086" cy="5329451"/>
          </a:xfrm>
        </p:spPr>
        <p:txBody>
          <a:bodyPr>
            <a:noAutofit/>
          </a:bodyPr>
          <a:lstStyle/>
          <a:p>
            <a:pPr marL="0" indent="0">
              <a:buNone/>
            </a:pPr>
            <a:r>
              <a:rPr lang="en-US" sz="3600" dirty="0" smtClean="0">
                <a:effectLst/>
              </a:rPr>
              <a:t>Every </a:t>
            </a:r>
            <a:r>
              <a:rPr lang="en-US" sz="3600" dirty="0">
                <a:effectLst/>
              </a:rPr>
              <a:t>island and mountain was </a:t>
            </a:r>
            <a:r>
              <a:rPr lang="en-US" sz="3600" i="1" dirty="0">
                <a:solidFill>
                  <a:srgbClr val="FFFF00"/>
                </a:solidFill>
                <a:effectLst/>
              </a:rPr>
              <a:t>"moved out of its </a:t>
            </a:r>
            <a:r>
              <a:rPr lang="en-US" sz="3600" i="1" dirty="0" smtClean="0">
                <a:solidFill>
                  <a:srgbClr val="FFFF00"/>
                </a:solidFill>
                <a:effectLst/>
              </a:rPr>
              <a:t>place</a:t>
            </a:r>
            <a:r>
              <a:rPr lang="en-US" sz="3600" dirty="0" smtClean="0">
                <a:effectLst/>
              </a:rPr>
              <a:t>" in </a:t>
            </a:r>
            <a:r>
              <a:rPr lang="en-US" sz="3600" i="1" dirty="0" smtClean="0">
                <a:solidFill>
                  <a:srgbClr val="FFFF00"/>
                </a:solidFill>
                <a:effectLst/>
              </a:rPr>
              <a:t>Rev </a:t>
            </a:r>
            <a:r>
              <a:rPr lang="en-US" sz="3600" i="1" dirty="0">
                <a:solidFill>
                  <a:srgbClr val="FFFF00"/>
                </a:solidFill>
                <a:effectLst/>
              </a:rPr>
              <a:t>6:14</a:t>
            </a:r>
            <a:r>
              <a:rPr lang="en-US" sz="3600" dirty="0">
                <a:effectLst/>
              </a:rPr>
              <a:t>; but </a:t>
            </a:r>
            <a:r>
              <a:rPr lang="en-US" sz="3600" dirty="0" smtClean="0">
                <a:effectLst/>
              </a:rPr>
              <a:t>here </a:t>
            </a:r>
            <a:r>
              <a:rPr lang="en-US" sz="3600" i="1" dirty="0" smtClean="0">
                <a:solidFill>
                  <a:srgbClr val="00FFFF"/>
                </a:solidFill>
                <a:effectLst/>
              </a:rPr>
              <a:t>“every </a:t>
            </a:r>
            <a:r>
              <a:rPr lang="en-US" sz="3600" i="1" dirty="0">
                <a:solidFill>
                  <a:srgbClr val="00FFFF"/>
                </a:solidFill>
                <a:effectLst/>
              </a:rPr>
              <a:t>island fled away, and the mountains were not </a:t>
            </a:r>
            <a:r>
              <a:rPr lang="en-US" sz="3600" i="1" dirty="0" smtClean="0">
                <a:solidFill>
                  <a:srgbClr val="00FFFF"/>
                </a:solidFill>
                <a:effectLst/>
              </a:rPr>
              <a:t>found” </a:t>
            </a:r>
            <a:endParaRPr lang="en-US" sz="3600" dirty="0" smtClean="0">
              <a:effectLst/>
            </a:endParaRPr>
          </a:p>
          <a:p>
            <a:pPr marL="0" indent="0">
              <a:buNone/>
            </a:pPr>
            <a:endParaRPr lang="en-US" sz="1200" dirty="0"/>
          </a:p>
          <a:p>
            <a:pPr marL="0" indent="0">
              <a:buNone/>
            </a:pPr>
            <a:r>
              <a:rPr lang="en-US" sz="3600" dirty="0" smtClean="0">
                <a:effectLst/>
              </a:rPr>
              <a:t>Perhaps </a:t>
            </a:r>
            <a:r>
              <a:rPr lang="en-US" sz="3600" dirty="0">
                <a:effectLst/>
              </a:rPr>
              <a:t>the meaning is that the </a:t>
            </a:r>
            <a:r>
              <a:rPr lang="en-US" sz="3600" dirty="0" smtClean="0">
                <a:effectLst/>
              </a:rPr>
              <a:t>border lines &amp; mountainous terrains </a:t>
            </a:r>
            <a:r>
              <a:rPr lang="en-US" sz="3600" dirty="0">
                <a:effectLst/>
              </a:rPr>
              <a:t>between states and nations shall pass </a:t>
            </a:r>
            <a:r>
              <a:rPr lang="en-US" sz="3600" dirty="0" smtClean="0">
                <a:effectLst/>
              </a:rPr>
              <a:t>away and the earth shall be flattened like one big plate.</a:t>
            </a:r>
          </a:p>
        </p:txBody>
      </p:sp>
    </p:spTree>
    <p:extLst>
      <p:ext uri="{BB962C8B-B14F-4D97-AF65-F5344CB8AC3E}">
        <p14:creationId xmlns:p14="http://schemas.microsoft.com/office/powerpoint/2010/main" val="285193660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16:21</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pic>
        <p:nvPicPr>
          <p:cNvPr id="2054" name="Picture 6" descr="https://correctunderstandingofshinchonji.files.wordpress.com/2013/0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366629"/>
            <a:ext cx="4724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2514600"/>
            <a:ext cx="2514600" cy="2123658"/>
          </a:xfrm>
          <a:prstGeom prst="rect">
            <a:avLst/>
          </a:prstGeom>
          <a:noFill/>
        </p:spPr>
        <p:txBody>
          <a:bodyPr wrap="square" rtlCol="0">
            <a:spAutoFit/>
          </a:bodyPr>
          <a:lstStyle/>
          <a:p>
            <a:pPr algn="ctr"/>
            <a:r>
              <a:rPr lang="en-US" sz="4400" b="1" dirty="0" smtClean="0"/>
              <a:t>GREAT HAIL STORM</a:t>
            </a:r>
            <a:endParaRPr lang="en-US" sz="4400" b="1" dirty="0"/>
          </a:p>
        </p:txBody>
      </p:sp>
    </p:spTree>
    <p:extLst>
      <p:ext uri="{BB962C8B-B14F-4D97-AF65-F5344CB8AC3E}">
        <p14:creationId xmlns:p14="http://schemas.microsoft.com/office/powerpoint/2010/main" val="3306757206"/>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16:21</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533400" y="1447800"/>
            <a:ext cx="8387686" cy="5104262"/>
          </a:xfrm>
        </p:spPr>
        <p:txBody>
          <a:bodyPr>
            <a:noAutofit/>
          </a:bodyPr>
          <a:lstStyle/>
          <a:p>
            <a:pPr marL="0" indent="0">
              <a:buNone/>
            </a:pPr>
            <a:r>
              <a:rPr lang="en-US" sz="3600" dirty="0" smtClean="0">
                <a:effectLst/>
              </a:rPr>
              <a:t>The </a:t>
            </a:r>
            <a:r>
              <a:rPr lang="en-US" sz="3600" dirty="0">
                <a:effectLst/>
              </a:rPr>
              <a:t>weight of the </a:t>
            </a:r>
            <a:r>
              <a:rPr lang="en-US" sz="3600" dirty="0" smtClean="0">
                <a:effectLst/>
              </a:rPr>
              <a:t>stones (55-100 pounds) </a:t>
            </a:r>
            <a:r>
              <a:rPr lang="en-US" sz="3600" dirty="0">
                <a:effectLst/>
              </a:rPr>
              <a:t>represents the awful severity of the judgments. No </a:t>
            </a:r>
            <a:r>
              <a:rPr lang="en-US" sz="3600" dirty="0" smtClean="0">
                <a:effectLst/>
              </a:rPr>
              <a:t>suffering; </a:t>
            </a:r>
            <a:r>
              <a:rPr lang="en-US" sz="3600" dirty="0">
                <a:effectLst/>
              </a:rPr>
              <a:t>however great or </a:t>
            </a:r>
            <a:r>
              <a:rPr lang="en-US" sz="3600" dirty="0" smtClean="0">
                <a:effectLst/>
              </a:rPr>
              <a:t>long, will </a:t>
            </a:r>
            <a:r>
              <a:rPr lang="en-US" sz="3600" dirty="0">
                <a:effectLst/>
              </a:rPr>
              <a:t>bring </a:t>
            </a:r>
            <a:r>
              <a:rPr lang="en-US" sz="3600" dirty="0" smtClean="0">
                <a:effectLst/>
              </a:rPr>
              <a:t>these wicked sinners </a:t>
            </a:r>
            <a:r>
              <a:rPr lang="en-US" sz="3600" dirty="0">
                <a:effectLst/>
              </a:rPr>
              <a:t>to </a:t>
            </a:r>
            <a:r>
              <a:rPr lang="en-US" sz="3600" dirty="0" smtClean="0">
                <a:effectLst/>
              </a:rPr>
              <a:t>repentance </a:t>
            </a:r>
            <a:r>
              <a:rPr lang="en-US" sz="3600" dirty="0">
                <a:effectLst/>
              </a:rPr>
              <a:t>or lead them to submit to God and obey him</a:t>
            </a:r>
            <a:r>
              <a:rPr lang="en-US" sz="3600" dirty="0" smtClean="0">
                <a:effectLst/>
              </a:rPr>
              <a:t>. Instead they will blaspheme </a:t>
            </a:r>
            <a:r>
              <a:rPr lang="en-US" sz="3600" dirty="0">
                <a:effectLst/>
              </a:rPr>
              <a:t>against God. </a:t>
            </a:r>
            <a:endParaRPr lang="en-US" sz="3600" dirty="0" smtClean="0">
              <a:effectLst/>
            </a:endParaRPr>
          </a:p>
          <a:p>
            <a:pPr marL="0" indent="0">
              <a:buNone/>
            </a:pPr>
            <a:r>
              <a:rPr lang="en-US" sz="3600" dirty="0" smtClean="0">
                <a:solidFill>
                  <a:srgbClr val="FFFF00"/>
                </a:solidFill>
                <a:effectLst/>
              </a:rPr>
              <a:t>However, they will all eventually  perish.</a:t>
            </a:r>
          </a:p>
        </p:txBody>
      </p:sp>
    </p:spTree>
    <p:extLst>
      <p:ext uri="{BB962C8B-B14F-4D97-AF65-F5344CB8AC3E}">
        <p14:creationId xmlns:p14="http://schemas.microsoft.com/office/powerpoint/2010/main" val="3115213958"/>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315200" cy="1985425"/>
          </a:xfrm>
        </p:spPr>
        <p:txBody>
          <a:bodyPr>
            <a:noAutofit/>
          </a:bodyPr>
          <a:lstStyle/>
          <a:p>
            <a:pPr algn="ctr"/>
            <a:r>
              <a:rPr lang="en-US" sz="6600" b="1" dirty="0" smtClean="0"/>
              <a:t>The Antichrist </a:t>
            </a:r>
            <a:br>
              <a:rPr lang="en-US" sz="6600" b="1" dirty="0" smtClean="0"/>
            </a:br>
            <a:r>
              <a:rPr lang="en-US" sz="6600" b="1" dirty="0" smtClean="0"/>
              <a:t>(The Beast)</a:t>
            </a:r>
            <a:endParaRPr lang="en-US" sz="6600" b="1" dirty="0"/>
          </a:p>
        </p:txBody>
      </p:sp>
      <p:sp>
        <p:nvSpPr>
          <p:cNvPr id="3" name="Subtitle 2"/>
          <p:cNvSpPr>
            <a:spLocks noGrp="1"/>
          </p:cNvSpPr>
          <p:nvPr>
            <p:ph type="subTitle" idx="1"/>
          </p:nvPr>
        </p:nvSpPr>
        <p:spPr>
          <a:xfrm>
            <a:off x="838200" y="4114800"/>
            <a:ext cx="7315200" cy="1524000"/>
          </a:xfrm>
        </p:spPr>
        <p:txBody>
          <a:bodyPr>
            <a:noAutofit/>
          </a:bodyPr>
          <a:lstStyle/>
          <a:p>
            <a:pPr algn="ctr"/>
            <a:r>
              <a:rPr lang="en-US" sz="4400" b="1" dirty="0" smtClean="0">
                <a:effectLst>
                  <a:outerShdw blurRad="38100" dist="38100" dir="2700000" algn="tl">
                    <a:srgbClr val="000000">
                      <a:alpha val="43137"/>
                    </a:srgbClr>
                  </a:outerShdw>
                </a:effectLst>
              </a:rPr>
              <a:t>The Mark of the Beast</a:t>
            </a:r>
            <a:endParaRPr lang="en-US"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820995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5534"/>
            <a:ext cx="7010400" cy="6646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49848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65321" cy="762000"/>
          </a:xfrm>
        </p:spPr>
        <p:txBody>
          <a:bodyPr/>
          <a:lstStyle/>
          <a:p>
            <a:pPr algn="ctr"/>
            <a:r>
              <a:rPr lang="en-US" b="1" u="sng" dirty="0" smtClean="0">
                <a:solidFill>
                  <a:schemeClr val="tx1"/>
                </a:solidFill>
                <a:effectLst>
                  <a:outerShdw blurRad="38100" dist="38100" dir="2700000" algn="tl">
                    <a:srgbClr val="000000">
                      <a:alpha val="43137"/>
                    </a:srgbClr>
                  </a:outerShdw>
                </a:effectLst>
              </a:rPr>
              <a:t>THE MARK OF THE BEAST</a:t>
            </a:r>
            <a:endParaRPr lang="en-US" b="1" dirty="0">
              <a:solidFill>
                <a:schemeClr val="tx1"/>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443554" y="1447800"/>
            <a:ext cx="8700446" cy="5255526"/>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he makes all </a:t>
            </a:r>
            <a:r>
              <a:rPr lang="en-US" sz="3600" i="1" dirty="0" smtClean="0">
                <a:solidFill>
                  <a:srgbClr val="FFFF00"/>
                </a:solidFill>
                <a:effectLst>
                  <a:outerShdw blurRad="38100" dist="38100" dir="2700000" algn="tl">
                    <a:srgbClr val="000000">
                      <a:alpha val="43137"/>
                    </a:srgbClr>
                  </a:outerShdw>
                </a:effectLst>
              </a:rPr>
              <a:t>persons low </a:t>
            </a:r>
            <a:r>
              <a:rPr lang="en-US" sz="3600" i="1" dirty="0">
                <a:solidFill>
                  <a:srgbClr val="FFFF00"/>
                </a:solidFill>
                <a:effectLst>
                  <a:outerShdw blurRad="38100" dist="38100" dir="2700000" algn="tl">
                    <a:srgbClr val="000000">
                      <a:alpha val="43137"/>
                    </a:srgbClr>
                  </a:outerShdw>
                </a:effectLst>
              </a:rPr>
              <a:t>and high, rich and poor, </a:t>
            </a:r>
            <a:r>
              <a:rPr lang="en-US" sz="3600" i="1" dirty="0" smtClean="0">
                <a:solidFill>
                  <a:srgbClr val="FFFF00"/>
                </a:solidFill>
                <a:effectLst>
                  <a:outerShdw blurRad="38100" dist="38100" dir="2700000" algn="tl">
                    <a:srgbClr val="000000">
                      <a:alpha val="43137"/>
                    </a:srgbClr>
                  </a:outerShdw>
                </a:effectLst>
              </a:rPr>
              <a:t>free persons </a:t>
            </a:r>
            <a:r>
              <a:rPr lang="en-US" sz="3600" i="1" dirty="0">
                <a:solidFill>
                  <a:srgbClr val="FFFF00"/>
                </a:solidFill>
                <a:effectLst>
                  <a:outerShdw blurRad="38100" dist="38100" dir="2700000" algn="tl">
                    <a:srgbClr val="000000">
                      <a:alpha val="43137"/>
                    </a:srgbClr>
                  </a:outerShdw>
                </a:effectLst>
              </a:rPr>
              <a:t>and slaves, to have a </a:t>
            </a:r>
            <a:r>
              <a:rPr lang="en-US" sz="3600" b="1" i="1" u="sng" dirty="0" smtClean="0">
                <a:effectLst>
                  <a:outerShdw blurRad="38100" dist="38100" dir="2700000" algn="tl">
                    <a:srgbClr val="000000">
                      <a:alpha val="43137"/>
                    </a:srgbClr>
                  </a:outerShdw>
                </a:effectLst>
              </a:rPr>
              <a:t>MARK</a:t>
            </a:r>
            <a:r>
              <a:rPr lang="en-US" sz="3600" i="1" dirty="0" smtClean="0">
                <a:solidFill>
                  <a:srgbClr val="FFFF00"/>
                </a:solidFill>
                <a:effectLst>
                  <a:outerShdw blurRad="38100" dist="38100" dir="2700000" algn="tl">
                    <a:srgbClr val="000000">
                      <a:alpha val="43137"/>
                    </a:srgbClr>
                  </a:outerShdw>
                </a:effectLst>
              </a:rPr>
              <a:t> put </a:t>
            </a:r>
            <a:r>
              <a:rPr lang="en-US" sz="3600" i="1" dirty="0">
                <a:solidFill>
                  <a:srgbClr val="FFFF00"/>
                </a:solidFill>
                <a:effectLst>
                  <a:outerShdw blurRad="38100" dist="38100" dir="2700000" algn="tl">
                    <a:srgbClr val="000000">
                      <a:alpha val="43137"/>
                    </a:srgbClr>
                  </a:outerShdw>
                </a:effectLst>
              </a:rPr>
              <a:t>upon their right </a:t>
            </a:r>
            <a:r>
              <a:rPr lang="en-US" sz="3600" i="1" dirty="0" smtClean="0">
                <a:solidFill>
                  <a:srgbClr val="FFFF00"/>
                </a:solidFill>
                <a:effectLst>
                  <a:outerShdw blurRad="38100" dist="38100" dir="2700000" algn="tl">
                    <a:srgbClr val="000000">
                      <a:alpha val="43137"/>
                    </a:srgbClr>
                  </a:outerShdw>
                </a:effectLst>
              </a:rPr>
              <a:t>hand </a:t>
            </a:r>
            <a:r>
              <a:rPr lang="en-US" sz="3600" i="1" dirty="0">
                <a:solidFill>
                  <a:srgbClr val="FFFF00"/>
                </a:solidFill>
                <a:effectLst>
                  <a:outerShdw blurRad="38100" dist="38100" dir="2700000" algn="tl">
                    <a:srgbClr val="000000">
                      <a:alpha val="43137"/>
                    </a:srgbClr>
                  </a:outerShdw>
                </a:effectLst>
              </a:rPr>
              <a:t>or upon their </a:t>
            </a:r>
            <a:r>
              <a:rPr lang="en-US" sz="3600" i="1" dirty="0" smtClean="0">
                <a:solidFill>
                  <a:srgbClr val="FFFF00"/>
                </a:solidFill>
                <a:effectLst>
                  <a:outerShdw blurRad="38100" dist="38100" dir="2700000" algn="tl">
                    <a:srgbClr val="000000">
                      <a:alpha val="43137"/>
                    </a:srgbClr>
                  </a:outerShdw>
                </a:effectLst>
              </a:rPr>
              <a:t>foreheads</a:t>
            </a:r>
            <a:r>
              <a:rPr lang="en-US" sz="3600" dirty="0" smtClean="0">
                <a:solidFill>
                  <a:srgbClr val="FFFF00"/>
                </a:solidFill>
                <a:effectLst>
                  <a:outerShdw blurRad="38100" dist="38100" dir="2700000" algn="tl">
                    <a:srgbClr val="000000">
                      <a:alpha val="43137"/>
                    </a:srgbClr>
                  </a:outerShdw>
                </a:effectLst>
              </a:rPr>
              <a:t> </a:t>
            </a:r>
            <a:r>
              <a:rPr lang="en-US" sz="3200" i="1" dirty="0" smtClean="0">
                <a:effectLst>
                  <a:outerShdw blurRad="38100" dist="38100" dir="2700000" algn="tl">
                    <a:srgbClr val="000000">
                      <a:alpha val="43137"/>
                    </a:srgbClr>
                  </a:outerShdw>
                </a:effectLst>
              </a:rPr>
              <a:t>(Rev. 13:16)</a:t>
            </a:r>
          </a:p>
          <a:p>
            <a:pPr marL="0" indent="0">
              <a:buNone/>
            </a:pPr>
            <a:endParaRPr lang="en-US" sz="1200" dirty="0" smtClean="0">
              <a:effectLst>
                <a:outerShdw blurRad="38100" dist="38100" dir="2700000" algn="tl">
                  <a:srgbClr val="000000">
                    <a:alpha val="43137"/>
                  </a:srgbClr>
                </a:outerShdw>
              </a:effectLst>
            </a:endParaRPr>
          </a:p>
          <a:p>
            <a:pPr marL="0" indent="0">
              <a:buNone/>
            </a:pPr>
            <a:r>
              <a:rPr lang="en-US" sz="3600" b="1" i="1" u="sng" dirty="0">
                <a:effectLst>
                  <a:outerShdw blurRad="38100" dist="38100" dir="2700000" algn="tl">
                    <a:srgbClr val="000000">
                      <a:alpha val="43137"/>
                    </a:srgbClr>
                  </a:outerShdw>
                </a:effectLst>
              </a:rPr>
              <a:t>MARK</a:t>
            </a:r>
            <a:r>
              <a:rPr lang="en-US" sz="3600" dirty="0">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a:t>
            </a:r>
            <a:r>
              <a:rPr lang="en-US" sz="3600" i="1" dirty="0" err="1" smtClean="0">
                <a:effectLst>
                  <a:outerShdw blurRad="38100" dist="38100" dir="2700000" algn="tl">
                    <a:srgbClr val="000000">
                      <a:alpha val="43137"/>
                    </a:srgbClr>
                  </a:outerShdw>
                </a:effectLst>
              </a:rPr>
              <a:t>charagma</a:t>
            </a:r>
            <a:r>
              <a:rPr lang="en-US" sz="3600" i="1" dirty="0" smtClean="0">
                <a:effectLst>
                  <a:outerShdw blurRad="38100" dist="38100" dir="2700000" algn="tl">
                    <a:srgbClr val="000000">
                      <a:alpha val="43137"/>
                    </a:srgbClr>
                  </a:outerShdw>
                </a:effectLst>
              </a:rPr>
              <a:t>)</a:t>
            </a:r>
            <a:r>
              <a:rPr lang="en-US" sz="3600" dirty="0" smtClean="0">
                <a:effectLst>
                  <a:outerShdw blurRad="38100" dist="38100" dir="2700000" algn="tl">
                    <a:srgbClr val="000000">
                      <a:alpha val="43137"/>
                    </a:srgbClr>
                  </a:outerShdw>
                </a:effectLst>
              </a:rPr>
              <a:t>:</a:t>
            </a:r>
            <a:r>
              <a:rPr lang="en-US" sz="3600" dirty="0">
                <a:solidFill>
                  <a:srgbClr val="FFFF00"/>
                </a:solidFill>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A </a:t>
            </a:r>
            <a:r>
              <a:rPr lang="en-US" sz="3600" dirty="0">
                <a:effectLst>
                  <a:outerShdw blurRad="38100" dist="38100" dir="2700000" algn="tl">
                    <a:srgbClr val="000000">
                      <a:alpha val="43137"/>
                    </a:srgbClr>
                  </a:outerShdw>
                </a:effectLst>
              </a:rPr>
              <a:t>scratch or etching, </a:t>
            </a:r>
            <a:r>
              <a:rPr lang="en-US" sz="3600" dirty="0" smtClean="0">
                <a:effectLst>
                  <a:outerShdw blurRad="38100" dist="38100" dir="2700000" algn="tl">
                    <a:srgbClr val="000000">
                      <a:alpha val="43137"/>
                    </a:srgbClr>
                  </a:outerShdw>
                </a:effectLst>
              </a:rPr>
              <a:t>a stamp </a:t>
            </a:r>
            <a:r>
              <a:rPr lang="en-US" sz="3600" dirty="0">
                <a:effectLst>
                  <a:outerShdw blurRad="38100" dist="38100" dir="2700000" algn="tl">
                    <a:srgbClr val="000000">
                      <a:alpha val="43137"/>
                    </a:srgbClr>
                  </a:outerShdw>
                </a:effectLst>
              </a:rPr>
              <a:t>(as a badge of servitude</a:t>
            </a:r>
            <a:r>
              <a:rPr lang="en-US" sz="3600" dirty="0" smtClean="0">
                <a:effectLst>
                  <a:outerShdw blurRad="38100" dist="38100" dir="2700000" algn="tl">
                    <a:srgbClr val="000000">
                      <a:alpha val="43137"/>
                    </a:srgbClr>
                  </a:outerShdw>
                </a:effectLst>
              </a:rPr>
              <a:t>). Something that is graven or marked for ownership. </a:t>
            </a:r>
          </a:p>
        </p:txBody>
      </p:sp>
    </p:spTree>
    <p:extLst>
      <p:ext uri="{BB962C8B-B14F-4D97-AF65-F5344CB8AC3E}">
        <p14:creationId xmlns:p14="http://schemas.microsoft.com/office/powerpoint/2010/main" val="814820905"/>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43554" y="1143000"/>
            <a:ext cx="8700446" cy="5103126"/>
          </a:xfrm>
        </p:spPr>
        <p:txBody>
          <a:bodyPr>
            <a:noAutofit/>
          </a:bodyPr>
          <a:lstStyle/>
          <a:p>
            <a:pPr marL="0" indent="0">
              <a:buNone/>
            </a:pPr>
            <a:r>
              <a:rPr lang="en-US" sz="3600" dirty="0" smtClean="0"/>
              <a:t>As </a:t>
            </a:r>
            <a:r>
              <a:rPr lang="en-US" sz="3600" dirty="0"/>
              <a:t>the saints were sealed </a:t>
            </a:r>
            <a:r>
              <a:rPr lang="en-US" sz="3600" dirty="0" smtClean="0"/>
              <a:t>by </a:t>
            </a:r>
            <a:r>
              <a:rPr lang="en-US" sz="3600" dirty="0"/>
              <a:t>God in </a:t>
            </a:r>
            <a:r>
              <a:rPr lang="en-US" sz="3600" dirty="0" smtClean="0"/>
              <a:t>Revelation 7:3, so will </a:t>
            </a:r>
            <a:r>
              <a:rPr lang="en-US" sz="3600" dirty="0"/>
              <a:t>the evil one </a:t>
            </a:r>
            <a:r>
              <a:rPr lang="en-US" sz="3600" dirty="0" smtClean="0"/>
              <a:t>mimic </a:t>
            </a:r>
            <a:r>
              <a:rPr lang="en-US" sz="3600" dirty="0"/>
              <a:t>God's action by </a:t>
            </a:r>
            <a:r>
              <a:rPr lang="en-US" sz="3600" b="1" i="1" u="sng" dirty="0">
                <a:solidFill>
                  <a:srgbClr val="FFFF00"/>
                </a:solidFill>
              </a:rPr>
              <a:t>marking his own</a:t>
            </a:r>
            <a:r>
              <a:rPr lang="en-US" sz="3600" dirty="0"/>
              <a:t>. The Greek word implies an </a:t>
            </a:r>
            <a:r>
              <a:rPr lang="en-US" sz="3600" dirty="0">
                <a:solidFill>
                  <a:srgbClr val="FFFF00"/>
                </a:solidFill>
              </a:rPr>
              <a:t>animal brand</a:t>
            </a:r>
            <a:r>
              <a:rPr lang="en-US" sz="3600" dirty="0"/>
              <a:t> or </a:t>
            </a:r>
            <a:r>
              <a:rPr lang="en-US" sz="3600" dirty="0" smtClean="0"/>
              <a:t>an </a:t>
            </a:r>
            <a:r>
              <a:rPr lang="en-US" sz="3600" dirty="0" smtClean="0">
                <a:solidFill>
                  <a:srgbClr val="FFFF00"/>
                </a:solidFill>
              </a:rPr>
              <a:t>impression made by a stamp</a:t>
            </a:r>
            <a:r>
              <a:rPr lang="en-US" sz="3600" dirty="0" smtClean="0"/>
              <a:t> like a </a:t>
            </a:r>
            <a:r>
              <a:rPr lang="en-US" sz="3600" dirty="0" smtClean="0">
                <a:solidFill>
                  <a:srgbClr val="FFFF00"/>
                </a:solidFill>
              </a:rPr>
              <a:t>seal or logo</a:t>
            </a:r>
            <a:r>
              <a:rPr lang="en-US" sz="3600" dirty="0" smtClean="0"/>
              <a:t> </a:t>
            </a:r>
            <a:r>
              <a:rPr lang="en-US" sz="3600" dirty="0"/>
              <a:t>on a </a:t>
            </a:r>
            <a:r>
              <a:rPr lang="en-US" sz="3600" dirty="0" smtClean="0"/>
              <a:t>government </a:t>
            </a:r>
            <a:r>
              <a:rPr lang="en-US" sz="3600" dirty="0"/>
              <a:t>document</a:t>
            </a:r>
            <a:r>
              <a:rPr lang="en-US" sz="3600" dirty="0" smtClean="0"/>
              <a:t>. </a:t>
            </a:r>
          </a:p>
          <a:p>
            <a:pPr marL="0" indent="0">
              <a:buNone/>
            </a:pPr>
            <a:r>
              <a:rPr lang="en-US" sz="3600" dirty="0" smtClean="0"/>
              <a:t>This </a:t>
            </a:r>
            <a:r>
              <a:rPr lang="en-US" sz="3600" dirty="0" smtClean="0">
                <a:solidFill>
                  <a:srgbClr val="FFFF00"/>
                </a:solidFill>
              </a:rPr>
              <a:t>branding or marking</a:t>
            </a:r>
            <a:r>
              <a:rPr lang="en-US" sz="3600" dirty="0" smtClean="0"/>
              <a:t> could also be applied by </a:t>
            </a:r>
            <a:r>
              <a:rPr lang="en-US" sz="3600" dirty="0" smtClean="0">
                <a:solidFill>
                  <a:srgbClr val="FFFF00"/>
                </a:solidFill>
              </a:rPr>
              <a:t>tattooing</a:t>
            </a:r>
            <a:r>
              <a:rPr lang="en-US" sz="3600" dirty="0" smtClean="0"/>
              <a:t>.</a:t>
            </a:r>
            <a:endParaRPr lang="en-US" sz="3600" dirty="0" smtClean="0">
              <a:solidFill>
                <a:srgbClr val="FFFF00"/>
              </a:solidFill>
            </a:endParaRPr>
          </a:p>
        </p:txBody>
      </p:sp>
    </p:spTree>
    <p:extLst>
      <p:ext uri="{BB962C8B-B14F-4D97-AF65-F5344CB8AC3E}">
        <p14:creationId xmlns:p14="http://schemas.microsoft.com/office/powerpoint/2010/main" val="168991668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65321" cy="762000"/>
          </a:xfrm>
        </p:spPr>
        <p:txBody>
          <a:bodyPr/>
          <a:lstStyle/>
          <a:p>
            <a:pPr algn="ctr"/>
            <a:r>
              <a:rPr lang="en-US" b="1" u="sng" dirty="0" smtClean="0">
                <a:solidFill>
                  <a:schemeClr val="tx1"/>
                </a:solidFill>
                <a:effectLst>
                  <a:outerShdw blurRad="38100" dist="38100" dir="2700000" algn="tl">
                    <a:srgbClr val="000000">
                      <a:alpha val="43137"/>
                    </a:srgbClr>
                  </a:outerShdw>
                </a:effectLst>
              </a:rPr>
              <a:t>THE MARK OF THE BEAST</a:t>
            </a:r>
            <a:endParaRPr lang="en-US" b="1" dirty="0">
              <a:solidFill>
                <a:schemeClr val="tx1"/>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412847" y="1447800"/>
            <a:ext cx="8700446" cy="5255526"/>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he makes </a:t>
            </a:r>
            <a:r>
              <a:rPr lang="en-US" sz="3600" b="1" i="1" u="sng" dirty="0" smtClean="0">
                <a:effectLst>
                  <a:outerShdw blurRad="38100" dist="38100" dir="2700000" algn="tl">
                    <a:srgbClr val="000000">
                      <a:alpha val="43137"/>
                    </a:srgbClr>
                  </a:outerShdw>
                </a:effectLst>
              </a:rPr>
              <a:t>ALL PERSONS</a:t>
            </a:r>
            <a:r>
              <a:rPr lang="en-US" sz="3600" i="1" dirty="0" smtClean="0">
                <a:solidFill>
                  <a:srgbClr val="FFFF00"/>
                </a:solidFill>
                <a:effectLst>
                  <a:outerShdw blurRad="38100" dist="38100" dir="2700000" algn="tl">
                    <a:srgbClr val="000000">
                      <a:alpha val="43137"/>
                    </a:srgbClr>
                  </a:outerShdw>
                </a:effectLst>
              </a:rPr>
              <a:t> low </a:t>
            </a:r>
            <a:r>
              <a:rPr lang="en-US" sz="3600" i="1" dirty="0">
                <a:solidFill>
                  <a:srgbClr val="FFFF00"/>
                </a:solidFill>
                <a:effectLst>
                  <a:outerShdw blurRad="38100" dist="38100" dir="2700000" algn="tl">
                    <a:srgbClr val="000000">
                      <a:alpha val="43137"/>
                    </a:srgbClr>
                  </a:outerShdw>
                </a:effectLst>
              </a:rPr>
              <a:t>and high, rich and poor, </a:t>
            </a:r>
            <a:r>
              <a:rPr lang="en-US" sz="3600" i="1" dirty="0" smtClean="0">
                <a:solidFill>
                  <a:srgbClr val="FFFF00"/>
                </a:solidFill>
                <a:effectLst>
                  <a:outerShdw blurRad="38100" dist="38100" dir="2700000" algn="tl">
                    <a:srgbClr val="000000">
                      <a:alpha val="43137"/>
                    </a:srgbClr>
                  </a:outerShdw>
                </a:effectLst>
              </a:rPr>
              <a:t>free persons </a:t>
            </a:r>
            <a:r>
              <a:rPr lang="en-US" sz="3600" i="1" dirty="0">
                <a:solidFill>
                  <a:srgbClr val="FFFF00"/>
                </a:solidFill>
                <a:effectLst>
                  <a:outerShdw blurRad="38100" dist="38100" dir="2700000" algn="tl">
                    <a:srgbClr val="000000">
                      <a:alpha val="43137"/>
                    </a:srgbClr>
                  </a:outerShdw>
                </a:effectLst>
              </a:rPr>
              <a:t>and slaves, to have a </a:t>
            </a:r>
            <a:r>
              <a:rPr lang="en-US" sz="3600" i="1" dirty="0" smtClean="0">
                <a:solidFill>
                  <a:srgbClr val="FFFF00"/>
                </a:solidFill>
                <a:effectLst>
                  <a:outerShdw blurRad="38100" dist="38100" dir="2700000" algn="tl">
                    <a:srgbClr val="000000">
                      <a:alpha val="43137"/>
                    </a:srgbClr>
                  </a:outerShdw>
                </a:effectLst>
              </a:rPr>
              <a:t>mark put </a:t>
            </a:r>
            <a:r>
              <a:rPr lang="en-US" sz="3600" i="1" dirty="0">
                <a:solidFill>
                  <a:srgbClr val="FFFF00"/>
                </a:solidFill>
                <a:effectLst>
                  <a:outerShdw blurRad="38100" dist="38100" dir="2700000" algn="tl">
                    <a:srgbClr val="000000">
                      <a:alpha val="43137"/>
                    </a:srgbClr>
                  </a:outerShdw>
                </a:effectLst>
              </a:rPr>
              <a:t>upon their right </a:t>
            </a:r>
            <a:r>
              <a:rPr lang="en-US" sz="3600" i="1" dirty="0" smtClean="0">
                <a:solidFill>
                  <a:srgbClr val="FFFF00"/>
                </a:solidFill>
                <a:effectLst>
                  <a:outerShdw blurRad="38100" dist="38100" dir="2700000" algn="tl">
                    <a:srgbClr val="000000">
                      <a:alpha val="43137"/>
                    </a:srgbClr>
                  </a:outerShdw>
                </a:effectLst>
              </a:rPr>
              <a:t>hand </a:t>
            </a:r>
            <a:r>
              <a:rPr lang="en-US" sz="3600" i="1" dirty="0">
                <a:solidFill>
                  <a:srgbClr val="FFFF00"/>
                </a:solidFill>
                <a:effectLst>
                  <a:outerShdw blurRad="38100" dist="38100" dir="2700000" algn="tl">
                    <a:srgbClr val="000000">
                      <a:alpha val="43137"/>
                    </a:srgbClr>
                  </a:outerShdw>
                </a:effectLst>
              </a:rPr>
              <a:t>or upon their </a:t>
            </a:r>
            <a:r>
              <a:rPr lang="en-US" sz="3600" i="1" dirty="0" smtClean="0">
                <a:solidFill>
                  <a:srgbClr val="FFFF00"/>
                </a:solidFill>
                <a:effectLst>
                  <a:outerShdw blurRad="38100" dist="38100" dir="2700000" algn="tl">
                    <a:srgbClr val="000000">
                      <a:alpha val="43137"/>
                    </a:srgbClr>
                  </a:outerShdw>
                </a:effectLst>
              </a:rPr>
              <a:t>foreheads</a:t>
            </a:r>
            <a:r>
              <a:rPr lang="en-US" sz="3600" dirty="0" smtClean="0">
                <a:solidFill>
                  <a:srgbClr val="FFFF00"/>
                </a:solidFill>
                <a:effectLst>
                  <a:outerShdw blurRad="38100" dist="38100" dir="2700000" algn="tl">
                    <a:srgbClr val="000000">
                      <a:alpha val="43137"/>
                    </a:srgbClr>
                  </a:outerShdw>
                </a:effectLst>
              </a:rPr>
              <a:t> </a:t>
            </a:r>
            <a:r>
              <a:rPr lang="en-US" sz="3200" i="1" dirty="0" smtClean="0">
                <a:effectLst>
                  <a:outerShdw blurRad="38100" dist="38100" dir="2700000" algn="tl">
                    <a:srgbClr val="000000">
                      <a:alpha val="43137"/>
                    </a:srgbClr>
                  </a:outerShdw>
                </a:effectLst>
              </a:rPr>
              <a:t>(Rev. 13:16)</a:t>
            </a:r>
          </a:p>
          <a:p>
            <a:pPr marL="0" indent="0">
              <a:buNone/>
            </a:pPr>
            <a:endParaRPr lang="en-US" sz="1200" dirty="0" smtClean="0">
              <a:effectLst>
                <a:outerShdw blurRad="38100" dist="38100" dir="2700000" algn="tl">
                  <a:srgbClr val="000000">
                    <a:alpha val="43137"/>
                  </a:srgbClr>
                </a:outerShdw>
              </a:effectLst>
            </a:endParaRPr>
          </a:p>
          <a:p>
            <a:pPr marL="0" indent="0">
              <a:buNone/>
            </a:pPr>
            <a:r>
              <a:rPr lang="en-US" sz="3600" b="1" i="1" u="sng" dirty="0" smtClean="0">
                <a:effectLst>
                  <a:outerShdw blurRad="38100" dist="38100" dir="2700000" algn="tl">
                    <a:srgbClr val="000000">
                      <a:alpha val="43137"/>
                    </a:srgbClr>
                  </a:outerShdw>
                </a:effectLst>
              </a:rPr>
              <a:t>ALL PERSONS</a:t>
            </a:r>
            <a:r>
              <a:rPr lang="en-US" sz="3600" dirty="0" smtClean="0">
                <a:effectLst>
                  <a:outerShdw blurRad="38100" dist="38100" dir="2700000" algn="tl">
                    <a:srgbClr val="000000">
                      <a:alpha val="43137"/>
                    </a:srgbClr>
                  </a:outerShdw>
                </a:effectLst>
              </a:rPr>
              <a:t>:</a:t>
            </a:r>
            <a:r>
              <a:rPr lang="en-US" sz="3600" dirty="0" smtClean="0">
                <a:solidFill>
                  <a:srgbClr val="FFFF00"/>
                </a:solidFill>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This is a clear indication that whosever chooses to worship the antichrist will be marked. There will be no exemptions. All antichrist followers will be marked! </a:t>
            </a:r>
          </a:p>
        </p:txBody>
      </p:sp>
    </p:spTree>
    <p:extLst>
      <p:ext uri="{BB962C8B-B14F-4D97-AF65-F5344CB8AC3E}">
        <p14:creationId xmlns:p14="http://schemas.microsoft.com/office/powerpoint/2010/main" val="39857239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838200"/>
            <a:ext cx="8839200" cy="6019800"/>
          </a:xfrm>
        </p:spPr>
        <p:txBody>
          <a:bodyPr>
            <a:noAutofit/>
          </a:bodyPr>
          <a:lstStyle/>
          <a:p>
            <a:pPr marL="68580" indent="0" algn="ctr">
              <a:buNone/>
            </a:pPr>
            <a:r>
              <a:rPr lang="en-US" sz="3200" b="1" u="sng" dirty="0" smtClean="0">
                <a:solidFill>
                  <a:srgbClr val="FFFF00"/>
                </a:solidFill>
              </a:rPr>
              <a:t>SIGNS OF THE LAST DAYS</a:t>
            </a:r>
          </a:p>
          <a:p>
            <a:pPr marL="68580" indent="0" algn="ctr">
              <a:buNone/>
            </a:pPr>
            <a:endParaRPr lang="en-US" sz="800" b="1" u="sng" dirty="0" smtClean="0">
              <a:solidFill>
                <a:srgbClr val="FFFF00"/>
              </a:solidFill>
            </a:endParaRPr>
          </a:p>
          <a:p>
            <a:r>
              <a:rPr lang="en-US" sz="4000" dirty="0" smtClean="0">
                <a:solidFill>
                  <a:srgbClr val="FFFF00"/>
                </a:solidFill>
              </a:rPr>
              <a:t>DEVASTATION  </a:t>
            </a:r>
            <a:r>
              <a:rPr lang="en-US" sz="4000" dirty="0" smtClean="0">
                <a:solidFill>
                  <a:schemeClr val="tx2">
                    <a:lumMod val="90000"/>
                  </a:schemeClr>
                </a:solidFill>
              </a:rPr>
              <a:t>of places</a:t>
            </a:r>
          </a:p>
          <a:p>
            <a:endParaRPr lang="en-US" sz="800" dirty="0"/>
          </a:p>
          <a:p>
            <a:r>
              <a:rPr lang="en-US" sz="3200" b="1" dirty="0">
                <a:solidFill>
                  <a:schemeClr val="accent2">
                    <a:lumMod val="60000"/>
                    <a:lumOff val="40000"/>
                  </a:schemeClr>
                </a:solidFill>
              </a:rPr>
              <a:t>Cyclone </a:t>
            </a:r>
            <a:r>
              <a:rPr lang="en-US" sz="3200" b="1" dirty="0" smtClean="0">
                <a:solidFill>
                  <a:schemeClr val="accent2">
                    <a:lumMod val="60000"/>
                    <a:lumOff val="40000"/>
                  </a:schemeClr>
                </a:solidFill>
              </a:rPr>
              <a:t>kills </a:t>
            </a:r>
            <a:r>
              <a:rPr lang="en-US" sz="3200" b="1" dirty="0">
                <a:solidFill>
                  <a:schemeClr val="accent2">
                    <a:lumMod val="60000"/>
                    <a:lumOff val="40000"/>
                  </a:schemeClr>
                </a:solidFill>
              </a:rPr>
              <a:t>at Least 145 in Myanmar</a:t>
            </a:r>
          </a:p>
          <a:p>
            <a:pPr marL="68580" indent="0">
              <a:buNone/>
            </a:pPr>
            <a:r>
              <a:rPr lang="en-US" sz="3200" dirty="0"/>
              <a:t>Flash floods and winds of up to 130 mph from Cyclone Mocha ripped through Myanmar on May 14, </a:t>
            </a:r>
            <a:r>
              <a:rPr lang="en-US" sz="3200" dirty="0" smtClean="0"/>
              <a:t>2023 causing </a:t>
            </a:r>
            <a:r>
              <a:rPr lang="en-US" sz="3200" dirty="0"/>
              <a:t>the </a:t>
            </a:r>
            <a:r>
              <a:rPr lang="en-US" sz="3200" dirty="0">
                <a:solidFill>
                  <a:schemeClr val="accent2">
                    <a:lumMod val="60000"/>
                    <a:lumOff val="40000"/>
                  </a:schemeClr>
                </a:solidFill>
              </a:rPr>
              <a:t>deaths of at least 145 </a:t>
            </a:r>
            <a:r>
              <a:rPr lang="en-US" sz="3200" dirty="0" smtClean="0">
                <a:solidFill>
                  <a:schemeClr val="accent2">
                    <a:lumMod val="60000"/>
                    <a:lumOff val="40000"/>
                  </a:schemeClr>
                </a:solidFill>
              </a:rPr>
              <a:t>people</a:t>
            </a:r>
            <a:r>
              <a:rPr lang="en-US" sz="3200" dirty="0" smtClean="0"/>
              <a:t>. </a:t>
            </a:r>
            <a:r>
              <a:rPr lang="en-US" sz="3200" dirty="0"/>
              <a:t>The storm was </a:t>
            </a:r>
            <a:r>
              <a:rPr lang="en-US" sz="3200" dirty="0">
                <a:solidFill>
                  <a:srgbClr val="FFFF00"/>
                </a:solidFill>
                <a:effectLst>
                  <a:outerShdw blurRad="38100" dist="38100" dir="2700000" algn="tl">
                    <a:srgbClr val="000000">
                      <a:alpha val="43137"/>
                    </a:srgbClr>
                  </a:outerShdw>
                </a:effectLst>
              </a:rPr>
              <a:t>one of the worst experienced by the Southeast Asian nation in years</a:t>
            </a:r>
            <a:r>
              <a:rPr lang="en-US" sz="3200" dirty="0"/>
              <a:t>.</a:t>
            </a:r>
          </a:p>
          <a:p>
            <a:pPr marL="68580" indent="0">
              <a:buNone/>
            </a:pPr>
            <a:endParaRPr lang="en-US" sz="32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802566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lated image"/>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Related image"/>
          <p:cNvSpPr>
            <a:spLocks noChangeAspect="1" noChangeArrowheads="1"/>
          </p:cNvSpPr>
          <p:nvPr/>
        </p:nvSpPr>
        <p:spPr bwMode="auto">
          <a:xfrm>
            <a:off x="230981" y="79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Related image"/>
          <p:cNvSpPr>
            <a:spLocks noChangeAspect="1" noChangeArrowheads="1"/>
          </p:cNvSpPr>
          <p:nvPr/>
        </p:nvSpPr>
        <p:spPr bwMode="auto">
          <a:xfrm>
            <a:off x="345281" y="1603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1" y="465139"/>
            <a:ext cx="8938781" cy="5899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176453"/>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765321" cy="762000"/>
          </a:xfrm>
        </p:spPr>
        <p:txBody>
          <a:bodyPr/>
          <a:lstStyle/>
          <a:p>
            <a:pPr algn="ctr"/>
            <a:r>
              <a:rPr lang="en-US" b="1" u="sng" dirty="0" smtClean="0">
                <a:solidFill>
                  <a:schemeClr val="tx1"/>
                </a:solidFill>
                <a:effectLst>
                  <a:outerShdw blurRad="38100" dist="38100" dir="2700000" algn="tl">
                    <a:srgbClr val="000000">
                      <a:alpha val="43137"/>
                    </a:srgbClr>
                  </a:outerShdw>
                </a:effectLst>
              </a:rPr>
              <a:t>THE MARK OF THE BEAST</a:t>
            </a:r>
            <a:endParaRPr lang="en-US" b="1" dirty="0">
              <a:solidFill>
                <a:schemeClr val="tx1"/>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443554" y="1143000"/>
            <a:ext cx="8700446" cy="5715000"/>
          </a:xfrm>
        </p:spPr>
        <p:txBody>
          <a:bodyPr>
            <a:noAutofit/>
          </a:bodyPr>
          <a:lstStyle/>
          <a:p>
            <a:pPr marL="0" indent="0">
              <a:buNone/>
            </a:pPr>
            <a:r>
              <a:rPr lang="en-US" sz="3200" i="1" dirty="0" smtClean="0">
                <a:solidFill>
                  <a:srgbClr val="FFFF00"/>
                </a:solidFill>
                <a:effectLst>
                  <a:outerShdw blurRad="38100" dist="38100" dir="2700000" algn="tl">
                    <a:srgbClr val="000000">
                      <a:alpha val="43137"/>
                    </a:srgbClr>
                  </a:outerShdw>
                </a:effectLst>
              </a:rPr>
              <a:t>And </a:t>
            </a:r>
            <a:r>
              <a:rPr lang="en-US" sz="3200" i="1" dirty="0">
                <a:solidFill>
                  <a:srgbClr val="FFFF00"/>
                </a:solidFill>
                <a:effectLst>
                  <a:outerShdw blurRad="38100" dist="38100" dir="2700000" algn="tl">
                    <a:srgbClr val="000000">
                      <a:alpha val="43137"/>
                    </a:srgbClr>
                  </a:outerShdw>
                </a:effectLst>
              </a:rPr>
              <a:t>he makes </a:t>
            </a:r>
            <a:r>
              <a:rPr lang="en-US" sz="3200" i="1" dirty="0" smtClean="0">
                <a:solidFill>
                  <a:srgbClr val="FFFF00"/>
                </a:solidFill>
                <a:effectLst>
                  <a:outerShdw blurRad="38100" dist="38100" dir="2700000" algn="tl">
                    <a:srgbClr val="000000">
                      <a:alpha val="43137"/>
                    </a:srgbClr>
                  </a:outerShdw>
                </a:effectLst>
              </a:rPr>
              <a:t>all persons low </a:t>
            </a:r>
            <a:r>
              <a:rPr lang="en-US" sz="3200" i="1" dirty="0">
                <a:solidFill>
                  <a:srgbClr val="FFFF00"/>
                </a:solidFill>
                <a:effectLst>
                  <a:outerShdw blurRad="38100" dist="38100" dir="2700000" algn="tl">
                    <a:srgbClr val="000000">
                      <a:alpha val="43137"/>
                    </a:srgbClr>
                  </a:outerShdw>
                </a:effectLst>
              </a:rPr>
              <a:t>and high, rich and poor, </a:t>
            </a:r>
            <a:r>
              <a:rPr lang="en-US" sz="3200" i="1" dirty="0" smtClean="0">
                <a:solidFill>
                  <a:srgbClr val="FFFF00"/>
                </a:solidFill>
                <a:effectLst>
                  <a:outerShdw blurRad="38100" dist="38100" dir="2700000" algn="tl">
                    <a:srgbClr val="000000">
                      <a:alpha val="43137"/>
                    </a:srgbClr>
                  </a:outerShdw>
                </a:effectLst>
              </a:rPr>
              <a:t>free persons </a:t>
            </a:r>
            <a:r>
              <a:rPr lang="en-US" sz="3200" i="1" dirty="0">
                <a:solidFill>
                  <a:srgbClr val="FFFF00"/>
                </a:solidFill>
                <a:effectLst>
                  <a:outerShdw blurRad="38100" dist="38100" dir="2700000" algn="tl">
                    <a:srgbClr val="000000">
                      <a:alpha val="43137"/>
                    </a:srgbClr>
                  </a:outerShdw>
                </a:effectLst>
              </a:rPr>
              <a:t>and slaves, to have a </a:t>
            </a:r>
            <a:r>
              <a:rPr lang="en-US" sz="3200" i="1" dirty="0" smtClean="0">
                <a:solidFill>
                  <a:srgbClr val="FFFF00"/>
                </a:solidFill>
                <a:effectLst>
                  <a:outerShdw blurRad="38100" dist="38100" dir="2700000" algn="tl">
                    <a:srgbClr val="000000">
                      <a:alpha val="43137"/>
                    </a:srgbClr>
                  </a:outerShdw>
                </a:effectLst>
              </a:rPr>
              <a:t>mark put </a:t>
            </a:r>
            <a:r>
              <a:rPr lang="en-US" sz="3200" i="1" dirty="0">
                <a:solidFill>
                  <a:srgbClr val="FFFF00"/>
                </a:solidFill>
                <a:effectLst>
                  <a:outerShdw blurRad="38100" dist="38100" dir="2700000" algn="tl">
                    <a:srgbClr val="000000">
                      <a:alpha val="43137"/>
                    </a:srgbClr>
                  </a:outerShdw>
                </a:effectLst>
              </a:rPr>
              <a:t>upon their </a:t>
            </a:r>
            <a:r>
              <a:rPr lang="en-US" sz="3200" b="1" i="1" u="sng" dirty="0" smtClean="0">
                <a:effectLst>
                  <a:outerShdw blurRad="38100" dist="38100" dir="2700000" algn="tl">
                    <a:srgbClr val="000000">
                      <a:alpha val="43137"/>
                    </a:srgbClr>
                  </a:outerShdw>
                </a:effectLst>
              </a:rPr>
              <a:t>right hand</a:t>
            </a:r>
            <a:r>
              <a:rPr lang="en-US" sz="3200" i="1" dirty="0" smtClean="0">
                <a:solidFill>
                  <a:srgbClr val="FFFF00"/>
                </a:solidFill>
                <a:effectLst>
                  <a:outerShdw blurRad="38100" dist="38100" dir="2700000" algn="tl">
                    <a:srgbClr val="000000">
                      <a:alpha val="43137"/>
                    </a:srgbClr>
                  </a:outerShdw>
                </a:effectLst>
              </a:rPr>
              <a:t> </a:t>
            </a:r>
            <a:r>
              <a:rPr lang="en-US" sz="3200" i="1" dirty="0">
                <a:solidFill>
                  <a:srgbClr val="FFFF00"/>
                </a:solidFill>
                <a:effectLst>
                  <a:outerShdw blurRad="38100" dist="38100" dir="2700000" algn="tl">
                    <a:srgbClr val="000000">
                      <a:alpha val="43137"/>
                    </a:srgbClr>
                  </a:outerShdw>
                </a:effectLst>
              </a:rPr>
              <a:t>or upon their </a:t>
            </a:r>
            <a:r>
              <a:rPr lang="en-US" sz="3200" b="1" i="1" u="sng" dirty="0" smtClean="0">
                <a:effectLst>
                  <a:outerShdw blurRad="38100" dist="38100" dir="2700000" algn="tl">
                    <a:srgbClr val="000000">
                      <a:alpha val="43137"/>
                    </a:srgbClr>
                  </a:outerShdw>
                </a:effectLst>
              </a:rPr>
              <a:t>foreheads</a:t>
            </a:r>
            <a:r>
              <a:rPr lang="en-US" sz="3200" dirty="0" smtClean="0">
                <a:solidFill>
                  <a:srgbClr val="FFFF00"/>
                </a:solidFill>
                <a:effectLst>
                  <a:outerShdw blurRad="38100" dist="38100" dir="2700000" algn="tl">
                    <a:srgbClr val="000000">
                      <a:alpha val="43137"/>
                    </a:srgbClr>
                  </a:outerShdw>
                </a:effectLst>
              </a:rPr>
              <a:t> </a:t>
            </a:r>
            <a:r>
              <a:rPr lang="en-US" sz="3200" i="1" dirty="0" smtClean="0">
                <a:effectLst>
                  <a:outerShdw blurRad="38100" dist="38100" dir="2700000" algn="tl">
                    <a:srgbClr val="000000">
                      <a:alpha val="43137"/>
                    </a:srgbClr>
                  </a:outerShdw>
                </a:effectLst>
              </a:rPr>
              <a:t>(Rev. 13:16)</a:t>
            </a:r>
          </a:p>
          <a:p>
            <a:pPr marL="0" indent="0">
              <a:buNone/>
            </a:pPr>
            <a:endParaRPr lang="en-US" sz="1200" dirty="0" smtClean="0">
              <a:effectLst>
                <a:outerShdw blurRad="38100" dist="38100" dir="2700000" algn="tl">
                  <a:srgbClr val="000000">
                    <a:alpha val="43137"/>
                  </a:srgbClr>
                </a:outerShdw>
              </a:effectLst>
            </a:endParaRPr>
          </a:p>
          <a:p>
            <a:pPr marL="0" indent="0">
              <a:buNone/>
            </a:pPr>
            <a:r>
              <a:rPr lang="en-US" sz="3600" b="1" i="1" u="sng" dirty="0">
                <a:effectLst>
                  <a:outerShdw blurRad="38100" dist="38100" dir="2700000" algn="tl">
                    <a:srgbClr val="000000">
                      <a:alpha val="43137"/>
                    </a:srgbClr>
                  </a:outerShdw>
                </a:effectLst>
              </a:rPr>
              <a:t>right </a:t>
            </a:r>
            <a:r>
              <a:rPr lang="en-US" sz="3600" b="1" i="1" u="sng" dirty="0" smtClean="0">
                <a:effectLst>
                  <a:outerShdw blurRad="38100" dist="38100" dir="2700000" algn="tl">
                    <a:srgbClr val="000000">
                      <a:alpha val="43137"/>
                    </a:srgbClr>
                  </a:outerShdw>
                </a:effectLst>
              </a:rPr>
              <a:t>hand</a:t>
            </a:r>
            <a:r>
              <a:rPr lang="en-US" sz="3600" i="1" dirty="0" smtClean="0">
                <a:solidFill>
                  <a:srgbClr val="FFFF00"/>
                </a:solidFill>
                <a:effectLst>
                  <a:outerShdw blurRad="38100" dist="38100" dir="2700000" algn="tl">
                    <a:srgbClr val="000000">
                      <a:alpha val="43137"/>
                    </a:srgbClr>
                  </a:outerShdw>
                </a:effectLst>
              </a:rPr>
              <a:t> </a:t>
            </a:r>
            <a:r>
              <a:rPr lang="en-US" sz="3600" b="1" i="1" dirty="0">
                <a:effectLst>
                  <a:outerShdw blurRad="38100" dist="38100" dir="2700000" algn="tl">
                    <a:srgbClr val="000000">
                      <a:alpha val="43137"/>
                    </a:srgbClr>
                  </a:outerShdw>
                </a:effectLst>
              </a:rPr>
              <a:t>or </a:t>
            </a:r>
            <a:r>
              <a:rPr lang="en-US" sz="3600" b="1" i="1" u="sng" dirty="0">
                <a:effectLst>
                  <a:outerShdw blurRad="38100" dist="38100" dir="2700000" algn="tl">
                    <a:srgbClr val="000000">
                      <a:alpha val="43137"/>
                    </a:srgbClr>
                  </a:outerShdw>
                </a:effectLst>
              </a:rPr>
              <a:t>foreheads </a:t>
            </a:r>
            <a:r>
              <a:rPr lang="en-US" sz="3600" dirty="0" smtClean="0">
                <a:effectLst>
                  <a:outerShdw blurRad="38100" dist="38100" dir="2700000" algn="tl">
                    <a:srgbClr val="000000">
                      <a:alpha val="43137"/>
                    </a:srgbClr>
                  </a:outerShdw>
                </a:effectLst>
              </a:rPr>
              <a:t>:</a:t>
            </a:r>
            <a:r>
              <a:rPr lang="en-US" sz="3600" dirty="0" smtClean="0">
                <a:solidFill>
                  <a:srgbClr val="FFFF00"/>
                </a:solidFill>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This means that the mark will be on either one of two places: the </a:t>
            </a:r>
            <a:r>
              <a:rPr lang="en-US" sz="3600" i="1" dirty="0" smtClean="0">
                <a:solidFill>
                  <a:srgbClr val="FFFF00"/>
                </a:solidFill>
                <a:effectLst>
                  <a:outerShdw blurRad="38100" dist="38100" dir="2700000" algn="tl">
                    <a:srgbClr val="000000">
                      <a:alpha val="43137"/>
                    </a:srgbClr>
                  </a:outerShdw>
                </a:effectLst>
              </a:rPr>
              <a:t>right hand</a:t>
            </a:r>
            <a:r>
              <a:rPr lang="en-US" sz="3600" dirty="0" smtClean="0">
                <a:effectLst>
                  <a:outerShdw blurRad="38100" dist="38100" dir="2700000" algn="tl">
                    <a:srgbClr val="000000">
                      <a:alpha val="43137"/>
                    </a:srgbClr>
                  </a:outerShdw>
                </a:effectLst>
              </a:rPr>
              <a:t> OR the </a:t>
            </a:r>
            <a:r>
              <a:rPr lang="en-US" sz="3600" i="1" dirty="0" smtClean="0">
                <a:solidFill>
                  <a:srgbClr val="FFFF00"/>
                </a:solidFill>
                <a:effectLst>
                  <a:outerShdw blurRad="38100" dist="38100" dir="2700000" algn="tl">
                    <a:srgbClr val="000000">
                      <a:alpha val="43137"/>
                    </a:srgbClr>
                  </a:outerShdw>
                </a:effectLst>
              </a:rPr>
              <a:t>forehead</a:t>
            </a:r>
            <a:r>
              <a:rPr lang="en-US" sz="3600" dirty="0">
                <a:effectLst>
                  <a:outerShdw blurRad="38100" dist="38100" dir="2700000" algn="tl">
                    <a:srgbClr val="000000">
                      <a:alpha val="43137"/>
                    </a:srgbClr>
                  </a:outerShdw>
                </a:effectLst>
              </a:rPr>
              <a:t> </a:t>
            </a:r>
            <a:r>
              <a:rPr lang="en-US" sz="3200" i="1" dirty="0" smtClean="0">
                <a:effectLst>
                  <a:outerShdw blurRad="38100" dist="38100" dir="2700000" algn="tl">
                    <a:srgbClr val="000000">
                      <a:alpha val="43137"/>
                    </a:srgbClr>
                  </a:outerShdw>
                </a:effectLst>
              </a:rPr>
              <a:t>(Rev. 14:9, 20:4)</a:t>
            </a:r>
            <a:r>
              <a:rPr lang="en-US" sz="3600" dirty="0" smtClean="0">
                <a:effectLst>
                  <a:outerShdw blurRad="38100" dist="38100" dir="2700000" algn="tl">
                    <a:srgbClr val="000000">
                      <a:alpha val="43137"/>
                    </a:srgbClr>
                  </a:outerShdw>
                </a:effectLst>
              </a:rPr>
              <a:t>.  The mark will most likely be visible so that the antichrist followers can be easily identified.</a:t>
            </a:r>
          </a:p>
        </p:txBody>
      </p:sp>
    </p:spTree>
    <p:extLst>
      <p:ext uri="{BB962C8B-B14F-4D97-AF65-F5344CB8AC3E}">
        <p14:creationId xmlns:p14="http://schemas.microsoft.com/office/powerpoint/2010/main" val="3645027176"/>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43554" y="457200"/>
            <a:ext cx="8700446" cy="6096000"/>
          </a:xfrm>
        </p:spPr>
        <p:txBody>
          <a:bodyPr>
            <a:noAutofit/>
          </a:bodyPr>
          <a:lstStyle/>
          <a:p>
            <a:pPr marL="0" indent="0">
              <a:buNone/>
            </a:pPr>
            <a:r>
              <a:rPr lang="en-US" sz="3600" dirty="0" smtClean="0">
                <a:effectLst>
                  <a:outerShdw blurRad="38100" dist="38100" dir="2700000" algn="tl">
                    <a:srgbClr val="000000">
                      <a:alpha val="43137"/>
                    </a:srgbClr>
                  </a:outerShdw>
                </a:effectLst>
              </a:rPr>
              <a:t>The </a:t>
            </a:r>
            <a:r>
              <a:rPr lang="en-US" sz="3600" b="1" i="1" dirty="0">
                <a:solidFill>
                  <a:srgbClr val="FFFF00"/>
                </a:solidFill>
                <a:effectLst>
                  <a:outerShdw blurRad="38100" dist="38100" dir="2700000" algn="tl">
                    <a:srgbClr val="000000">
                      <a:alpha val="43137"/>
                    </a:srgbClr>
                  </a:outerShdw>
                </a:effectLst>
              </a:rPr>
              <a:t>mark of the beast</a:t>
            </a:r>
            <a:r>
              <a:rPr lang="en-US" sz="3600" dirty="0">
                <a:effectLst>
                  <a:outerShdw blurRad="38100" dist="38100" dir="2700000" algn="tl">
                    <a:srgbClr val="000000">
                      <a:alpha val="43137"/>
                    </a:srgbClr>
                  </a:outerShdw>
                </a:effectLst>
              </a:rPr>
              <a:t> relates to the </a:t>
            </a:r>
            <a:r>
              <a:rPr lang="en-US" sz="3600" dirty="0" smtClean="0">
                <a:effectLst>
                  <a:outerShdw blurRad="38100" dist="38100" dir="2700000" algn="tl">
                    <a:srgbClr val="000000">
                      <a:alpha val="43137"/>
                    </a:srgbClr>
                  </a:outerShdw>
                </a:effectLst>
              </a:rPr>
              <a:t>buying and selling  </a:t>
            </a:r>
            <a:r>
              <a:rPr lang="en-US" sz="3600" dirty="0">
                <a:effectLst>
                  <a:outerShdw blurRad="38100" dist="38100" dir="2700000" algn="tl">
                    <a:srgbClr val="000000">
                      <a:alpha val="43137"/>
                    </a:srgbClr>
                  </a:outerShdw>
                </a:effectLst>
              </a:rPr>
              <a:t>of food</a:t>
            </a:r>
            <a:r>
              <a:rPr lang="en-US" sz="3600" dirty="0" smtClean="0">
                <a:effectLst>
                  <a:outerShdw blurRad="38100" dist="38100" dir="2700000" algn="tl">
                    <a:srgbClr val="000000">
                      <a:alpha val="43137"/>
                    </a:srgbClr>
                  </a:outerShdw>
                </a:effectLst>
              </a:rPr>
              <a:t>, conducting business </a:t>
            </a:r>
            <a:r>
              <a:rPr lang="en-US" sz="3600" dirty="0">
                <a:effectLst>
                  <a:outerShdw blurRad="38100" dist="38100" dir="2700000" algn="tl">
                    <a:srgbClr val="000000">
                      <a:alpha val="43137"/>
                    </a:srgbClr>
                  </a:outerShdw>
                </a:effectLst>
              </a:rPr>
              <a:t>and possibly employment. </a:t>
            </a:r>
            <a:r>
              <a:rPr lang="en-US" sz="3600" dirty="0" smtClean="0">
                <a:effectLst>
                  <a:outerShdw blurRad="38100" dist="38100" dir="2700000" algn="tl">
                    <a:srgbClr val="000000">
                      <a:alpha val="43137"/>
                    </a:srgbClr>
                  </a:outerShdw>
                </a:effectLst>
              </a:rPr>
              <a:t>The antichrist will </a:t>
            </a:r>
            <a:r>
              <a:rPr lang="en-US" sz="3600" dirty="0">
                <a:effectLst>
                  <a:outerShdw blurRad="38100" dist="38100" dir="2700000" algn="tl">
                    <a:srgbClr val="000000">
                      <a:alpha val="43137"/>
                    </a:srgbClr>
                  </a:outerShdw>
                </a:effectLst>
              </a:rPr>
              <a:t>claim </a:t>
            </a:r>
            <a:r>
              <a:rPr lang="en-US" sz="3600" dirty="0">
                <a:solidFill>
                  <a:srgbClr val="FFFF00"/>
                </a:solidFill>
                <a:effectLst>
                  <a:outerShdw blurRad="38100" dist="38100" dir="2700000" algn="tl">
                    <a:srgbClr val="000000">
                      <a:alpha val="43137"/>
                    </a:srgbClr>
                  </a:outerShdw>
                </a:effectLst>
              </a:rPr>
              <a:t>jurisdiction over the </a:t>
            </a:r>
            <a:r>
              <a:rPr lang="en-US" sz="3600" dirty="0" smtClean="0">
                <a:solidFill>
                  <a:srgbClr val="FFFF00"/>
                </a:solidFill>
                <a:effectLst>
                  <a:outerShdw blurRad="38100" dist="38100" dir="2700000" algn="tl">
                    <a:srgbClr val="000000">
                      <a:alpha val="43137"/>
                    </a:srgbClr>
                  </a:outerShdw>
                </a:effectLst>
              </a:rPr>
              <a:t>traffic &amp; trade </a:t>
            </a:r>
            <a:r>
              <a:rPr lang="en-US" sz="3600" dirty="0">
                <a:solidFill>
                  <a:srgbClr val="FFFF00"/>
                </a:solidFill>
                <a:effectLst>
                  <a:outerShdw blurRad="38100" dist="38100" dir="2700000" algn="tl">
                    <a:srgbClr val="000000">
                      <a:alpha val="43137"/>
                    </a:srgbClr>
                  </a:outerShdw>
                </a:effectLst>
              </a:rPr>
              <a:t>of the </a:t>
            </a:r>
            <a:r>
              <a:rPr lang="en-US" sz="3600" dirty="0" smtClean="0">
                <a:solidFill>
                  <a:srgbClr val="FFFF00"/>
                </a:solidFill>
                <a:effectLst>
                  <a:outerShdw blurRad="38100" dist="38100" dir="2700000" algn="tl">
                    <a:srgbClr val="000000">
                      <a:alpha val="43137"/>
                    </a:srgbClr>
                  </a:outerShdw>
                </a:effectLst>
              </a:rPr>
              <a:t>world</a:t>
            </a:r>
            <a:r>
              <a:rPr lang="en-US" sz="3600" dirty="0" smtClean="0">
                <a:effectLst>
                  <a:outerShdw blurRad="38100" dist="38100" dir="2700000" algn="tl">
                    <a:srgbClr val="000000">
                      <a:alpha val="43137"/>
                    </a:srgbClr>
                  </a:outerShdw>
                </a:effectLst>
              </a:rPr>
              <a:t> and </a:t>
            </a:r>
            <a:r>
              <a:rPr lang="en-US" sz="3600" dirty="0">
                <a:effectLst>
                  <a:outerShdw blurRad="38100" dist="38100" dir="2700000" algn="tl">
                    <a:srgbClr val="000000">
                      <a:alpha val="43137"/>
                    </a:srgbClr>
                  </a:outerShdw>
                </a:effectLst>
              </a:rPr>
              <a:t>make it tributary to </a:t>
            </a:r>
            <a:r>
              <a:rPr lang="en-US" sz="3600" dirty="0" smtClean="0">
                <a:effectLst>
                  <a:outerShdw blurRad="38100" dist="38100" dir="2700000" algn="tl">
                    <a:srgbClr val="000000">
                      <a:alpha val="43137"/>
                    </a:srgbClr>
                  </a:outerShdw>
                </a:effectLst>
              </a:rPr>
              <a:t>his </a:t>
            </a:r>
            <a:r>
              <a:rPr lang="en-US" sz="3600" dirty="0">
                <a:effectLst>
                  <a:outerShdw blurRad="38100" dist="38100" dir="2700000" algn="tl">
                    <a:srgbClr val="000000">
                      <a:alpha val="43137"/>
                    </a:srgbClr>
                  </a:outerShdw>
                </a:effectLst>
              </a:rPr>
              <a:t>own purposes</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This is represented by saying that no one </a:t>
            </a:r>
            <a:r>
              <a:rPr lang="en-US" sz="3600" dirty="0" smtClean="0">
                <a:effectLst>
                  <a:outerShdw blurRad="38100" dist="38100" dir="2700000" algn="tl">
                    <a:srgbClr val="000000">
                      <a:alpha val="43137"/>
                    </a:srgbClr>
                  </a:outerShdw>
                </a:effectLst>
              </a:rPr>
              <a:t>might "buy </a:t>
            </a:r>
            <a:r>
              <a:rPr lang="en-US" sz="3600" dirty="0">
                <a:effectLst>
                  <a:outerShdw blurRad="38100" dist="38100" dir="2700000" algn="tl">
                    <a:srgbClr val="000000">
                      <a:alpha val="43137"/>
                    </a:srgbClr>
                  </a:outerShdw>
                </a:effectLst>
              </a:rPr>
              <a:t>or sell" </a:t>
            </a:r>
            <a:r>
              <a:rPr lang="en-US" sz="3600" i="1" dirty="0" smtClean="0">
                <a:effectLst>
                  <a:outerShdw blurRad="38100" dist="38100" dir="2700000" algn="tl">
                    <a:srgbClr val="000000">
                      <a:alpha val="43137"/>
                    </a:srgbClr>
                  </a:outerShdw>
                </a:effectLst>
              </a:rPr>
              <a:t>(Rev.13:17)</a:t>
            </a:r>
            <a:r>
              <a:rPr lang="en-US" sz="3600" dirty="0" smtClean="0">
                <a:effectLst>
                  <a:outerShdw blurRad="38100" dist="38100" dir="2700000" algn="tl">
                    <a:srgbClr val="000000">
                      <a:alpha val="43137"/>
                    </a:srgbClr>
                  </a:outerShdw>
                </a:effectLst>
              </a:rPr>
              <a:t>…except </a:t>
            </a:r>
            <a:r>
              <a:rPr lang="en-US" sz="3600" dirty="0">
                <a:effectLst>
                  <a:outerShdw blurRad="38100" dist="38100" dir="2700000" algn="tl">
                    <a:srgbClr val="000000">
                      <a:alpha val="43137"/>
                    </a:srgbClr>
                  </a:outerShdw>
                </a:effectLst>
              </a:rPr>
              <a:t>by </a:t>
            </a:r>
            <a:r>
              <a:rPr lang="en-US" sz="3600" dirty="0" smtClean="0">
                <a:effectLst>
                  <a:outerShdw blurRad="38100" dist="38100" dir="2700000" algn="tl">
                    <a:srgbClr val="000000">
                      <a:alpha val="43137"/>
                    </a:srgbClr>
                  </a:outerShdw>
                </a:effectLst>
              </a:rPr>
              <a:t>his permission. It </a:t>
            </a:r>
            <a:r>
              <a:rPr lang="en-US" sz="3600" dirty="0">
                <a:effectLst>
                  <a:outerShdw blurRad="38100" dist="38100" dir="2700000" algn="tl">
                    <a:srgbClr val="000000">
                      <a:alpha val="43137"/>
                    </a:srgbClr>
                  </a:outerShdw>
                </a:effectLst>
              </a:rPr>
              <a:t>is clear that where this power </a:t>
            </a:r>
            <a:r>
              <a:rPr lang="en-US" sz="3600" dirty="0" smtClean="0">
                <a:effectLst>
                  <a:outerShdw blurRad="38100" dist="38100" dir="2700000" algn="tl">
                    <a:srgbClr val="000000">
                      <a:alpha val="43137"/>
                    </a:srgbClr>
                  </a:outerShdw>
                </a:effectLst>
              </a:rPr>
              <a:t>exists, there will be </a:t>
            </a:r>
            <a:r>
              <a:rPr lang="en-US" sz="3600" dirty="0">
                <a:solidFill>
                  <a:srgbClr val="FFFF00"/>
                </a:solidFill>
                <a:effectLst>
                  <a:outerShdw blurRad="38100" dist="38100" dir="2700000" algn="tl">
                    <a:srgbClr val="000000">
                      <a:alpha val="43137"/>
                    </a:srgbClr>
                  </a:outerShdw>
                </a:effectLst>
              </a:rPr>
              <a:t>absolute control over the wealth of the world</a:t>
            </a:r>
            <a:r>
              <a:rPr lang="en-US" sz="3600" dirty="0">
                <a:effectLst>
                  <a:outerShdw blurRad="38100" dist="38100" dir="2700000" algn="tl">
                    <a:srgbClr val="000000">
                      <a:alpha val="43137"/>
                    </a:srgbClr>
                  </a:outerShdw>
                </a:effectLst>
              </a:rPr>
              <a:t>. </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6881023"/>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13:17</a:t>
            </a:r>
            <a:endParaRPr lang="en-US" dirty="0">
              <a:solidFill>
                <a:srgbClr val="00B0F0"/>
              </a:solidFill>
            </a:endParaRPr>
          </a:p>
        </p:txBody>
      </p:sp>
      <p:sp>
        <p:nvSpPr>
          <p:cNvPr id="5" name="Content Placeholder 2"/>
          <p:cNvSpPr>
            <a:spLocks noGrp="1"/>
          </p:cNvSpPr>
          <p:nvPr>
            <p:ph idx="1"/>
          </p:nvPr>
        </p:nvSpPr>
        <p:spPr>
          <a:xfrm>
            <a:off x="204717" y="1009935"/>
            <a:ext cx="8700446" cy="5540991"/>
          </a:xfrm>
        </p:spPr>
        <p:txBody>
          <a:bodyPr>
            <a:noAutofit/>
          </a:bodyPr>
          <a:lstStyle/>
          <a:p>
            <a:pPr marL="0" indent="0" algn="ctr">
              <a:buNone/>
            </a:pPr>
            <a:endParaRPr lang="en-US" sz="3600" dirty="0" smtClean="0">
              <a:effectLst/>
            </a:endParaRPr>
          </a:p>
          <a:p>
            <a:pPr marL="0" indent="0" algn="ctr">
              <a:buNone/>
            </a:pPr>
            <a:r>
              <a:rPr lang="en-US" sz="3600" dirty="0" smtClean="0">
                <a:effectLst/>
              </a:rPr>
              <a:t>They had to have </a:t>
            </a:r>
            <a:r>
              <a:rPr lang="en-US" sz="3600" b="1" i="1" u="sng" dirty="0" smtClean="0">
                <a:solidFill>
                  <a:schemeClr val="tx2"/>
                </a:solidFill>
                <a:effectLst>
                  <a:outerShdw blurRad="38100" dist="38100" dir="2700000" algn="tl">
                    <a:srgbClr val="000000">
                      <a:alpha val="43137"/>
                    </a:srgbClr>
                  </a:outerShdw>
                </a:effectLst>
              </a:rPr>
              <a:t>THE MARK</a:t>
            </a:r>
            <a:endParaRPr lang="en-US" sz="3600" b="1" dirty="0" smtClean="0">
              <a:solidFill>
                <a:schemeClr val="tx2"/>
              </a:solidFill>
              <a:effectLst/>
            </a:endParaRPr>
          </a:p>
          <a:p>
            <a:pPr marL="0" indent="0" algn="ctr">
              <a:buNone/>
            </a:pPr>
            <a:r>
              <a:rPr lang="en-US" sz="3600" b="1" dirty="0" smtClean="0">
                <a:solidFill>
                  <a:srgbClr val="FFFF00"/>
                </a:solidFill>
              </a:rPr>
              <a:t>Which could be some type of</a:t>
            </a:r>
          </a:p>
          <a:p>
            <a:pPr marL="0" indent="0" algn="ctr">
              <a:buNone/>
            </a:pPr>
            <a:r>
              <a:rPr lang="en-US" sz="3600" b="1" dirty="0" smtClean="0">
                <a:solidFill>
                  <a:schemeClr val="tx2"/>
                </a:solidFill>
                <a:effectLst/>
              </a:rPr>
              <a:t>LOGO</a:t>
            </a:r>
            <a:r>
              <a:rPr lang="en-US" sz="3600" b="1" dirty="0" smtClean="0">
                <a:solidFill>
                  <a:srgbClr val="FFFF00"/>
                </a:solidFill>
                <a:effectLst/>
              </a:rPr>
              <a:t> or </a:t>
            </a:r>
            <a:r>
              <a:rPr lang="en-US" sz="3600" b="1" dirty="0" smtClean="0">
                <a:solidFill>
                  <a:schemeClr val="tx2"/>
                </a:solidFill>
                <a:effectLst/>
              </a:rPr>
              <a:t>SYMBOL</a:t>
            </a:r>
          </a:p>
          <a:p>
            <a:pPr marL="0" indent="0" algn="ctr">
              <a:buNone/>
            </a:pPr>
            <a:r>
              <a:rPr lang="en-US" sz="3600" b="1" dirty="0" smtClean="0">
                <a:solidFill>
                  <a:srgbClr val="FFFF00"/>
                </a:solidFill>
              </a:rPr>
              <a:t>Which represents</a:t>
            </a:r>
          </a:p>
          <a:p>
            <a:pPr marL="0" indent="0" algn="ctr">
              <a:buNone/>
            </a:pPr>
            <a:r>
              <a:rPr lang="en-US" sz="3600" b="1" dirty="0" smtClean="0">
                <a:solidFill>
                  <a:srgbClr val="FFFF00"/>
                </a:solidFill>
                <a:effectLst/>
              </a:rPr>
              <a:t>The antichrist</a:t>
            </a:r>
          </a:p>
        </p:txBody>
      </p:sp>
      <p:sp>
        <p:nvSpPr>
          <p:cNvPr id="3" name="AutoShape 6" descr="Related image"/>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Related image"/>
          <p:cNvSpPr>
            <a:spLocks noChangeAspect="1" noChangeArrowheads="1"/>
          </p:cNvSpPr>
          <p:nvPr/>
        </p:nvSpPr>
        <p:spPr bwMode="auto">
          <a:xfrm>
            <a:off x="230981" y="79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0" name="Picture 10"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01540"/>
            <a:ext cx="2457077" cy="327610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098" y="3601540"/>
            <a:ext cx="2546902" cy="3120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274137"/>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13:17</a:t>
            </a:r>
            <a:endParaRPr lang="en-US" dirty="0">
              <a:solidFill>
                <a:srgbClr val="00B0F0"/>
              </a:solidFill>
            </a:endParaRPr>
          </a:p>
        </p:txBody>
      </p:sp>
      <p:sp>
        <p:nvSpPr>
          <p:cNvPr id="5" name="Content Placeholder 2"/>
          <p:cNvSpPr>
            <a:spLocks noGrp="1"/>
          </p:cNvSpPr>
          <p:nvPr>
            <p:ph idx="1"/>
          </p:nvPr>
        </p:nvSpPr>
        <p:spPr>
          <a:xfrm>
            <a:off x="204717" y="1295400"/>
            <a:ext cx="8700446" cy="5439382"/>
          </a:xfrm>
        </p:spPr>
        <p:txBody>
          <a:bodyPr>
            <a:noAutofit/>
          </a:bodyPr>
          <a:lstStyle/>
          <a:p>
            <a:pPr marL="0" indent="0" algn="ctr">
              <a:buNone/>
            </a:pPr>
            <a:r>
              <a:rPr lang="en-US" sz="3600" dirty="0" smtClean="0">
                <a:effectLst/>
              </a:rPr>
              <a:t>…Or  </a:t>
            </a:r>
            <a:r>
              <a:rPr lang="en-US" sz="3600" b="1" dirty="0" smtClean="0">
                <a:solidFill>
                  <a:srgbClr val="FFC000"/>
                </a:solidFill>
                <a:effectLst/>
              </a:rPr>
              <a:t>THE NAME</a:t>
            </a:r>
          </a:p>
          <a:p>
            <a:pPr marL="0" indent="0" algn="ctr">
              <a:buNone/>
            </a:pPr>
            <a:r>
              <a:rPr lang="en-US" sz="3600" b="1" dirty="0" smtClean="0">
                <a:solidFill>
                  <a:srgbClr val="FFC000"/>
                </a:solidFill>
              </a:rPr>
              <a:t>The antichrist will have a name</a:t>
            </a:r>
          </a:p>
          <a:p>
            <a:pPr marL="0" indent="0" algn="ctr">
              <a:buNone/>
            </a:pPr>
            <a:r>
              <a:rPr lang="en-US" sz="3600" b="1" dirty="0" smtClean="0">
                <a:solidFill>
                  <a:srgbClr val="FFC000"/>
                </a:solidFill>
                <a:effectLst/>
              </a:rPr>
              <a:t>Which equates to 666</a:t>
            </a:r>
          </a:p>
        </p:txBody>
      </p:sp>
      <p:pic>
        <p:nvPicPr>
          <p:cNvPr id="9218" name="Picture 2" descr="Image result for images with the name lucif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687550"/>
            <a:ext cx="4216021" cy="317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97751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16" y="204717"/>
            <a:ext cx="6557751" cy="6557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25839" y="1549160"/>
            <a:ext cx="3643953" cy="954107"/>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rPr>
              <a:t>THE NUMBER OF A MAN</a:t>
            </a:r>
            <a:endParaRPr lang="en-US" sz="2800" b="1" dirty="0">
              <a:effectLst>
                <a:outerShdw blurRad="38100" dist="38100" dir="2700000" algn="tl">
                  <a:srgbClr val="000000">
                    <a:alpha val="43137"/>
                  </a:srgbClr>
                </a:outerShdw>
              </a:effectLst>
            </a:endParaRPr>
          </a:p>
        </p:txBody>
      </p:sp>
      <p:sp>
        <p:nvSpPr>
          <p:cNvPr id="6"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13:18</a:t>
            </a:r>
            <a:endParaRPr lang="en-US" dirty="0">
              <a:solidFill>
                <a:srgbClr val="00B0F0"/>
              </a:solidFill>
            </a:endParaRPr>
          </a:p>
        </p:txBody>
      </p:sp>
    </p:spTree>
    <p:extLst>
      <p:ext uri="{BB962C8B-B14F-4D97-AF65-F5344CB8AC3E}">
        <p14:creationId xmlns:p14="http://schemas.microsoft.com/office/powerpoint/2010/main" val="2738493650"/>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0"/>
            <a:ext cx="7765321" cy="987188"/>
          </a:xfrm>
        </p:spPr>
        <p:txBody>
          <a:bodyPr/>
          <a:lstStyle/>
          <a:p>
            <a:pPr algn="ctr"/>
            <a:r>
              <a:rPr lang="en-US" u="sng" dirty="0">
                <a:solidFill>
                  <a:srgbClr val="FFFF00"/>
                </a:solidFill>
              </a:rPr>
              <a:t>Revelation </a:t>
            </a:r>
            <a:r>
              <a:rPr lang="en-US" u="sng" dirty="0" smtClean="0">
                <a:solidFill>
                  <a:srgbClr val="FFFF00"/>
                </a:solidFill>
              </a:rPr>
              <a:t>13:17</a:t>
            </a:r>
            <a:endParaRPr lang="en-US" dirty="0">
              <a:solidFill>
                <a:srgbClr val="00B0F0"/>
              </a:solidFill>
            </a:endParaRPr>
          </a:p>
        </p:txBody>
      </p:sp>
      <p:sp>
        <p:nvSpPr>
          <p:cNvPr id="5" name="Content Placeholder 2"/>
          <p:cNvSpPr>
            <a:spLocks noGrp="1"/>
          </p:cNvSpPr>
          <p:nvPr>
            <p:ph idx="1"/>
          </p:nvPr>
        </p:nvSpPr>
        <p:spPr>
          <a:xfrm>
            <a:off x="204717" y="1295400"/>
            <a:ext cx="8700446" cy="5255526"/>
          </a:xfrm>
        </p:spPr>
        <p:txBody>
          <a:bodyPr>
            <a:noAutofit/>
          </a:bodyPr>
          <a:lstStyle/>
          <a:p>
            <a:pPr marL="0" indent="0" algn="ctr">
              <a:buNone/>
            </a:pPr>
            <a:r>
              <a:rPr lang="en-US" sz="3600" dirty="0" smtClean="0">
                <a:effectLst/>
              </a:rPr>
              <a:t>…Or  </a:t>
            </a:r>
            <a:r>
              <a:rPr lang="en-US" sz="3600" b="1" dirty="0" smtClean="0">
                <a:solidFill>
                  <a:srgbClr val="00B0F0"/>
                </a:solidFill>
                <a:effectLst/>
              </a:rPr>
              <a:t>THE NUMBER </a:t>
            </a:r>
            <a:r>
              <a:rPr lang="en-US" sz="5400" b="1" i="1" dirty="0" smtClean="0">
                <a:solidFill>
                  <a:srgbClr val="FF0000"/>
                </a:solidFill>
                <a:effectLst>
                  <a:outerShdw blurRad="38100" dist="38100" dir="2700000" algn="tl">
                    <a:srgbClr val="000000">
                      <a:alpha val="43137"/>
                    </a:srgbClr>
                  </a:outerShdw>
                </a:effectLst>
              </a:rPr>
              <a:t>666</a:t>
            </a:r>
          </a:p>
        </p:txBody>
      </p:sp>
      <p:pic>
        <p:nvPicPr>
          <p:cNvPr id="4100" name="Picture 4" descr="Image result for images of the mark in Revelation13: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15760"/>
            <a:ext cx="2895600" cy="42422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images of the mark in Revelation13: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194" y="2615760"/>
            <a:ext cx="4156806" cy="424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938620"/>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9" y="66674"/>
            <a:ext cx="4963485" cy="66889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59694" y="1447800"/>
            <a:ext cx="4079543" cy="4154984"/>
          </a:xfrm>
          <a:prstGeom prst="rect">
            <a:avLst/>
          </a:prstGeom>
          <a:noFill/>
        </p:spPr>
        <p:txBody>
          <a:bodyPr wrap="square" rtlCol="0">
            <a:spAutoFit/>
          </a:bodyPr>
          <a:lstStyle/>
          <a:p>
            <a:pPr algn="ctr"/>
            <a:r>
              <a:rPr lang="en-US" sz="4400" b="1" dirty="0" smtClean="0">
                <a:solidFill>
                  <a:schemeClr val="tx2"/>
                </a:solidFill>
                <a:effectLst>
                  <a:outerShdw blurRad="38100" dist="38100" dir="2700000" algn="tl">
                    <a:srgbClr val="000000">
                      <a:alpha val="43137"/>
                    </a:srgbClr>
                  </a:outerShdw>
                </a:effectLst>
              </a:rPr>
              <a:t>THE CHARACTER</a:t>
            </a:r>
          </a:p>
          <a:p>
            <a:pPr algn="ctr"/>
            <a:r>
              <a:rPr lang="en-US" sz="4400" b="1" dirty="0" smtClean="0">
                <a:solidFill>
                  <a:schemeClr val="tx2"/>
                </a:solidFill>
                <a:effectLst>
                  <a:outerShdw blurRad="38100" dist="38100" dir="2700000" algn="tl">
                    <a:srgbClr val="000000">
                      <a:alpha val="43137"/>
                    </a:srgbClr>
                  </a:outerShdw>
                </a:effectLst>
              </a:rPr>
              <a:t>AND</a:t>
            </a:r>
          </a:p>
          <a:p>
            <a:pPr algn="ctr"/>
            <a:r>
              <a:rPr lang="en-US" sz="4400" b="1" dirty="0" smtClean="0">
                <a:solidFill>
                  <a:schemeClr val="tx2"/>
                </a:solidFill>
                <a:effectLst>
                  <a:outerShdw blurRad="38100" dist="38100" dir="2700000" algn="tl">
                    <a:srgbClr val="000000">
                      <a:alpha val="43137"/>
                    </a:srgbClr>
                  </a:outerShdw>
                </a:effectLst>
              </a:rPr>
              <a:t>NATURE OF</a:t>
            </a:r>
          </a:p>
          <a:p>
            <a:pPr algn="ctr"/>
            <a:r>
              <a:rPr lang="en-US" sz="4400" b="1" dirty="0" smtClean="0">
                <a:solidFill>
                  <a:schemeClr val="tx2"/>
                </a:solidFill>
                <a:effectLst>
                  <a:outerShdw blurRad="38100" dist="38100" dir="2700000" algn="tl">
                    <a:srgbClr val="000000">
                      <a:alpha val="43137"/>
                    </a:srgbClr>
                  </a:outerShdw>
                </a:effectLst>
              </a:rPr>
              <a:t>THE ANTICHRIST</a:t>
            </a:r>
            <a:endParaRPr lang="en-US" sz="44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911250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145868" cy="782470"/>
          </a:xfrm>
        </p:spPr>
        <p:txBody>
          <a:bodyPr>
            <a:normAutofit fontScale="90000"/>
          </a:bodyPr>
          <a:lstStyle/>
          <a:p>
            <a:pPr algn="ctr"/>
            <a:r>
              <a:rPr lang="en-US" dirty="0" smtClean="0"/>
              <a:t>The Antichrist: Character &amp; nature</a:t>
            </a:r>
            <a:endParaRPr lang="en-US" dirty="0"/>
          </a:p>
        </p:txBody>
      </p:sp>
      <p:sp>
        <p:nvSpPr>
          <p:cNvPr id="3" name="Content Placeholder 2"/>
          <p:cNvSpPr>
            <a:spLocks noGrp="1"/>
          </p:cNvSpPr>
          <p:nvPr>
            <p:ph idx="1"/>
          </p:nvPr>
        </p:nvSpPr>
        <p:spPr>
          <a:xfrm>
            <a:off x="514066" y="1447800"/>
            <a:ext cx="8608325" cy="5232784"/>
          </a:xfrm>
        </p:spPr>
        <p:txBody>
          <a:bodyPr>
            <a:normAutofit/>
          </a:bodyPr>
          <a:lstStyle/>
          <a:p>
            <a:r>
              <a:rPr lang="en-US" sz="3200" b="1" u="sng" dirty="0" smtClean="0">
                <a:solidFill>
                  <a:srgbClr val="FFFF00"/>
                </a:solidFill>
              </a:rPr>
              <a:t>HE IS A MAN</a:t>
            </a:r>
          </a:p>
          <a:p>
            <a:pPr marL="0" indent="0">
              <a:buNone/>
            </a:pPr>
            <a:r>
              <a:rPr lang="en-US" sz="2400" b="1" dirty="0" smtClean="0">
                <a:solidFill>
                  <a:srgbClr val="FFFF00"/>
                </a:solidFill>
              </a:rPr>
              <a:t>Rev. </a:t>
            </a:r>
            <a:r>
              <a:rPr lang="en-US" sz="2400" b="1" dirty="0">
                <a:solidFill>
                  <a:srgbClr val="FFFF00"/>
                </a:solidFill>
              </a:rPr>
              <a:t>13:18 </a:t>
            </a:r>
            <a:r>
              <a:rPr lang="en-US" sz="2400" b="1" i="1" dirty="0"/>
              <a:t>Here is wisdom. Let him that hath understanding count the number of the beast: for it is the number of a </a:t>
            </a:r>
            <a:r>
              <a:rPr lang="en-US" sz="2400" b="1" i="1" u="sng" dirty="0">
                <a:solidFill>
                  <a:srgbClr val="00B0F0"/>
                </a:solidFill>
              </a:rPr>
              <a:t>man</a:t>
            </a:r>
            <a:r>
              <a:rPr lang="en-US" sz="2400" b="1" i="1" dirty="0"/>
              <a:t>; and his number is Six hundred threescore and six</a:t>
            </a:r>
            <a:r>
              <a:rPr lang="en-US" sz="2400" b="1" i="1" dirty="0" smtClean="0"/>
              <a:t>.</a:t>
            </a:r>
          </a:p>
          <a:p>
            <a:pPr marL="0" indent="0">
              <a:buNone/>
            </a:pPr>
            <a:r>
              <a:rPr lang="en-US" sz="2400" b="1" dirty="0" smtClean="0">
                <a:solidFill>
                  <a:srgbClr val="FFFF00"/>
                </a:solidFill>
              </a:rPr>
              <a:t>2 Thess. </a:t>
            </a:r>
            <a:r>
              <a:rPr lang="en-US" sz="2400" b="1" dirty="0">
                <a:solidFill>
                  <a:srgbClr val="FFFF00"/>
                </a:solidFill>
              </a:rPr>
              <a:t>2:3 </a:t>
            </a:r>
            <a:r>
              <a:rPr lang="en-US" sz="2400" b="1" i="1" dirty="0" smtClean="0"/>
              <a:t>Let </a:t>
            </a:r>
            <a:r>
              <a:rPr lang="en-US" sz="2400" b="1" i="1" dirty="0"/>
              <a:t>no man deceive you by any means: for that day shall not come, except there come a falling away first, and that </a:t>
            </a:r>
            <a:r>
              <a:rPr lang="en-US" sz="2400" b="1" i="1" u="sng" dirty="0">
                <a:solidFill>
                  <a:srgbClr val="00B0F0"/>
                </a:solidFill>
              </a:rPr>
              <a:t>man</a:t>
            </a:r>
            <a:r>
              <a:rPr lang="en-US" sz="2400" b="1" i="1" dirty="0"/>
              <a:t> of sin be revealed, the </a:t>
            </a:r>
            <a:r>
              <a:rPr lang="en-US" sz="2400" b="1" i="1" u="sng" dirty="0">
                <a:solidFill>
                  <a:srgbClr val="00B0F0"/>
                </a:solidFill>
              </a:rPr>
              <a:t>son</a:t>
            </a:r>
            <a:r>
              <a:rPr lang="en-US" sz="2400" b="1" i="1" dirty="0"/>
              <a:t> of </a:t>
            </a:r>
            <a:r>
              <a:rPr lang="en-US" sz="2400" b="1" i="1" dirty="0" smtClean="0"/>
              <a:t>perdition</a:t>
            </a:r>
            <a:endParaRPr lang="en-US" sz="2400" b="1" dirty="0" smtClean="0"/>
          </a:p>
          <a:p>
            <a:pPr marL="0" indent="0">
              <a:buNone/>
            </a:pPr>
            <a:endParaRPr lang="en-US" sz="800" dirty="0" smtClean="0">
              <a:effectLst/>
            </a:endParaRPr>
          </a:p>
          <a:p>
            <a:pPr marL="0" indent="0">
              <a:buNone/>
            </a:pPr>
            <a:r>
              <a:rPr lang="en-US" sz="2800" dirty="0" smtClean="0">
                <a:solidFill>
                  <a:srgbClr val="FFFF00"/>
                </a:solidFill>
                <a:effectLst/>
              </a:rPr>
              <a:t>He </a:t>
            </a:r>
            <a:r>
              <a:rPr lang="en-US" sz="2800" dirty="0">
                <a:solidFill>
                  <a:srgbClr val="FFFF00"/>
                </a:solidFill>
                <a:effectLst/>
              </a:rPr>
              <a:t>is not a </a:t>
            </a:r>
            <a:r>
              <a:rPr lang="en-US" sz="2800" dirty="0" smtClean="0">
                <a:solidFill>
                  <a:srgbClr val="FFFF00"/>
                </a:solidFill>
                <a:effectLst/>
              </a:rPr>
              <a:t>‘spirit being’ </a:t>
            </a:r>
            <a:r>
              <a:rPr lang="en-US" sz="2800" dirty="0">
                <a:solidFill>
                  <a:srgbClr val="FFFF00"/>
                </a:solidFill>
                <a:effectLst/>
              </a:rPr>
              <a:t>or a demon, this is going to be a man</a:t>
            </a:r>
            <a:r>
              <a:rPr lang="en-US" sz="2800" dirty="0" smtClean="0">
                <a:solidFill>
                  <a:srgbClr val="FFFF00"/>
                </a:solidFill>
                <a:effectLst/>
              </a:rPr>
              <a:t>. </a:t>
            </a:r>
            <a:r>
              <a:rPr lang="en-US" sz="2800" dirty="0">
                <a:solidFill>
                  <a:srgbClr val="FFFF00"/>
                </a:solidFill>
                <a:effectLst/>
              </a:rPr>
              <a:t>This also tells us his </a:t>
            </a:r>
            <a:r>
              <a:rPr lang="en-US" sz="2800" dirty="0" smtClean="0">
                <a:solidFill>
                  <a:srgbClr val="FFFF00"/>
                </a:solidFill>
                <a:effectLst/>
              </a:rPr>
              <a:t>gender… he </a:t>
            </a:r>
            <a:r>
              <a:rPr lang="en-US" sz="2800" dirty="0">
                <a:solidFill>
                  <a:srgbClr val="FFFF00"/>
                </a:solidFill>
                <a:effectLst/>
              </a:rPr>
              <a:t>will be male not female.</a:t>
            </a:r>
            <a:endParaRPr lang="en-US" sz="2800" b="1" i="1" dirty="0">
              <a:solidFill>
                <a:srgbClr val="FFFF00"/>
              </a:solidFill>
              <a:effectLst/>
            </a:endParaRPr>
          </a:p>
        </p:txBody>
      </p:sp>
    </p:spTree>
    <p:extLst>
      <p:ext uri="{BB962C8B-B14F-4D97-AF65-F5344CB8AC3E}">
        <p14:creationId xmlns:p14="http://schemas.microsoft.com/office/powerpoint/2010/main" val="1115863458"/>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524000"/>
            <a:ext cx="8763000" cy="5232784"/>
          </a:xfrm>
        </p:spPr>
        <p:txBody>
          <a:bodyPr>
            <a:normAutofit/>
          </a:bodyPr>
          <a:lstStyle/>
          <a:p>
            <a:r>
              <a:rPr lang="en-US" sz="3200" b="1" u="sng" dirty="0" smtClean="0">
                <a:solidFill>
                  <a:srgbClr val="FFFF00"/>
                </a:solidFill>
                <a:effectLst>
                  <a:outerShdw blurRad="38100" dist="38100" dir="2700000" algn="tl">
                    <a:srgbClr val="000000">
                      <a:alpha val="43137"/>
                    </a:srgbClr>
                  </a:outerShdw>
                </a:effectLst>
              </a:rPr>
              <a:t>HE WILL BE THE MAN OF SIN</a:t>
            </a:r>
          </a:p>
          <a:p>
            <a:pPr marL="0" indent="0">
              <a:buNone/>
            </a:pPr>
            <a:r>
              <a:rPr lang="en-US" sz="2400" b="1" dirty="0" smtClean="0">
                <a:solidFill>
                  <a:srgbClr val="FFFF00"/>
                </a:solidFill>
              </a:rPr>
              <a:t>2 Thess. </a:t>
            </a:r>
            <a:r>
              <a:rPr lang="en-US" sz="2400" b="1" dirty="0">
                <a:solidFill>
                  <a:srgbClr val="FFFF00"/>
                </a:solidFill>
              </a:rPr>
              <a:t>2:3 </a:t>
            </a:r>
            <a:r>
              <a:rPr lang="en-US" sz="2400" b="1" i="1" dirty="0" smtClean="0"/>
              <a:t>Let </a:t>
            </a:r>
            <a:r>
              <a:rPr lang="en-US" sz="2400" b="1" i="1" dirty="0"/>
              <a:t>no man deceive you by any means: for that day shall not come, except there come a falling away first, and that </a:t>
            </a:r>
            <a:r>
              <a:rPr lang="en-US" sz="2400" b="1" i="1" u="sng" dirty="0">
                <a:solidFill>
                  <a:srgbClr val="00B0F0"/>
                </a:solidFill>
              </a:rPr>
              <a:t>man of sin </a:t>
            </a:r>
            <a:r>
              <a:rPr lang="en-US" sz="2400" b="1" i="1" dirty="0"/>
              <a:t>be revealed, the </a:t>
            </a:r>
            <a:r>
              <a:rPr lang="en-US" sz="2400" b="1" i="1" u="sng" dirty="0">
                <a:solidFill>
                  <a:srgbClr val="FFFF00"/>
                </a:solidFill>
              </a:rPr>
              <a:t>son of </a:t>
            </a:r>
            <a:r>
              <a:rPr lang="en-US" sz="2400" b="1" i="1" u="sng" dirty="0" smtClean="0">
                <a:solidFill>
                  <a:srgbClr val="FFFF00"/>
                </a:solidFill>
              </a:rPr>
              <a:t>perdition*</a:t>
            </a:r>
            <a:endParaRPr lang="en-US" sz="2400" b="1" u="sng" dirty="0" smtClean="0">
              <a:solidFill>
                <a:srgbClr val="FFFF00"/>
              </a:solidFill>
            </a:endParaRPr>
          </a:p>
          <a:p>
            <a:pPr marL="0" indent="0">
              <a:buNone/>
            </a:pPr>
            <a:endParaRPr lang="en-US" sz="1200" dirty="0" smtClean="0">
              <a:effectLst/>
            </a:endParaRPr>
          </a:p>
          <a:p>
            <a:pPr marL="0" lvl="0" indent="0">
              <a:buNone/>
            </a:pPr>
            <a:r>
              <a:rPr lang="en-US" sz="2800" dirty="0" smtClean="0">
                <a:solidFill>
                  <a:srgbClr val="FFFF00"/>
                </a:solidFill>
                <a:effectLst/>
              </a:rPr>
              <a:t>There </a:t>
            </a:r>
            <a:r>
              <a:rPr lang="en-US" sz="2800" dirty="0">
                <a:solidFill>
                  <a:srgbClr val="FFFF00"/>
                </a:solidFill>
                <a:effectLst/>
              </a:rPr>
              <a:t>will be no limits to the conceit and evil intentions of this dictator’s perverted character. He is called </a:t>
            </a:r>
            <a:r>
              <a:rPr lang="en-US" sz="2800" b="1" dirty="0">
                <a:solidFill>
                  <a:schemeClr val="tx2"/>
                </a:solidFill>
                <a:effectLst/>
              </a:rPr>
              <a:t>the son of </a:t>
            </a:r>
            <a:r>
              <a:rPr lang="en-US" sz="2800" b="1" dirty="0" smtClean="0">
                <a:solidFill>
                  <a:schemeClr val="tx2"/>
                </a:solidFill>
                <a:effectLst/>
              </a:rPr>
              <a:t>*death </a:t>
            </a:r>
            <a:r>
              <a:rPr lang="en-US" sz="2800" b="1" dirty="0">
                <a:solidFill>
                  <a:schemeClr val="tx2"/>
                </a:solidFill>
                <a:effectLst/>
              </a:rPr>
              <a:t>and </a:t>
            </a:r>
            <a:r>
              <a:rPr lang="en-US" sz="2800" b="1" dirty="0" smtClean="0">
                <a:solidFill>
                  <a:schemeClr val="tx2"/>
                </a:solidFill>
                <a:effectLst/>
              </a:rPr>
              <a:t>destruction</a:t>
            </a:r>
            <a:r>
              <a:rPr lang="en-US" sz="2800" b="1" dirty="0" smtClean="0">
                <a:solidFill>
                  <a:srgbClr val="FFFF00"/>
                </a:solidFill>
                <a:effectLst/>
              </a:rPr>
              <a:t>. </a:t>
            </a:r>
            <a:r>
              <a:rPr lang="en-US" sz="2800" dirty="0">
                <a:solidFill>
                  <a:srgbClr val="FFFF00"/>
                </a:solidFill>
                <a:effectLst/>
              </a:rPr>
              <a:t>He will be the </a:t>
            </a:r>
            <a:r>
              <a:rPr lang="en-US" sz="2800" dirty="0" smtClean="0">
                <a:solidFill>
                  <a:srgbClr val="FFFF00"/>
                </a:solidFill>
                <a:effectLst/>
              </a:rPr>
              <a:t>lawless one, meaning;</a:t>
            </a:r>
            <a:r>
              <a:rPr lang="en-US" sz="2800" dirty="0">
                <a:solidFill>
                  <a:srgbClr val="FFFF00"/>
                </a:solidFill>
                <a:effectLst/>
              </a:rPr>
              <a:t> a morally bad person who rejects the righteousness of God's laws</a:t>
            </a:r>
            <a:r>
              <a:rPr lang="en-US" sz="2800" i="1" dirty="0" smtClean="0">
                <a:solidFill>
                  <a:srgbClr val="FFFF00"/>
                </a:solidFill>
                <a:effectLst/>
              </a:rPr>
              <a:t>.</a:t>
            </a:r>
            <a:r>
              <a:rPr lang="en-US" sz="2800" dirty="0">
                <a:solidFill>
                  <a:srgbClr val="FFFF00"/>
                </a:solidFill>
                <a:effectLst/>
              </a:rPr>
              <a:t> Disobedience, immorality, rebellion, violence and utter selfishness </a:t>
            </a:r>
            <a:r>
              <a:rPr lang="en-US" sz="2800" dirty="0" smtClean="0">
                <a:solidFill>
                  <a:srgbClr val="FFFF00"/>
                </a:solidFill>
                <a:effectLst/>
              </a:rPr>
              <a:t>will be </a:t>
            </a:r>
            <a:r>
              <a:rPr lang="en-US" sz="2800" dirty="0">
                <a:solidFill>
                  <a:srgbClr val="FFFF00"/>
                </a:solidFill>
                <a:effectLst/>
              </a:rPr>
              <a:t>manifestations of </a:t>
            </a:r>
            <a:r>
              <a:rPr lang="en-US" sz="2800" dirty="0" smtClean="0">
                <a:solidFill>
                  <a:srgbClr val="FFFF00"/>
                </a:solidFill>
                <a:effectLst/>
              </a:rPr>
              <a:t>this man </a:t>
            </a:r>
            <a:r>
              <a:rPr lang="en-US" sz="2800" dirty="0">
                <a:solidFill>
                  <a:srgbClr val="FFFF00"/>
                </a:solidFill>
                <a:effectLst/>
              </a:rPr>
              <a:t>of </a:t>
            </a:r>
            <a:r>
              <a:rPr lang="en-US" sz="2800" dirty="0" smtClean="0">
                <a:solidFill>
                  <a:srgbClr val="FFFF00"/>
                </a:solidFill>
                <a:effectLst/>
              </a:rPr>
              <a:t>sin.</a:t>
            </a:r>
            <a:endParaRPr lang="en-US" sz="2800" dirty="0">
              <a:solidFill>
                <a:srgbClr val="FFFF00"/>
              </a:solidFill>
              <a:effectLst/>
            </a:endParaRPr>
          </a:p>
          <a:p>
            <a:pPr marL="0" indent="0">
              <a:buNone/>
            </a:pPr>
            <a:endParaRPr lang="en-US" sz="2800" i="1" dirty="0">
              <a:solidFill>
                <a:srgbClr val="00B0F0"/>
              </a:solidFill>
              <a:effectLst/>
            </a:endParaRP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 Character &amp; nature</a:t>
            </a:r>
            <a:endParaRPr lang="en-US" dirty="0"/>
          </a:p>
        </p:txBody>
      </p:sp>
    </p:spTree>
    <p:extLst>
      <p:ext uri="{BB962C8B-B14F-4D97-AF65-F5344CB8AC3E}">
        <p14:creationId xmlns:p14="http://schemas.microsoft.com/office/powerpoint/2010/main" val="103356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838200"/>
            <a:ext cx="8839200" cy="6019800"/>
          </a:xfrm>
        </p:spPr>
        <p:txBody>
          <a:bodyPr>
            <a:noAutofit/>
          </a:bodyPr>
          <a:lstStyle/>
          <a:p>
            <a:pPr marL="68580" indent="0" algn="ctr">
              <a:buNone/>
            </a:pPr>
            <a:r>
              <a:rPr lang="en-US" sz="3200" b="1" u="sng" dirty="0" smtClean="0">
                <a:solidFill>
                  <a:srgbClr val="FFFF00"/>
                </a:solidFill>
              </a:rPr>
              <a:t>SIGNS OF THE LAST DAYS</a:t>
            </a:r>
          </a:p>
          <a:p>
            <a:pPr marL="68580" indent="0" algn="ctr">
              <a:buNone/>
            </a:pPr>
            <a:endParaRPr lang="en-US" sz="800" b="1" u="sng" dirty="0" smtClean="0">
              <a:solidFill>
                <a:srgbClr val="FFFF00"/>
              </a:solidFill>
            </a:endParaRPr>
          </a:p>
          <a:p>
            <a:r>
              <a:rPr lang="en-US" sz="4000" dirty="0" smtClean="0">
                <a:solidFill>
                  <a:srgbClr val="FFFF00"/>
                </a:solidFill>
              </a:rPr>
              <a:t>DEVASTATION  </a:t>
            </a:r>
            <a:r>
              <a:rPr lang="en-US" sz="4000" dirty="0" smtClean="0">
                <a:solidFill>
                  <a:schemeClr val="tx2">
                    <a:lumMod val="90000"/>
                  </a:schemeClr>
                </a:solidFill>
              </a:rPr>
              <a:t>of places</a:t>
            </a:r>
          </a:p>
          <a:p>
            <a:endParaRPr lang="en-US" sz="800" dirty="0"/>
          </a:p>
          <a:p>
            <a:r>
              <a:rPr lang="en-US" sz="3200" b="1" dirty="0">
                <a:solidFill>
                  <a:schemeClr val="accent2">
                    <a:lumMod val="60000"/>
                    <a:lumOff val="40000"/>
                  </a:schemeClr>
                </a:solidFill>
              </a:rPr>
              <a:t>Floods in the DRC </a:t>
            </a:r>
            <a:r>
              <a:rPr lang="en-US" sz="3200" b="1" dirty="0" smtClean="0">
                <a:solidFill>
                  <a:schemeClr val="accent2">
                    <a:lumMod val="60000"/>
                    <a:lumOff val="40000"/>
                  </a:schemeClr>
                </a:solidFill>
              </a:rPr>
              <a:t>take </a:t>
            </a:r>
            <a:r>
              <a:rPr lang="en-US" sz="3200" b="1" dirty="0">
                <a:solidFill>
                  <a:schemeClr val="accent2">
                    <a:lumMod val="60000"/>
                    <a:lumOff val="40000"/>
                  </a:schemeClr>
                </a:solidFill>
              </a:rPr>
              <a:t>m</a:t>
            </a:r>
            <a:r>
              <a:rPr lang="en-US" sz="3200" b="1" dirty="0" smtClean="0">
                <a:solidFill>
                  <a:schemeClr val="accent2">
                    <a:lumMod val="60000"/>
                    <a:lumOff val="40000"/>
                  </a:schemeClr>
                </a:solidFill>
              </a:rPr>
              <a:t>ore </a:t>
            </a:r>
            <a:r>
              <a:rPr lang="en-US" sz="3200" b="1" dirty="0">
                <a:solidFill>
                  <a:schemeClr val="accent2">
                    <a:lumMod val="60000"/>
                    <a:lumOff val="40000"/>
                  </a:schemeClr>
                </a:solidFill>
              </a:rPr>
              <a:t>t</a:t>
            </a:r>
            <a:r>
              <a:rPr lang="en-US" sz="3200" b="1" dirty="0" smtClean="0">
                <a:solidFill>
                  <a:schemeClr val="accent2">
                    <a:lumMod val="60000"/>
                    <a:lumOff val="40000"/>
                  </a:schemeClr>
                </a:solidFill>
              </a:rPr>
              <a:t>han </a:t>
            </a:r>
            <a:r>
              <a:rPr lang="en-US" sz="3200" b="1" dirty="0">
                <a:solidFill>
                  <a:schemeClr val="accent2">
                    <a:lumMod val="60000"/>
                    <a:lumOff val="40000"/>
                  </a:schemeClr>
                </a:solidFill>
              </a:rPr>
              <a:t>438 Lives</a:t>
            </a:r>
          </a:p>
          <a:p>
            <a:pPr marL="68580" indent="0">
              <a:buNone/>
            </a:pPr>
            <a:r>
              <a:rPr lang="en-US" sz="3200" dirty="0"/>
              <a:t>Early May </a:t>
            </a:r>
            <a:r>
              <a:rPr lang="en-US" sz="3200" dirty="0" smtClean="0"/>
              <a:t>2023 saw</a:t>
            </a:r>
            <a:r>
              <a:rPr lang="en-US" sz="3200" dirty="0"/>
              <a:t> torrential rain fall on the eastern region of the Democratic Republic of </a:t>
            </a:r>
            <a:r>
              <a:rPr lang="en-US" sz="3200" dirty="0" smtClean="0"/>
              <a:t> </a:t>
            </a:r>
            <a:r>
              <a:rPr lang="en-US" sz="3200" dirty="0"/>
              <a:t>Congo, causing flash flooding and mudslides. The </a:t>
            </a:r>
            <a:r>
              <a:rPr lang="en-US" sz="3200" dirty="0">
                <a:solidFill>
                  <a:schemeClr val="accent2">
                    <a:lumMod val="60000"/>
                    <a:lumOff val="40000"/>
                  </a:schemeClr>
                </a:solidFill>
              </a:rPr>
              <a:t>flood water killed at least 438 people </a:t>
            </a:r>
            <a:r>
              <a:rPr lang="en-US" sz="3200" dirty="0"/>
              <a:t>and </a:t>
            </a:r>
            <a:r>
              <a:rPr lang="en-US" sz="3200" dirty="0">
                <a:solidFill>
                  <a:srgbClr val="FFFF00"/>
                </a:solidFill>
                <a:effectLst>
                  <a:outerShdw blurRad="38100" dist="38100" dir="2700000" algn="tl">
                    <a:srgbClr val="000000">
                      <a:alpha val="43137"/>
                    </a:srgbClr>
                  </a:outerShdw>
                </a:effectLst>
              </a:rPr>
              <a:t>left thousands more missing or homeless</a:t>
            </a:r>
            <a:r>
              <a:rPr lang="en-US" sz="3200" dirty="0"/>
              <a:t>. Heavy rain and extreme flooding have become increasingly common in Africa in recent </a:t>
            </a:r>
            <a:r>
              <a:rPr lang="en-US" sz="3200" dirty="0" smtClean="0"/>
              <a:t>years.</a:t>
            </a:r>
            <a:endParaRPr lang="en-US" sz="3200" dirty="0"/>
          </a:p>
          <a:p>
            <a:pPr marL="68580" indent="0">
              <a:buNone/>
            </a:pPr>
            <a:endParaRPr lang="en-US" sz="32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4384993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0"/>
            <a:ext cx="8608325" cy="5232784"/>
          </a:xfrm>
        </p:spPr>
        <p:txBody>
          <a:bodyPr>
            <a:normAutofit/>
          </a:bodyPr>
          <a:lstStyle/>
          <a:p>
            <a:r>
              <a:rPr lang="en-US" sz="3200" b="1" u="sng" dirty="0" smtClean="0">
                <a:solidFill>
                  <a:srgbClr val="FFFF00"/>
                </a:solidFill>
              </a:rPr>
              <a:t>HE WILL CLAIM TO BE GOD &amp; DEMAND WORSHIP</a:t>
            </a:r>
          </a:p>
          <a:p>
            <a:pPr marL="0" indent="0">
              <a:buNone/>
            </a:pPr>
            <a:r>
              <a:rPr lang="en-US" sz="2400" b="1" dirty="0" smtClean="0">
                <a:solidFill>
                  <a:srgbClr val="FFFF00"/>
                </a:solidFill>
              </a:rPr>
              <a:t>2 Thess. </a:t>
            </a:r>
            <a:r>
              <a:rPr lang="en-US" sz="2400" b="1" dirty="0">
                <a:solidFill>
                  <a:srgbClr val="FFFF00"/>
                </a:solidFill>
              </a:rPr>
              <a:t>2:4 </a:t>
            </a:r>
            <a:r>
              <a:rPr lang="en-US" sz="2400" b="1" i="1" dirty="0" smtClean="0"/>
              <a:t>…Who </a:t>
            </a:r>
            <a:r>
              <a:rPr lang="en-US" sz="2400" b="1" i="1" dirty="0" err="1"/>
              <a:t>opposeth</a:t>
            </a:r>
            <a:r>
              <a:rPr lang="en-US" sz="2400" b="1" i="1" dirty="0"/>
              <a:t> and </a:t>
            </a:r>
            <a:r>
              <a:rPr lang="en-US" sz="2400" b="1" i="1" u="sng" dirty="0" err="1">
                <a:solidFill>
                  <a:srgbClr val="00B0F0"/>
                </a:solidFill>
              </a:rPr>
              <a:t>exalteth</a:t>
            </a:r>
            <a:r>
              <a:rPr lang="en-US" sz="2400" b="1" i="1" u="sng" dirty="0">
                <a:solidFill>
                  <a:srgbClr val="00B0F0"/>
                </a:solidFill>
              </a:rPr>
              <a:t> himself above all that is called God</a:t>
            </a:r>
            <a:r>
              <a:rPr lang="en-US" sz="2400" b="1" i="1" dirty="0"/>
              <a:t>, or that is worshipped; </a:t>
            </a:r>
            <a:r>
              <a:rPr lang="en-US" sz="2400" b="1" i="1" u="sng" dirty="0">
                <a:solidFill>
                  <a:srgbClr val="FFFF00"/>
                </a:solidFill>
              </a:rPr>
              <a:t>so that he as God </a:t>
            </a:r>
            <a:r>
              <a:rPr lang="en-US" sz="2400" b="1" i="1" u="sng" dirty="0" err="1">
                <a:solidFill>
                  <a:srgbClr val="FFFF00"/>
                </a:solidFill>
              </a:rPr>
              <a:t>sitteth</a:t>
            </a:r>
            <a:r>
              <a:rPr lang="en-US" sz="2400" b="1" i="1" u="sng" dirty="0">
                <a:solidFill>
                  <a:srgbClr val="FFFF00"/>
                </a:solidFill>
              </a:rPr>
              <a:t> in the temple of God</a:t>
            </a:r>
            <a:r>
              <a:rPr lang="en-US" sz="2400" b="1" i="1" dirty="0"/>
              <a:t>, </a:t>
            </a:r>
            <a:r>
              <a:rPr lang="en-US" sz="2400" b="1" i="1" u="sng" dirty="0" err="1">
                <a:solidFill>
                  <a:srgbClr val="00B0F0"/>
                </a:solidFill>
              </a:rPr>
              <a:t>shewing</a:t>
            </a:r>
            <a:r>
              <a:rPr lang="en-US" sz="2400" b="1" i="1" u="sng" dirty="0">
                <a:solidFill>
                  <a:srgbClr val="00B0F0"/>
                </a:solidFill>
              </a:rPr>
              <a:t> himself that he is God</a:t>
            </a:r>
            <a:r>
              <a:rPr lang="en-US" sz="2400" b="1" i="1" dirty="0" smtClean="0"/>
              <a:t>.</a:t>
            </a:r>
          </a:p>
          <a:p>
            <a:pPr marL="0" indent="0">
              <a:buNone/>
            </a:pPr>
            <a:endParaRPr lang="en-US" sz="800" dirty="0" smtClean="0">
              <a:effectLst/>
            </a:endParaRPr>
          </a:p>
          <a:p>
            <a:pPr marL="0" lvl="0" indent="0">
              <a:buNone/>
            </a:pPr>
            <a:r>
              <a:rPr lang="en-US" sz="2800" dirty="0" smtClean="0">
                <a:effectLst/>
              </a:rPr>
              <a:t>He </a:t>
            </a:r>
            <a:r>
              <a:rPr lang="en-US" sz="2800" dirty="0">
                <a:effectLst/>
              </a:rPr>
              <a:t>will be </a:t>
            </a:r>
            <a:r>
              <a:rPr lang="en-US" sz="2800" dirty="0">
                <a:solidFill>
                  <a:srgbClr val="FFFF00"/>
                </a:solidFill>
                <a:effectLst/>
              </a:rPr>
              <a:t>the self-declared </a:t>
            </a:r>
            <a:r>
              <a:rPr lang="en-US" sz="2800" dirty="0" smtClean="0">
                <a:solidFill>
                  <a:srgbClr val="FFFF00"/>
                </a:solidFill>
                <a:effectLst/>
              </a:rPr>
              <a:t>god </a:t>
            </a:r>
            <a:r>
              <a:rPr lang="en-US" sz="2800" dirty="0">
                <a:solidFill>
                  <a:srgbClr val="FFFF00"/>
                </a:solidFill>
                <a:effectLst/>
              </a:rPr>
              <a:t>of this world</a:t>
            </a:r>
            <a:r>
              <a:rPr lang="en-US" sz="2800" b="1" dirty="0">
                <a:effectLst/>
              </a:rPr>
              <a:t>.</a:t>
            </a:r>
            <a:r>
              <a:rPr lang="en-US" sz="2800" dirty="0">
                <a:effectLst/>
              </a:rPr>
              <a:t> After he has been honoured as world messiah for 3½ years he will proceed to the most extreme form of rebellion against God by declaring himself to be God and by demanding the worship of all people </a:t>
            </a:r>
            <a:r>
              <a:rPr lang="en-US" sz="2800" dirty="0">
                <a:solidFill>
                  <a:srgbClr val="FFFF00"/>
                </a:solidFill>
                <a:effectLst/>
              </a:rPr>
              <a:t>(Rev. 13:8, 12).</a:t>
            </a:r>
          </a:p>
          <a:p>
            <a:pPr marL="0" indent="0">
              <a:buNone/>
            </a:pPr>
            <a:endParaRPr lang="en-US" sz="2800" b="1" i="1" dirty="0">
              <a:solidFill>
                <a:srgbClr val="00B0F0"/>
              </a:solidFill>
              <a:effectLst/>
            </a:endParaRP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 Character &amp; nature</a:t>
            </a:r>
            <a:endParaRPr lang="en-US" dirty="0"/>
          </a:p>
        </p:txBody>
      </p:sp>
    </p:spTree>
    <p:extLst>
      <p:ext uri="{BB962C8B-B14F-4D97-AF65-F5344CB8AC3E}">
        <p14:creationId xmlns:p14="http://schemas.microsoft.com/office/powerpoint/2010/main" val="1883828283"/>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675" y="1600200"/>
            <a:ext cx="8608325" cy="5005316"/>
          </a:xfrm>
        </p:spPr>
        <p:txBody>
          <a:bodyPr>
            <a:normAutofit lnSpcReduction="10000"/>
          </a:bodyPr>
          <a:lstStyle/>
          <a:p>
            <a:r>
              <a:rPr lang="en-US" sz="3200" b="1" u="sng" dirty="0" smtClean="0">
                <a:solidFill>
                  <a:srgbClr val="FFFF00"/>
                </a:solidFill>
              </a:rPr>
              <a:t>HE WILL BE A BLASPHEMER</a:t>
            </a:r>
          </a:p>
          <a:p>
            <a:pPr marL="0" indent="0">
              <a:buNone/>
            </a:pPr>
            <a:r>
              <a:rPr lang="en-US" sz="2400" dirty="0" smtClean="0">
                <a:solidFill>
                  <a:srgbClr val="FFFF00"/>
                </a:solidFill>
                <a:effectLst/>
              </a:rPr>
              <a:t>Dan. </a:t>
            </a:r>
            <a:r>
              <a:rPr lang="en-US" sz="2400" dirty="0">
                <a:solidFill>
                  <a:srgbClr val="FFFF00"/>
                </a:solidFill>
                <a:effectLst/>
              </a:rPr>
              <a:t>7:25 </a:t>
            </a:r>
            <a:r>
              <a:rPr lang="en-US" sz="2400" i="1" dirty="0">
                <a:effectLst/>
              </a:rPr>
              <a:t>And he shall speak great words against the most High, and shall wear out the saints of the most High, and think to change times and laws: and they shall be given into his hand until a time and times and the dividing of time</a:t>
            </a:r>
            <a:r>
              <a:rPr lang="en-US" sz="2400" i="1" dirty="0" smtClean="0">
                <a:effectLst/>
              </a:rPr>
              <a:t>.</a:t>
            </a:r>
          </a:p>
          <a:p>
            <a:pPr marL="0" indent="0">
              <a:buNone/>
            </a:pPr>
            <a:r>
              <a:rPr lang="en-US" sz="2400" dirty="0" smtClean="0">
                <a:solidFill>
                  <a:srgbClr val="FFFF00"/>
                </a:solidFill>
                <a:effectLst/>
              </a:rPr>
              <a:t>Dan. </a:t>
            </a:r>
            <a:r>
              <a:rPr lang="en-US" sz="2400" dirty="0">
                <a:solidFill>
                  <a:srgbClr val="FFFF00"/>
                </a:solidFill>
                <a:effectLst/>
              </a:rPr>
              <a:t>11:36 </a:t>
            </a:r>
            <a:r>
              <a:rPr lang="en-US" sz="2400" i="1" dirty="0">
                <a:effectLst/>
              </a:rPr>
              <a:t>And the king shall do according to his will; and he shall exalt himself, and magnify himself above every god, and shall speak </a:t>
            </a:r>
            <a:r>
              <a:rPr lang="en-US" sz="2400" i="1" dirty="0" err="1">
                <a:effectLst/>
              </a:rPr>
              <a:t>marvellous</a:t>
            </a:r>
            <a:r>
              <a:rPr lang="en-US" sz="2400" i="1" dirty="0">
                <a:effectLst/>
              </a:rPr>
              <a:t> things against the God of gods, and shall prosper till the indignation be accomplished: for that that is determined shall be done</a:t>
            </a:r>
            <a:r>
              <a:rPr lang="en-US" sz="2400" i="1" dirty="0" smtClean="0">
                <a:effectLst/>
              </a:rPr>
              <a:t>.</a:t>
            </a:r>
          </a:p>
          <a:p>
            <a:pPr marL="0" indent="0">
              <a:buNone/>
            </a:pPr>
            <a:r>
              <a:rPr lang="en-US" sz="2400" dirty="0" smtClean="0">
                <a:solidFill>
                  <a:srgbClr val="FFFF00"/>
                </a:solidFill>
                <a:effectLst/>
              </a:rPr>
              <a:t>Rev. </a:t>
            </a:r>
            <a:r>
              <a:rPr lang="en-US" sz="2400" dirty="0">
                <a:solidFill>
                  <a:srgbClr val="FFFF00"/>
                </a:solidFill>
                <a:effectLst/>
              </a:rPr>
              <a:t>13:6 </a:t>
            </a:r>
            <a:r>
              <a:rPr lang="en-US" sz="2400" i="1" dirty="0">
                <a:effectLst/>
              </a:rPr>
              <a:t>And he opened his mouth in blasphemy against God, to blaspheme his name, and his tabernacle, and them that dwell in heaven.</a:t>
            </a: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 Character &amp; nature</a:t>
            </a:r>
            <a:endParaRPr lang="en-US" dirty="0"/>
          </a:p>
        </p:txBody>
      </p:sp>
    </p:spTree>
    <p:extLst>
      <p:ext uri="{BB962C8B-B14F-4D97-AF65-F5344CB8AC3E}">
        <p14:creationId xmlns:p14="http://schemas.microsoft.com/office/powerpoint/2010/main" val="2556954755"/>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0764" y="1600200"/>
            <a:ext cx="8763000" cy="5080384"/>
          </a:xfrm>
        </p:spPr>
        <p:txBody>
          <a:bodyPr>
            <a:normAutofit/>
          </a:bodyPr>
          <a:lstStyle/>
          <a:p>
            <a:r>
              <a:rPr lang="en-US" sz="3200" b="1" u="sng" dirty="0" smtClean="0">
                <a:solidFill>
                  <a:srgbClr val="FFFF00"/>
                </a:solidFill>
              </a:rPr>
              <a:t>HE WILL DISPLAY MIRACULOUS POWERS</a:t>
            </a:r>
          </a:p>
          <a:p>
            <a:pPr marL="0" indent="0">
              <a:buNone/>
            </a:pPr>
            <a:endParaRPr lang="en-US" sz="1600" b="1" dirty="0" smtClean="0">
              <a:solidFill>
                <a:srgbClr val="FFFF00"/>
              </a:solidFill>
            </a:endParaRPr>
          </a:p>
          <a:p>
            <a:pPr marL="0" indent="0">
              <a:buNone/>
            </a:pPr>
            <a:r>
              <a:rPr lang="en-US" sz="2400" b="1" dirty="0" smtClean="0">
                <a:solidFill>
                  <a:srgbClr val="FFFF00"/>
                </a:solidFill>
              </a:rPr>
              <a:t>Rev. </a:t>
            </a:r>
            <a:r>
              <a:rPr lang="en-US" sz="2400" b="1" dirty="0">
                <a:solidFill>
                  <a:srgbClr val="FFFF00"/>
                </a:solidFill>
              </a:rPr>
              <a:t>13:2 </a:t>
            </a:r>
            <a:r>
              <a:rPr lang="en-US" sz="2400" b="1" i="1" dirty="0"/>
              <a:t>And the beast which I saw was like unto a leopard, and his feet were as the feet of a bear, and his mouth as the mouth of a lion: and the dragon gave </a:t>
            </a:r>
            <a:r>
              <a:rPr lang="en-US" sz="2400" b="1" i="1" u="sng" dirty="0">
                <a:solidFill>
                  <a:srgbClr val="00B0F0"/>
                </a:solidFill>
              </a:rPr>
              <a:t>him his </a:t>
            </a:r>
            <a:r>
              <a:rPr lang="en-US" sz="2400" b="1" i="1" u="sng" dirty="0" smtClean="0">
                <a:solidFill>
                  <a:srgbClr val="00B0F0"/>
                </a:solidFill>
              </a:rPr>
              <a:t>power</a:t>
            </a:r>
            <a:r>
              <a:rPr lang="en-US" sz="2400" b="1" i="1" dirty="0" smtClean="0"/>
              <a:t> </a:t>
            </a:r>
            <a:r>
              <a:rPr lang="en-US" sz="2400" b="1" i="1" dirty="0" smtClean="0">
                <a:solidFill>
                  <a:srgbClr val="FFFF00"/>
                </a:solidFill>
              </a:rPr>
              <a:t>(</a:t>
            </a:r>
            <a:r>
              <a:rPr lang="en-US" sz="2400" b="1" i="1" dirty="0" err="1" smtClean="0">
                <a:solidFill>
                  <a:srgbClr val="FFFF00"/>
                </a:solidFill>
              </a:rPr>
              <a:t>Dunamis</a:t>
            </a:r>
            <a:r>
              <a:rPr lang="en-US" sz="2400" b="1" i="1" dirty="0" smtClean="0">
                <a:solidFill>
                  <a:srgbClr val="FFFF00"/>
                </a:solidFill>
              </a:rPr>
              <a:t>) </a:t>
            </a:r>
            <a:r>
              <a:rPr lang="en-US" sz="2400" b="1" i="1" dirty="0"/>
              <a:t>and his seat, and great </a:t>
            </a:r>
            <a:r>
              <a:rPr lang="en-US" sz="2400" b="1" i="1" dirty="0" smtClean="0"/>
              <a:t>authority</a:t>
            </a:r>
          </a:p>
          <a:p>
            <a:pPr marL="0" indent="0">
              <a:buNone/>
            </a:pPr>
            <a:r>
              <a:rPr lang="en-US" sz="2400" b="1" dirty="0" smtClean="0">
                <a:solidFill>
                  <a:srgbClr val="FFFF00"/>
                </a:solidFill>
              </a:rPr>
              <a:t>2 Thess. 2:8-9 </a:t>
            </a:r>
            <a:r>
              <a:rPr lang="en-US" sz="2400" b="1" i="1" dirty="0"/>
              <a:t>And then shall that Wicked </a:t>
            </a:r>
            <a:r>
              <a:rPr lang="en-US" sz="2400" b="1" i="1" dirty="0" smtClean="0"/>
              <a:t>[one] </a:t>
            </a:r>
            <a:r>
              <a:rPr lang="en-US" sz="2400" b="1" i="1" dirty="0"/>
              <a:t>be revealed</a:t>
            </a:r>
            <a:r>
              <a:rPr lang="en-US" sz="2400" b="1" i="1" dirty="0" smtClean="0"/>
              <a:t>… Even </a:t>
            </a:r>
            <a:r>
              <a:rPr lang="en-US" sz="2400" b="1" i="1" dirty="0"/>
              <a:t>him, whose coming is after the working of Satan with </a:t>
            </a:r>
            <a:r>
              <a:rPr lang="en-US" sz="2400" b="1" i="1" u="sng" dirty="0">
                <a:solidFill>
                  <a:srgbClr val="00B0F0"/>
                </a:solidFill>
              </a:rPr>
              <a:t>all power and signs and lying </a:t>
            </a:r>
            <a:r>
              <a:rPr lang="en-US" sz="2400" b="1" i="1" u="sng" dirty="0" smtClean="0">
                <a:solidFill>
                  <a:srgbClr val="00B0F0"/>
                </a:solidFill>
              </a:rPr>
              <a:t>wonders</a:t>
            </a:r>
          </a:p>
          <a:p>
            <a:pPr marL="0" indent="0">
              <a:buNone/>
            </a:pPr>
            <a:endParaRPr lang="en-US" sz="1200" dirty="0" smtClean="0">
              <a:solidFill>
                <a:srgbClr val="00B0F0"/>
              </a:solidFill>
              <a:effectLst/>
            </a:endParaRPr>
          </a:p>
          <a:p>
            <a:pPr marL="0" indent="0">
              <a:buNone/>
            </a:pPr>
            <a:r>
              <a:rPr lang="en-US" sz="2800" dirty="0" smtClean="0">
                <a:solidFill>
                  <a:srgbClr val="FFFF00"/>
                </a:solidFill>
                <a:effectLst/>
              </a:rPr>
              <a:t>He </a:t>
            </a:r>
            <a:r>
              <a:rPr lang="en-US" sz="2800" dirty="0">
                <a:solidFill>
                  <a:srgbClr val="FFFF00"/>
                </a:solidFill>
                <a:effectLst/>
              </a:rPr>
              <a:t>will be a notorious occult practitioner who will make use of the great powers given to him by Satan </a:t>
            </a: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 Character &amp; nature</a:t>
            </a:r>
            <a:endParaRPr lang="en-US" dirty="0"/>
          </a:p>
        </p:txBody>
      </p:sp>
    </p:spTree>
    <p:extLst>
      <p:ext uri="{BB962C8B-B14F-4D97-AF65-F5344CB8AC3E}">
        <p14:creationId xmlns:p14="http://schemas.microsoft.com/office/powerpoint/2010/main" val="2179589430"/>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608325" cy="5080384"/>
          </a:xfrm>
        </p:spPr>
        <p:txBody>
          <a:bodyPr>
            <a:noAutofit/>
          </a:bodyPr>
          <a:lstStyle/>
          <a:p>
            <a:r>
              <a:rPr lang="en-US" sz="3200" b="1" u="sng" dirty="0" smtClean="0">
                <a:solidFill>
                  <a:srgbClr val="FFFF00"/>
                </a:solidFill>
              </a:rPr>
              <a:t>HE WILL BE </a:t>
            </a:r>
            <a:r>
              <a:rPr lang="en-US" sz="3200" b="1" u="sng" dirty="0" smtClean="0">
                <a:solidFill>
                  <a:srgbClr val="FFFF00"/>
                </a:solidFill>
                <a:effectLst/>
              </a:rPr>
              <a:t>THE GREAT DECEIVER</a:t>
            </a:r>
            <a:endParaRPr lang="en-US" sz="3200" b="1" u="sng" dirty="0" smtClean="0">
              <a:solidFill>
                <a:srgbClr val="FFFF00"/>
              </a:solidFill>
            </a:endParaRPr>
          </a:p>
          <a:p>
            <a:pPr marL="0" indent="0">
              <a:buNone/>
            </a:pPr>
            <a:r>
              <a:rPr lang="en-US" sz="2400" b="1" dirty="0" smtClean="0">
                <a:solidFill>
                  <a:srgbClr val="FFFF00"/>
                </a:solidFill>
              </a:rPr>
              <a:t>2 Thess. 2:9-10 </a:t>
            </a:r>
            <a:r>
              <a:rPr lang="en-US" sz="2400" b="1" i="1" dirty="0" smtClean="0"/>
              <a:t>Even </a:t>
            </a:r>
            <a:r>
              <a:rPr lang="en-US" sz="2400" b="1" i="1" dirty="0"/>
              <a:t>him, whose coming is after the working of Satan with all power and signs and lying </a:t>
            </a:r>
            <a:r>
              <a:rPr lang="en-US" sz="2400" b="1" i="1" dirty="0" smtClean="0"/>
              <a:t>wonders </a:t>
            </a:r>
            <a:r>
              <a:rPr lang="en-US" sz="2400" b="1" i="1" u="sng" dirty="0" smtClean="0">
                <a:solidFill>
                  <a:srgbClr val="00B0F0"/>
                </a:solidFill>
              </a:rPr>
              <a:t>And </a:t>
            </a:r>
            <a:r>
              <a:rPr lang="en-US" sz="2400" b="1" i="1" u="sng" dirty="0">
                <a:solidFill>
                  <a:srgbClr val="00B0F0"/>
                </a:solidFill>
              </a:rPr>
              <a:t>with all deceivableness of unrighteousness in them that perish</a:t>
            </a:r>
            <a:r>
              <a:rPr lang="en-US" sz="2400" b="1" i="1" dirty="0">
                <a:solidFill>
                  <a:srgbClr val="00B0F0"/>
                </a:solidFill>
              </a:rPr>
              <a:t>; </a:t>
            </a:r>
            <a:r>
              <a:rPr lang="en-US" sz="2400" b="1" i="1" dirty="0"/>
              <a:t>because they received not the love of the truth, that they might be saved.</a:t>
            </a:r>
            <a:endParaRPr lang="en-US" sz="2400" b="1" i="1" dirty="0" smtClean="0"/>
          </a:p>
          <a:p>
            <a:pPr marL="0" lvl="0" indent="0">
              <a:buNone/>
            </a:pPr>
            <a:r>
              <a:rPr lang="en-US" sz="2800" dirty="0" smtClean="0">
                <a:solidFill>
                  <a:srgbClr val="FFFF00"/>
                </a:solidFill>
                <a:effectLst/>
              </a:rPr>
              <a:t>He </a:t>
            </a:r>
            <a:r>
              <a:rPr lang="en-US" sz="2800" dirty="0">
                <a:solidFill>
                  <a:srgbClr val="FFFF00"/>
                </a:solidFill>
                <a:effectLst/>
              </a:rPr>
              <a:t>will be without </a:t>
            </a:r>
            <a:r>
              <a:rPr lang="en-US" sz="2800" dirty="0" smtClean="0">
                <a:solidFill>
                  <a:srgbClr val="FFFF00"/>
                </a:solidFill>
                <a:effectLst/>
              </a:rPr>
              <a:t>integrity. Through </a:t>
            </a:r>
            <a:r>
              <a:rPr lang="en-US" sz="2800" dirty="0">
                <a:solidFill>
                  <a:srgbClr val="FFFF00"/>
                </a:solidFill>
                <a:effectLst/>
              </a:rPr>
              <a:t>political fraud he will gain a position of leadership, and by the use of clever diplomacy (political lies) he </a:t>
            </a:r>
            <a:r>
              <a:rPr lang="en-US" sz="2800" dirty="0" smtClean="0">
                <a:solidFill>
                  <a:srgbClr val="FFFF00"/>
                </a:solidFill>
                <a:effectLst/>
              </a:rPr>
              <a:t>will </a:t>
            </a:r>
            <a:r>
              <a:rPr lang="en-US" sz="2800" dirty="0">
                <a:solidFill>
                  <a:srgbClr val="FFFF00"/>
                </a:solidFill>
                <a:effectLst/>
              </a:rPr>
              <a:t>become world leader (Dan. 9:27</a:t>
            </a:r>
            <a:r>
              <a:rPr lang="en-US" sz="2800" dirty="0" smtClean="0">
                <a:solidFill>
                  <a:srgbClr val="FFFF00"/>
                </a:solidFill>
                <a:effectLst/>
              </a:rPr>
              <a:t>). </a:t>
            </a:r>
            <a:r>
              <a:rPr lang="en-US" sz="2800" dirty="0">
                <a:solidFill>
                  <a:srgbClr val="FFFF00"/>
                </a:solidFill>
                <a:effectLst/>
              </a:rPr>
              <a:t>He will be the big </a:t>
            </a:r>
            <a:r>
              <a:rPr lang="en-US" sz="2800" dirty="0" smtClean="0">
                <a:solidFill>
                  <a:srgbClr val="FFFF00"/>
                </a:solidFill>
                <a:effectLst/>
              </a:rPr>
              <a:t>briber.</a:t>
            </a:r>
            <a:r>
              <a:rPr lang="en-US" sz="2800" dirty="0">
                <a:solidFill>
                  <a:srgbClr val="FFFF00"/>
                </a:solidFill>
                <a:effectLst/>
              </a:rPr>
              <a:t> </a:t>
            </a:r>
            <a:r>
              <a:rPr lang="en-US" sz="2800" dirty="0" smtClean="0">
                <a:solidFill>
                  <a:srgbClr val="FFFF00"/>
                </a:solidFill>
                <a:effectLst/>
              </a:rPr>
              <a:t> Double </a:t>
            </a:r>
            <a:r>
              <a:rPr lang="en-US" sz="2800" dirty="0">
                <a:solidFill>
                  <a:srgbClr val="FFFF00"/>
                </a:solidFill>
                <a:effectLst/>
              </a:rPr>
              <a:t>standards, bribery and corruption will be the order of the day in his wicked </a:t>
            </a:r>
            <a:r>
              <a:rPr lang="en-US" sz="2800" dirty="0" smtClean="0">
                <a:solidFill>
                  <a:srgbClr val="FFFF00"/>
                </a:solidFill>
                <a:effectLst/>
              </a:rPr>
              <a:t>regime.</a:t>
            </a:r>
            <a:endParaRPr lang="en-US" sz="2800" dirty="0">
              <a:solidFill>
                <a:srgbClr val="FFFF00"/>
              </a:solidFill>
              <a:effectLst/>
            </a:endParaRPr>
          </a:p>
          <a:p>
            <a:pPr marL="0" indent="0">
              <a:buNone/>
            </a:pPr>
            <a:endParaRPr lang="en-US" sz="2800" dirty="0">
              <a:solidFill>
                <a:srgbClr val="00B0F0"/>
              </a:solidFill>
              <a:effectLst/>
            </a:endParaRP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 Character &amp; nature</a:t>
            </a:r>
            <a:endParaRPr lang="en-US" dirty="0"/>
          </a:p>
        </p:txBody>
      </p:sp>
    </p:spTree>
    <p:extLst>
      <p:ext uri="{BB962C8B-B14F-4D97-AF65-F5344CB8AC3E}">
        <p14:creationId xmlns:p14="http://schemas.microsoft.com/office/powerpoint/2010/main" val="2571019268"/>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279" y="1600200"/>
            <a:ext cx="8686799" cy="5080384"/>
          </a:xfrm>
        </p:spPr>
        <p:txBody>
          <a:bodyPr>
            <a:noAutofit/>
          </a:bodyPr>
          <a:lstStyle/>
          <a:p>
            <a:r>
              <a:rPr lang="en-US" sz="3000" b="1" u="sng" dirty="0" smtClean="0">
                <a:solidFill>
                  <a:srgbClr val="FFFF00"/>
                </a:solidFill>
              </a:rPr>
              <a:t>HE WILL </a:t>
            </a:r>
            <a:r>
              <a:rPr lang="en-US" sz="3000" b="1" u="sng" dirty="0" smtClean="0">
                <a:solidFill>
                  <a:srgbClr val="FFFF00"/>
                </a:solidFill>
                <a:effectLst/>
              </a:rPr>
              <a:t>CONTROL THE WORLD’S ECONOMY</a:t>
            </a:r>
            <a:r>
              <a:rPr lang="en-US" sz="3000" b="1" u="sng" dirty="0" smtClean="0">
                <a:solidFill>
                  <a:srgbClr val="FFFF00"/>
                </a:solidFill>
              </a:rPr>
              <a:t> </a:t>
            </a:r>
          </a:p>
          <a:p>
            <a:pPr marL="0" indent="0">
              <a:buNone/>
            </a:pPr>
            <a:endParaRPr lang="en-US" sz="800" b="1" dirty="0" smtClean="0">
              <a:solidFill>
                <a:srgbClr val="FFFF00"/>
              </a:solidFill>
            </a:endParaRPr>
          </a:p>
          <a:p>
            <a:pPr marL="0" indent="0">
              <a:buNone/>
            </a:pPr>
            <a:r>
              <a:rPr lang="en-US" sz="2400" b="1" dirty="0" smtClean="0">
                <a:solidFill>
                  <a:srgbClr val="FFFF00"/>
                </a:solidFill>
              </a:rPr>
              <a:t>Rev. 13:16-17 </a:t>
            </a:r>
            <a:r>
              <a:rPr lang="en-US" sz="2400" b="1" i="1" dirty="0"/>
              <a:t>And he </a:t>
            </a:r>
            <a:r>
              <a:rPr lang="en-US" sz="2400" b="1" i="1" dirty="0" err="1"/>
              <a:t>causeth</a:t>
            </a:r>
            <a:r>
              <a:rPr lang="en-US" sz="2400" b="1" i="1" dirty="0"/>
              <a:t> all, both small and great, rich and poor, free and bond, to receive a mark in their right hand, or in their foreheads</a:t>
            </a:r>
            <a:r>
              <a:rPr lang="en-US" sz="2400" b="1" i="1" dirty="0" smtClean="0"/>
              <a:t>: And </a:t>
            </a:r>
            <a:r>
              <a:rPr lang="en-US" sz="2400" b="1" i="1" u="sng" dirty="0">
                <a:solidFill>
                  <a:srgbClr val="00B0F0"/>
                </a:solidFill>
              </a:rPr>
              <a:t>that no man might buy or sell</a:t>
            </a:r>
            <a:r>
              <a:rPr lang="en-US" sz="2400" b="1" i="1" dirty="0"/>
              <a:t>, save he that had the mark, or the name of the beast, or the number of his name.</a:t>
            </a:r>
            <a:endParaRPr lang="en-US" sz="2400" b="1" i="1" dirty="0" smtClean="0"/>
          </a:p>
          <a:p>
            <a:pPr marL="0" lvl="0" indent="0">
              <a:buNone/>
            </a:pPr>
            <a:r>
              <a:rPr lang="en-US" sz="2800" dirty="0" smtClean="0">
                <a:solidFill>
                  <a:srgbClr val="FFFF00"/>
                </a:solidFill>
                <a:effectLst/>
              </a:rPr>
              <a:t>Whoever </a:t>
            </a:r>
            <a:r>
              <a:rPr lang="en-US" sz="2800" dirty="0">
                <a:solidFill>
                  <a:srgbClr val="FFFF00"/>
                </a:solidFill>
                <a:effectLst/>
              </a:rPr>
              <a:t>rules the world’s </a:t>
            </a:r>
            <a:r>
              <a:rPr lang="en-US" sz="2800" dirty="0" smtClean="0">
                <a:solidFill>
                  <a:srgbClr val="FFFF00"/>
                </a:solidFill>
                <a:effectLst/>
              </a:rPr>
              <a:t>goods, </a:t>
            </a:r>
            <a:r>
              <a:rPr lang="en-US" sz="2800" dirty="0">
                <a:solidFill>
                  <a:srgbClr val="FFFF00"/>
                </a:solidFill>
                <a:effectLst/>
              </a:rPr>
              <a:t>rules the unsaved </a:t>
            </a:r>
            <a:r>
              <a:rPr lang="en-US" sz="2800" dirty="0" smtClean="0">
                <a:solidFill>
                  <a:srgbClr val="FFFF00"/>
                </a:solidFill>
                <a:effectLst/>
              </a:rPr>
              <a:t>world. </a:t>
            </a:r>
            <a:r>
              <a:rPr lang="en-US" sz="2800" dirty="0">
                <a:solidFill>
                  <a:srgbClr val="FFFF00"/>
                </a:solidFill>
                <a:effectLst/>
              </a:rPr>
              <a:t>When people start getting hungry, they will do almost anything to keep from starving.  Even submit to an ungodly ruler.  He causes everyone to receive a mark so that they can’t even buy food or any goods at all unless they have his mark upon </a:t>
            </a:r>
            <a:r>
              <a:rPr lang="en-US" sz="2800" dirty="0" smtClean="0">
                <a:solidFill>
                  <a:srgbClr val="FFFF00"/>
                </a:solidFill>
                <a:effectLst/>
              </a:rPr>
              <a:t>them.</a:t>
            </a:r>
            <a:endParaRPr lang="en-US" sz="2800" dirty="0">
              <a:solidFill>
                <a:srgbClr val="FFFF00"/>
              </a:solidFill>
              <a:effectLst/>
            </a:endParaRP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 Character &amp; nature</a:t>
            </a:r>
            <a:endParaRPr lang="en-US" dirty="0"/>
          </a:p>
        </p:txBody>
      </p:sp>
    </p:spTree>
    <p:extLst>
      <p:ext uri="{BB962C8B-B14F-4D97-AF65-F5344CB8AC3E}">
        <p14:creationId xmlns:p14="http://schemas.microsoft.com/office/powerpoint/2010/main" val="2218205480"/>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081" y="1524000"/>
            <a:ext cx="8711820" cy="5081516"/>
          </a:xfrm>
        </p:spPr>
        <p:txBody>
          <a:bodyPr>
            <a:noAutofit/>
          </a:bodyPr>
          <a:lstStyle/>
          <a:p>
            <a:r>
              <a:rPr lang="en-US" sz="3000" b="1" u="sng" dirty="0" smtClean="0">
                <a:solidFill>
                  <a:srgbClr val="FFFF00"/>
                </a:solidFill>
              </a:rPr>
              <a:t>HE WILL NOT HAVE A DESIRE FOR WOMEN</a:t>
            </a:r>
          </a:p>
          <a:p>
            <a:pPr marL="0" indent="0">
              <a:buNone/>
            </a:pPr>
            <a:endParaRPr lang="en-US" sz="1200" b="1" dirty="0" smtClean="0">
              <a:solidFill>
                <a:srgbClr val="FFFF00"/>
              </a:solidFill>
            </a:endParaRPr>
          </a:p>
          <a:p>
            <a:pPr marL="0" indent="0">
              <a:buNone/>
            </a:pPr>
            <a:r>
              <a:rPr lang="en-US" sz="2400" b="1" dirty="0" smtClean="0">
                <a:solidFill>
                  <a:srgbClr val="FFFF00"/>
                </a:solidFill>
              </a:rPr>
              <a:t>Dan. </a:t>
            </a:r>
            <a:r>
              <a:rPr lang="en-US" sz="2400" b="1" dirty="0">
                <a:solidFill>
                  <a:srgbClr val="FFFF00"/>
                </a:solidFill>
              </a:rPr>
              <a:t>11:37 </a:t>
            </a:r>
            <a:r>
              <a:rPr lang="en-US" sz="2400" b="1" i="1" dirty="0"/>
              <a:t>Neither shall he regard the God of his fathers, </a:t>
            </a:r>
            <a:r>
              <a:rPr lang="en-US" sz="2400" b="1" i="1" u="sng" dirty="0">
                <a:solidFill>
                  <a:srgbClr val="00B0F0"/>
                </a:solidFill>
              </a:rPr>
              <a:t>nor the desire of women</a:t>
            </a:r>
            <a:r>
              <a:rPr lang="en-US" sz="2400" b="1" i="1" dirty="0"/>
              <a:t>, nor regard any god: for he shall magnify himself above all.</a:t>
            </a:r>
            <a:endParaRPr lang="en-US" sz="2400" b="1" i="1" dirty="0" smtClean="0"/>
          </a:p>
          <a:p>
            <a:pPr marL="0" lvl="0" indent="0">
              <a:buNone/>
            </a:pPr>
            <a:endParaRPr lang="en-US" sz="800" dirty="0" smtClean="0">
              <a:solidFill>
                <a:srgbClr val="FFFF00"/>
              </a:solidFill>
              <a:effectLst/>
            </a:endParaRPr>
          </a:p>
          <a:p>
            <a:pPr marL="0" lvl="0" indent="0">
              <a:buNone/>
            </a:pPr>
            <a:endParaRPr lang="en-US" sz="800" b="1" i="1" u="sng" dirty="0" smtClean="0">
              <a:solidFill>
                <a:srgbClr val="00B0F0"/>
              </a:solidFill>
              <a:effectLst>
                <a:outerShdw blurRad="38100" dist="38100" dir="2700000" algn="tl">
                  <a:srgbClr val="000000">
                    <a:alpha val="43137"/>
                  </a:srgbClr>
                </a:outerShdw>
              </a:effectLst>
            </a:endParaRPr>
          </a:p>
          <a:p>
            <a:pPr marL="0" lvl="0" indent="0">
              <a:buNone/>
            </a:pPr>
            <a:r>
              <a:rPr lang="en-US" sz="2800" b="1" i="1" u="sng" dirty="0" smtClean="0">
                <a:solidFill>
                  <a:srgbClr val="00B0F0"/>
                </a:solidFill>
              </a:rPr>
              <a:t>Desire</a:t>
            </a:r>
            <a:r>
              <a:rPr lang="en-US" sz="2800" dirty="0" smtClean="0">
                <a:solidFill>
                  <a:srgbClr val="00B0F0"/>
                </a:solidFill>
              </a:rPr>
              <a:t> </a:t>
            </a:r>
            <a:r>
              <a:rPr lang="en-US" sz="2800" dirty="0">
                <a:solidFill>
                  <a:srgbClr val="00B0F0"/>
                </a:solidFill>
              </a:rPr>
              <a:t>here means: </a:t>
            </a:r>
            <a:r>
              <a:rPr lang="en-US" sz="2800" dirty="0" smtClean="0">
                <a:solidFill>
                  <a:srgbClr val="00B0F0"/>
                </a:solidFill>
              </a:rPr>
              <a:t>delight, goodly</a:t>
            </a:r>
            <a:r>
              <a:rPr lang="en-US" sz="2800" dirty="0">
                <a:solidFill>
                  <a:srgbClr val="00B0F0"/>
                </a:solidFill>
              </a:rPr>
              <a:t>, pleasant, </a:t>
            </a:r>
            <a:r>
              <a:rPr lang="en-US" sz="2800" dirty="0" smtClean="0">
                <a:solidFill>
                  <a:srgbClr val="00B0F0"/>
                </a:solidFill>
              </a:rPr>
              <a:t>precious… </a:t>
            </a:r>
            <a:r>
              <a:rPr lang="en-US" sz="2800" dirty="0" smtClean="0"/>
              <a:t>meaning; </a:t>
            </a:r>
            <a:r>
              <a:rPr lang="en-US" sz="2800" dirty="0" smtClean="0">
                <a:solidFill>
                  <a:srgbClr val="FFFF00"/>
                </a:solidFill>
              </a:rPr>
              <a:t>the antichrist will not delight in women, he will not be pleased or pleasured by women and he will not see women as precious.</a:t>
            </a:r>
          </a:p>
          <a:p>
            <a:pPr marL="0" lvl="0" indent="0">
              <a:buNone/>
            </a:pPr>
            <a:endParaRPr lang="en-US" sz="800" dirty="0" smtClean="0">
              <a:solidFill>
                <a:srgbClr val="FFFF00"/>
              </a:solidFill>
            </a:endParaRPr>
          </a:p>
          <a:p>
            <a:pPr marL="0" indent="0" algn="ctr">
              <a:buNone/>
            </a:pPr>
            <a:r>
              <a:rPr lang="en-US" sz="2800" dirty="0" smtClean="0">
                <a:effectLst>
                  <a:outerShdw blurRad="38100" dist="38100" dir="2700000" algn="tl">
                    <a:srgbClr val="000000">
                      <a:alpha val="43137"/>
                    </a:srgbClr>
                  </a:outerShdw>
                </a:effectLst>
              </a:rPr>
              <a:t>THIS COULD MEAN THAT THE </a:t>
            </a:r>
            <a:r>
              <a:rPr lang="en-US" sz="2800" dirty="0">
                <a:effectLst>
                  <a:outerShdw blurRad="38100" dist="38100" dir="2700000" algn="tl">
                    <a:srgbClr val="000000">
                      <a:alpha val="43137"/>
                    </a:srgbClr>
                  </a:outerShdw>
                </a:effectLst>
              </a:rPr>
              <a:t>ANTICHRIST </a:t>
            </a:r>
            <a:r>
              <a:rPr lang="en-US" sz="2800" dirty="0" smtClean="0">
                <a:effectLst>
                  <a:outerShdw blurRad="38100" dist="38100" dir="2700000" algn="tl">
                    <a:srgbClr val="000000">
                      <a:alpha val="43137"/>
                    </a:srgbClr>
                  </a:outerShdw>
                </a:effectLst>
              </a:rPr>
              <a:t>MIGHT BE </a:t>
            </a:r>
            <a:r>
              <a:rPr lang="en-US" sz="2800" dirty="0">
                <a:effectLst>
                  <a:outerShdw blurRad="38100" dist="38100" dir="2700000" algn="tl">
                    <a:srgbClr val="000000">
                      <a:alpha val="43137"/>
                    </a:srgbClr>
                  </a:outerShdw>
                </a:effectLst>
              </a:rPr>
              <a:t>A </a:t>
            </a:r>
            <a:r>
              <a:rPr lang="en-US" sz="2800" dirty="0" smtClean="0">
                <a:effectLst>
                  <a:outerShdw blurRad="38100" dist="38100" dir="2700000" algn="tl">
                    <a:srgbClr val="000000">
                      <a:alpha val="43137"/>
                    </a:srgbClr>
                  </a:outerShdw>
                </a:effectLst>
              </a:rPr>
              <a:t>HOMOSEXUAL</a:t>
            </a:r>
            <a:r>
              <a:rPr lang="en-US" sz="2800" dirty="0">
                <a:effectLst>
                  <a:outerShdw blurRad="38100" dist="38100" dir="2700000" algn="tl">
                    <a:srgbClr val="000000">
                      <a:alpha val="43137"/>
                    </a:srgbClr>
                  </a:outerShdw>
                </a:effectLst>
              </a:rPr>
              <a:t>!</a:t>
            </a:r>
          </a:p>
          <a:p>
            <a:pPr marL="0" lvl="0" indent="0">
              <a:buNone/>
            </a:pPr>
            <a:endParaRPr lang="en-US" sz="2800" dirty="0">
              <a:solidFill>
                <a:srgbClr val="FFFF00"/>
              </a:solidFill>
            </a:endParaRP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 Character &amp; nature</a:t>
            </a:r>
            <a:endParaRPr lang="en-US" dirty="0"/>
          </a:p>
        </p:txBody>
      </p:sp>
    </p:spTree>
    <p:extLst>
      <p:ext uri="{BB962C8B-B14F-4D97-AF65-F5344CB8AC3E}">
        <p14:creationId xmlns:p14="http://schemas.microsoft.com/office/powerpoint/2010/main" val="1792123419"/>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281" y="1828800"/>
            <a:ext cx="8608325" cy="4776716"/>
          </a:xfrm>
        </p:spPr>
        <p:txBody>
          <a:bodyPr>
            <a:noAutofit/>
          </a:bodyPr>
          <a:lstStyle/>
          <a:p>
            <a:r>
              <a:rPr lang="en-US" sz="3200" b="1" u="sng" dirty="0" smtClean="0">
                <a:solidFill>
                  <a:srgbClr val="FFFF00"/>
                </a:solidFill>
              </a:rPr>
              <a:t>HE WILL RULE THE EARTH FOR A TIME </a:t>
            </a:r>
          </a:p>
          <a:p>
            <a:pPr marL="0" indent="0">
              <a:buNone/>
            </a:pPr>
            <a:endParaRPr lang="en-US" sz="1600" b="1" dirty="0" smtClean="0">
              <a:solidFill>
                <a:srgbClr val="FFFF00"/>
              </a:solidFill>
            </a:endParaRPr>
          </a:p>
          <a:p>
            <a:pPr marL="0" indent="0">
              <a:buNone/>
            </a:pPr>
            <a:r>
              <a:rPr lang="en-US" sz="2400" b="1" dirty="0" smtClean="0">
                <a:solidFill>
                  <a:srgbClr val="FFFF00"/>
                </a:solidFill>
              </a:rPr>
              <a:t>Rev. </a:t>
            </a:r>
            <a:r>
              <a:rPr lang="en-US" sz="2400" b="1" dirty="0">
                <a:solidFill>
                  <a:srgbClr val="FFFF00"/>
                </a:solidFill>
              </a:rPr>
              <a:t>13:5 </a:t>
            </a:r>
            <a:r>
              <a:rPr lang="en-US" sz="2400" b="1" dirty="0" smtClean="0">
                <a:solidFill>
                  <a:srgbClr val="FFFF00"/>
                </a:solidFill>
              </a:rPr>
              <a:t>&amp; 7 </a:t>
            </a:r>
            <a:r>
              <a:rPr lang="en-US" sz="2400" b="1" i="1" dirty="0" smtClean="0"/>
              <a:t>And </a:t>
            </a:r>
            <a:r>
              <a:rPr lang="en-US" sz="2400" b="1" i="1" dirty="0"/>
              <a:t>there was given unto him a mouth speaking great things and blasphemies; and </a:t>
            </a:r>
            <a:r>
              <a:rPr lang="en-US" sz="2400" b="1" i="1" dirty="0">
                <a:solidFill>
                  <a:srgbClr val="00B0F0"/>
                </a:solidFill>
              </a:rPr>
              <a:t>power</a:t>
            </a:r>
            <a:r>
              <a:rPr lang="en-US" sz="2400" b="1" i="1" dirty="0"/>
              <a:t> was given unto him to continue </a:t>
            </a:r>
            <a:r>
              <a:rPr lang="en-US" sz="2400" b="1" i="1" dirty="0" smtClean="0">
                <a:solidFill>
                  <a:srgbClr val="00B0F0"/>
                </a:solidFill>
              </a:rPr>
              <a:t>three &amp; </a:t>
            </a:r>
            <a:r>
              <a:rPr lang="en-US" sz="2400" b="1" i="1" dirty="0">
                <a:solidFill>
                  <a:srgbClr val="00B0F0"/>
                </a:solidFill>
              </a:rPr>
              <a:t>a half years</a:t>
            </a:r>
            <a:r>
              <a:rPr lang="en-US" sz="2400" b="1" i="1" dirty="0"/>
              <a:t>… </a:t>
            </a:r>
            <a:r>
              <a:rPr lang="en-US" sz="2400" b="1" i="1" dirty="0" smtClean="0"/>
              <a:t>And </a:t>
            </a:r>
            <a:r>
              <a:rPr lang="en-US" sz="2400" b="1" i="1" dirty="0"/>
              <a:t>it was given unto him to make war with the saints, and to overcome them: and </a:t>
            </a:r>
            <a:r>
              <a:rPr lang="en-US" sz="2400" b="1" i="1" dirty="0">
                <a:solidFill>
                  <a:srgbClr val="00B0F0"/>
                </a:solidFill>
              </a:rPr>
              <a:t>power</a:t>
            </a:r>
            <a:r>
              <a:rPr lang="en-US" sz="2400" b="1" i="1" dirty="0"/>
              <a:t> was given him </a:t>
            </a:r>
            <a:r>
              <a:rPr lang="en-US" sz="2400" b="1" i="1" dirty="0">
                <a:solidFill>
                  <a:srgbClr val="00B0F0"/>
                </a:solidFill>
              </a:rPr>
              <a:t>over all kindreds, and tongues, and nations</a:t>
            </a:r>
            <a:r>
              <a:rPr lang="en-US" sz="2400" b="1" i="1" dirty="0" smtClean="0">
                <a:solidFill>
                  <a:srgbClr val="00B0F0"/>
                </a:solidFill>
              </a:rPr>
              <a:t>. </a:t>
            </a:r>
          </a:p>
          <a:p>
            <a:pPr marL="0" indent="0">
              <a:buNone/>
            </a:pPr>
            <a:r>
              <a:rPr lang="en-US" sz="2400" b="1" dirty="0" smtClean="0">
                <a:solidFill>
                  <a:srgbClr val="FFFF00"/>
                </a:solidFill>
                <a:effectLst/>
              </a:rPr>
              <a:t>Dan</a:t>
            </a:r>
            <a:r>
              <a:rPr lang="en-US" sz="2400" b="1" dirty="0">
                <a:solidFill>
                  <a:srgbClr val="FFFF00"/>
                </a:solidFill>
                <a:effectLst/>
              </a:rPr>
              <a:t>. 7:25 </a:t>
            </a:r>
            <a:r>
              <a:rPr lang="en-US" sz="2400" b="1" i="1" dirty="0">
                <a:effectLst/>
              </a:rPr>
              <a:t>And he shall speak great words against the most High, and shall wear out the saints of the most High, and think to </a:t>
            </a:r>
            <a:r>
              <a:rPr lang="en-US" sz="2400" b="1" i="1" dirty="0">
                <a:solidFill>
                  <a:srgbClr val="00B0F0"/>
                </a:solidFill>
                <a:effectLst/>
              </a:rPr>
              <a:t>change times and laws</a:t>
            </a:r>
            <a:r>
              <a:rPr lang="en-US" sz="2400" b="1" i="1" dirty="0">
                <a:effectLst/>
              </a:rPr>
              <a:t>: </a:t>
            </a:r>
            <a:r>
              <a:rPr lang="en-US" sz="2400" b="1" i="1" dirty="0">
                <a:solidFill>
                  <a:srgbClr val="00B0F0"/>
                </a:solidFill>
                <a:effectLst/>
              </a:rPr>
              <a:t>and they shall be given into his hand </a:t>
            </a:r>
            <a:r>
              <a:rPr lang="en-US" sz="2400" b="1" i="1" dirty="0" smtClean="0">
                <a:solidFill>
                  <a:srgbClr val="00B0F0"/>
                </a:solidFill>
                <a:effectLst/>
              </a:rPr>
              <a:t>for </a:t>
            </a:r>
            <a:r>
              <a:rPr lang="en-US" sz="2400" b="1" i="1" dirty="0">
                <a:solidFill>
                  <a:srgbClr val="00B0F0"/>
                </a:solidFill>
              </a:rPr>
              <a:t>three &amp; a half years</a:t>
            </a:r>
            <a:endParaRPr lang="en-US" sz="2400" dirty="0" smtClean="0">
              <a:solidFill>
                <a:srgbClr val="00B0F0"/>
              </a:solidFill>
              <a:effectLst/>
            </a:endParaRPr>
          </a:p>
          <a:p>
            <a:pPr marL="0" lvl="0" indent="0">
              <a:buNone/>
            </a:pPr>
            <a:endParaRPr lang="en-US" sz="2800" dirty="0">
              <a:solidFill>
                <a:srgbClr val="FFFF00"/>
              </a:solidFill>
              <a:effectLst/>
            </a:endParaRP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 Character &amp; nature</a:t>
            </a:r>
            <a:endParaRPr lang="en-US" dirty="0"/>
          </a:p>
        </p:txBody>
      </p:sp>
    </p:spTree>
    <p:extLst>
      <p:ext uri="{BB962C8B-B14F-4D97-AF65-F5344CB8AC3E}">
        <p14:creationId xmlns:p14="http://schemas.microsoft.com/office/powerpoint/2010/main" val="179128112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608325" cy="4852916"/>
          </a:xfrm>
        </p:spPr>
        <p:txBody>
          <a:bodyPr>
            <a:noAutofit/>
          </a:bodyPr>
          <a:lstStyle/>
          <a:p>
            <a:r>
              <a:rPr lang="en-US" sz="3200" b="1" u="sng" dirty="0" smtClean="0">
                <a:solidFill>
                  <a:srgbClr val="FFFF00"/>
                </a:solidFill>
              </a:rPr>
              <a:t>HE WILL BEHEAD THE SAINTS  </a:t>
            </a:r>
          </a:p>
          <a:p>
            <a:pPr marL="0" indent="0">
              <a:buNone/>
            </a:pPr>
            <a:endParaRPr lang="en-US" sz="1600" b="1" dirty="0" smtClean="0">
              <a:solidFill>
                <a:srgbClr val="FFFF00"/>
              </a:solidFill>
            </a:endParaRPr>
          </a:p>
          <a:p>
            <a:pPr marL="0" indent="0">
              <a:buNone/>
            </a:pPr>
            <a:r>
              <a:rPr lang="en-US" sz="2400" b="1" dirty="0" smtClean="0">
                <a:solidFill>
                  <a:srgbClr val="FFFF00"/>
                </a:solidFill>
              </a:rPr>
              <a:t>Rev. 20:4</a:t>
            </a:r>
            <a:r>
              <a:rPr lang="en-US" sz="2400" b="1" i="1" dirty="0" smtClean="0"/>
              <a:t> And </a:t>
            </a:r>
            <a:r>
              <a:rPr lang="en-US" sz="2400" b="1" i="1" dirty="0"/>
              <a:t>I saw thrones, and they sat upon them, and judgment was given unto them: and I saw the souls of them that were </a:t>
            </a:r>
            <a:r>
              <a:rPr lang="en-US" sz="2400" b="1" i="1" dirty="0">
                <a:solidFill>
                  <a:srgbClr val="00B0F0"/>
                </a:solidFill>
              </a:rPr>
              <a:t>beheaded for the witness of Jesus</a:t>
            </a:r>
            <a:r>
              <a:rPr lang="en-US" sz="2400" b="1" i="1" dirty="0"/>
              <a:t>, and for the word of God, </a:t>
            </a:r>
            <a:r>
              <a:rPr lang="en-US" sz="2400" b="1" i="1" dirty="0">
                <a:solidFill>
                  <a:srgbClr val="00B0F0"/>
                </a:solidFill>
              </a:rPr>
              <a:t>and which had not worshipped the beast, neither his image, neither had received his mark upon their foreheads, or in their hands</a:t>
            </a:r>
            <a:r>
              <a:rPr lang="en-US" sz="2400" b="1" i="1" dirty="0"/>
              <a:t>; and they lived and reigned with Christ a </a:t>
            </a:r>
            <a:r>
              <a:rPr lang="en-US" sz="2400" b="1" i="1" dirty="0" smtClean="0"/>
              <a:t>thousand </a:t>
            </a:r>
            <a:r>
              <a:rPr lang="en-US" sz="2400" b="1" i="1" dirty="0"/>
              <a:t>years</a:t>
            </a:r>
            <a:r>
              <a:rPr lang="en-US" sz="2400" b="1" i="1" dirty="0" smtClean="0"/>
              <a:t>.</a:t>
            </a:r>
          </a:p>
          <a:p>
            <a:pPr marL="0" indent="0">
              <a:buNone/>
            </a:pPr>
            <a:endParaRPr lang="en-US" sz="1200" dirty="0" smtClean="0">
              <a:effectLst/>
            </a:endParaRPr>
          </a:p>
          <a:p>
            <a:pPr marL="0" indent="0" algn="ctr">
              <a:buNone/>
            </a:pPr>
            <a:r>
              <a:rPr lang="en-US" sz="2800" dirty="0">
                <a:solidFill>
                  <a:srgbClr val="FFFF00"/>
                </a:solidFill>
                <a:effectLst>
                  <a:outerShdw blurRad="38100" dist="38100" dir="2700000" algn="tl">
                    <a:srgbClr val="000000">
                      <a:alpha val="43137"/>
                    </a:srgbClr>
                  </a:outerShdw>
                </a:effectLst>
              </a:rPr>
              <a:t>T</a:t>
            </a:r>
            <a:r>
              <a:rPr lang="en-US" sz="2800" dirty="0" smtClean="0">
                <a:solidFill>
                  <a:srgbClr val="FFFF00"/>
                </a:solidFill>
                <a:effectLst>
                  <a:outerShdw blurRad="38100" dist="38100" dir="2700000" algn="tl">
                    <a:srgbClr val="000000">
                      <a:alpha val="43137"/>
                    </a:srgbClr>
                  </a:outerShdw>
                </a:effectLst>
              </a:rPr>
              <a:t>he </a:t>
            </a:r>
            <a:r>
              <a:rPr lang="en-US" sz="2800" dirty="0">
                <a:solidFill>
                  <a:srgbClr val="FFFF00"/>
                </a:solidFill>
                <a:effectLst>
                  <a:outerShdw blurRad="38100" dist="38100" dir="2700000" algn="tl">
                    <a:srgbClr val="000000">
                      <a:alpha val="43137"/>
                    </a:srgbClr>
                  </a:outerShdw>
                </a:effectLst>
              </a:rPr>
              <a:t>Antichrist </a:t>
            </a:r>
            <a:r>
              <a:rPr lang="en-US" sz="2800" dirty="0" smtClean="0">
                <a:solidFill>
                  <a:srgbClr val="FFFF00"/>
                </a:solidFill>
                <a:effectLst>
                  <a:outerShdw blurRad="38100" dist="38100" dir="2700000" algn="tl">
                    <a:srgbClr val="000000">
                      <a:alpha val="43137"/>
                    </a:srgbClr>
                  </a:outerShdw>
                </a:effectLst>
              </a:rPr>
              <a:t>will </a:t>
            </a:r>
            <a:r>
              <a:rPr lang="en-US" sz="2800" dirty="0">
                <a:solidFill>
                  <a:srgbClr val="FFFF00"/>
                </a:solidFill>
                <a:effectLst>
                  <a:outerShdw blurRad="38100" dist="38100" dir="2700000" algn="tl">
                    <a:srgbClr val="000000">
                      <a:alpha val="43137"/>
                    </a:srgbClr>
                  </a:outerShdw>
                </a:effectLst>
              </a:rPr>
              <a:t>set up a system </a:t>
            </a:r>
            <a:r>
              <a:rPr lang="en-US" sz="2800" dirty="0" smtClean="0">
                <a:solidFill>
                  <a:srgbClr val="FFFF00"/>
                </a:solidFill>
                <a:effectLst>
                  <a:outerShdw blurRad="38100" dist="38100" dir="2700000" algn="tl">
                    <a:srgbClr val="000000">
                      <a:alpha val="43137"/>
                    </a:srgbClr>
                  </a:outerShdw>
                </a:effectLst>
              </a:rPr>
              <a:t>to </a:t>
            </a:r>
            <a:r>
              <a:rPr lang="en-US" sz="2800" dirty="0">
                <a:solidFill>
                  <a:srgbClr val="FFFF00"/>
                </a:solidFill>
                <a:effectLst>
                  <a:outerShdw blurRad="38100" dist="38100" dir="2700000" algn="tl">
                    <a:srgbClr val="000000">
                      <a:alpha val="43137"/>
                    </a:srgbClr>
                  </a:outerShdw>
                </a:effectLst>
              </a:rPr>
              <a:t>behead those who profess allegiance to Christ.</a:t>
            </a: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 Character &amp; nature</a:t>
            </a:r>
            <a:endParaRPr lang="en-US" dirty="0"/>
          </a:p>
        </p:txBody>
      </p:sp>
    </p:spTree>
    <p:extLst>
      <p:ext uri="{BB962C8B-B14F-4D97-AF65-F5344CB8AC3E}">
        <p14:creationId xmlns:p14="http://schemas.microsoft.com/office/powerpoint/2010/main" val="1508503619"/>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675" y="1828800"/>
            <a:ext cx="8608325" cy="4776716"/>
          </a:xfrm>
        </p:spPr>
        <p:txBody>
          <a:bodyPr>
            <a:noAutofit/>
          </a:bodyPr>
          <a:lstStyle/>
          <a:p>
            <a:r>
              <a:rPr lang="en-US" sz="3200" b="1" u="sng" dirty="0" smtClean="0">
                <a:solidFill>
                  <a:srgbClr val="FFFF00"/>
                </a:solidFill>
              </a:rPr>
              <a:t>HE WILL DESECRATE GOD’S TEMPLE  </a:t>
            </a:r>
            <a:r>
              <a:rPr lang="en-US" sz="3200" b="1" u="sng" dirty="0" smtClean="0">
                <a:solidFill>
                  <a:srgbClr val="00B0F0"/>
                </a:solidFill>
              </a:rPr>
              <a:t> </a:t>
            </a:r>
          </a:p>
          <a:p>
            <a:pPr marL="0" indent="0">
              <a:buNone/>
            </a:pPr>
            <a:endParaRPr lang="en-US" sz="2400" b="1" dirty="0" smtClean="0">
              <a:solidFill>
                <a:srgbClr val="FFFF00"/>
              </a:solidFill>
            </a:endParaRPr>
          </a:p>
          <a:p>
            <a:pPr marL="0" indent="0">
              <a:buNone/>
            </a:pPr>
            <a:r>
              <a:rPr lang="en-US" sz="2400" b="1" dirty="0" smtClean="0">
                <a:solidFill>
                  <a:srgbClr val="FFFF00"/>
                </a:solidFill>
              </a:rPr>
              <a:t>Daniel 9:27</a:t>
            </a:r>
            <a:r>
              <a:rPr lang="en-US" sz="2400" b="1" i="1" dirty="0" smtClean="0"/>
              <a:t>And </a:t>
            </a:r>
            <a:r>
              <a:rPr lang="en-US" sz="2400" b="1" i="1" dirty="0"/>
              <a:t>he shall confirm the covenant with many for one week: and in the midst of the week </a:t>
            </a:r>
            <a:r>
              <a:rPr lang="en-US" sz="2400" b="1" i="1" dirty="0">
                <a:solidFill>
                  <a:srgbClr val="00B0F0"/>
                </a:solidFill>
              </a:rPr>
              <a:t>he shall cause the sacrifice and the oblation to cease</a:t>
            </a:r>
            <a:r>
              <a:rPr lang="en-US" sz="2400" b="1" i="1" dirty="0"/>
              <a:t>, and for </a:t>
            </a:r>
            <a:r>
              <a:rPr lang="en-US" sz="2400" b="1" i="1" dirty="0">
                <a:solidFill>
                  <a:srgbClr val="00B0F0"/>
                </a:solidFill>
              </a:rPr>
              <a:t>the overspreading of abominations he shall make it desolate</a:t>
            </a:r>
            <a:r>
              <a:rPr lang="en-US" sz="2400" b="1" i="1" dirty="0"/>
              <a:t>, even until the consummation, and that determined shall be poured upon the desolate.</a:t>
            </a:r>
            <a:endParaRPr lang="en-US" sz="2800" dirty="0">
              <a:solidFill>
                <a:srgbClr val="FFFF00"/>
              </a:solidFill>
              <a:effectLst/>
            </a:endParaRP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 Character &amp; nature</a:t>
            </a:r>
            <a:endParaRPr lang="en-US" dirty="0"/>
          </a:p>
        </p:txBody>
      </p:sp>
    </p:spTree>
    <p:extLst>
      <p:ext uri="{BB962C8B-B14F-4D97-AF65-F5344CB8AC3E}">
        <p14:creationId xmlns:p14="http://schemas.microsoft.com/office/powerpoint/2010/main" val="536668199"/>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341" y="1905000"/>
            <a:ext cx="8608325" cy="4700516"/>
          </a:xfrm>
        </p:spPr>
        <p:txBody>
          <a:bodyPr>
            <a:noAutofit/>
          </a:bodyPr>
          <a:lstStyle/>
          <a:p>
            <a:r>
              <a:rPr lang="en-US" sz="3200" b="1" u="sng" dirty="0" smtClean="0">
                <a:solidFill>
                  <a:srgbClr val="FFFF00"/>
                </a:solidFill>
              </a:rPr>
              <a:t>HE  WILL  BE  VERY  WEALTHY   </a:t>
            </a:r>
          </a:p>
          <a:p>
            <a:pPr marL="0" indent="0">
              <a:buNone/>
            </a:pPr>
            <a:endParaRPr lang="en-US" sz="2400" b="1" dirty="0" smtClean="0">
              <a:solidFill>
                <a:srgbClr val="FFFF00"/>
              </a:solidFill>
            </a:endParaRPr>
          </a:p>
          <a:p>
            <a:pPr marL="0" indent="0">
              <a:buNone/>
            </a:pPr>
            <a:r>
              <a:rPr lang="en-US" sz="2400" b="1" dirty="0" smtClean="0">
                <a:solidFill>
                  <a:srgbClr val="FFFF00"/>
                </a:solidFill>
              </a:rPr>
              <a:t>Daniel 11:43 &amp; 45 </a:t>
            </a:r>
            <a:r>
              <a:rPr lang="en-US" sz="2400" b="1" i="1" dirty="0"/>
              <a:t>But he shall have </a:t>
            </a:r>
            <a:r>
              <a:rPr lang="en-US" sz="2400" b="1" i="1" dirty="0">
                <a:solidFill>
                  <a:srgbClr val="00B0F0"/>
                </a:solidFill>
              </a:rPr>
              <a:t>power over the treasures of gold and of silver, and over all the precious things of Egypt</a:t>
            </a:r>
            <a:r>
              <a:rPr lang="en-US" sz="2400" b="1" i="1" dirty="0"/>
              <a:t>: and the Libyans and the Ethiopians shall be at his steps. And he shall </a:t>
            </a:r>
            <a:r>
              <a:rPr lang="en-US" sz="2400" b="1" i="1" dirty="0">
                <a:solidFill>
                  <a:srgbClr val="00B0F0"/>
                </a:solidFill>
              </a:rPr>
              <a:t>plant the tabernacles of his palace between the seas in the glorious holy mountain</a:t>
            </a:r>
            <a:r>
              <a:rPr lang="en-US" sz="2400" b="1" i="1" dirty="0"/>
              <a:t>; yet he shall come to his end, and none shall help him.</a:t>
            </a:r>
            <a:endParaRPr lang="en-US" sz="2800" dirty="0">
              <a:solidFill>
                <a:srgbClr val="FFFF00"/>
              </a:solidFill>
              <a:effectLst/>
            </a:endParaRP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 Character &amp; nature</a:t>
            </a:r>
            <a:endParaRPr lang="en-US" dirty="0"/>
          </a:p>
        </p:txBody>
      </p:sp>
    </p:spTree>
    <p:extLst>
      <p:ext uri="{BB962C8B-B14F-4D97-AF65-F5344CB8AC3E}">
        <p14:creationId xmlns:p14="http://schemas.microsoft.com/office/powerpoint/2010/main" val="2040924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533400"/>
            <a:ext cx="8839200" cy="5791200"/>
          </a:xfrm>
        </p:spPr>
        <p:txBody>
          <a:bodyPr>
            <a:noAutofit/>
          </a:bodyPr>
          <a:lstStyle/>
          <a:p>
            <a:r>
              <a:rPr lang="en-US" sz="4000" dirty="0" smtClean="0">
                <a:solidFill>
                  <a:srgbClr val="FFFF00"/>
                </a:solidFill>
              </a:rPr>
              <a:t>DEVASTATION  </a:t>
            </a:r>
            <a:r>
              <a:rPr lang="en-US" sz="4000" dirty="0" smtClean="0">
                <a:solidFill>
                  <a:schemeClr val="tx2">
                    <a:lumMod val="90000"/>
                  </a:schemeClr>
                </a:solidFill>
              </a:rPr>
              <a:t>of places</a:t>
            </a:r>
            <a:endParaRPr lang="en-US" sz="800" dirty="0"/>
          </a:p>
          <a:p>
            <a:r>
              <a:rPr lang="en-US" sz="3200" b="1" dirty="0">
                <a:solidFill>
                  <a:schemeClr val="accent2">
                    <a:lumMod val="60000"/>
                    <a:lumOff val="40000"/>
                  </a:schemeClr>
                </a:solidFill>
              </a:rPr>
              <a:t>Tropical Cyclone </a:t>
            </a:r>
            <a:r>
              <a:rPr lang="en-US" sz="3200" b="1" dirty="0" smtClean="0">
                <a:solidFill>
                  <a:schemeClr val="accent2">
                    <a:lumMod val="60000"/>
                    <a:lumOff val="40000"/>
                  </a:schemeClr>
                </a:solidFill>
              </a:rPr>
              <a:t>kills </a:t>
            </a:r>
            <a:r>
              <a:rPr lang="en-US" sz="3200" b="1" dirty="0">
                <a:solidFill>
                  <a:schemeClr val="accent2">
                    <a:lumMod val="60000"/>
                    <a:lumOff val="40000"/>
                  </a:schemeClr>
                </a:solidFill>
              </a:rPr>
              <a:t>at least 679 in Malawi</a:t>
            </a:r>
          </a:p>
          <a:p>
            <a:pPr marL="68580" indent="0">
              <a:buNone/>
            </a:pPr>
            <a:r>
              <a:rPr lang="en-US" sz="3200" dirty="0"/>
              <a:t>For 6</a:t>
            </a:r>
            <a:r>
              <a:rPr lang="en-US" sz="3200" dirty="0" smtClean="0"/>
              <a:t> </a:t>
            </a:r>
            <a:r>
              <a:rPr lang="en-US" sz="3200" dirty="0"/>
              <a:t>days in early March</a:t>
            </a:r>
            <a:r>
              <a:rPr lang="en-US" sz="3200" dirty="0" smtClean="0"/>
              <a:t>, 2023 </a:t>
            </a:r>
            <a:r>
              <a:rPr lang="en-US" sz="3200" dirty="0"/>
              <a:t>heavy rains from Tropical Cyclone Freddy fell upon Malawi and </a:t>
            </a:r>
            <a:r>
              <a:rPr lang="en-US" sz="3200" dirty="0">
                <a:solidFill>
                  <a:schemeClr val="accent2">
                    <a:lumMod val="60000"/>
                    <a:lumOff val="40000"/>
                  </a:schemeClr>
                </a:solidFill>
              </a:rPr>
              <a:t>took the lives of at least 679 people</a:t>
            </a:r>
            <a:r>
              <a:rPr lang="en-US" sz="3200" dirty="0"/>
              <a:t>, though </a:t>
            </a:r>
            <a:r>
              <a:rPr lang="en-US" sz="3200" dirty="0" smtClean="0"/>
              <a:t>the </a:t>
            </a:r>
            <a:r>
              <a:rPr lang="en-US" sz="3200" dirty="0"/>
              <a:t>actual </a:t>
            </a:r>
            <a:r>
              <a:rPr lang="en-US" sz="3200" dirty="0">
                <a:solidFill>
                  <a:srgbClr val="FFFF00"/>
                </a:solidFill>
              </a:rPr>
              <a:t>toll likely exceeds 1,000</a:t>
            </a:r>
            <a:r>
              <a:rPr lang="en-US" sz="3200" dirty="0"/>
              <a:t>. While Malawi bore the brunt of the destruction, other countries in southern Africa were not spared. </a:t>
            </a:r>
            <a:r>
              <a:rPr lang="en-US" sz="3200" dirty="0">
                <a:solidFill>
                  <a:srgbClr val="FFFF00"/>
                </a:solidFill>
                <a:effectLst>
                  <a:outerShdw blurRad="38100" dist="38100" dir="2700000" algn="tl">
                    <a:srgbClr val="000000">
                      <a:alpha val="43137"/>
                    </a:srgbClr>
                  </a:outerShdw>
                </a:effectLst>
              </a:rPr>
              <a:t>At least 17 people died in Madagascar</a:t>
            </a:r>
            <a:r>
              <a:rPr lang="en-US" sz="3200" dirty="0"/>
              <a:t>, and </a:t>
            </a:r>
            <a:r>
              <a:rPr lang="en-US" sz="3200" dirty="0">
                <a:solidFill>
                  <a:srgbClr val="FFFF00"/>
                </a:solidFill>
              </a:rPr>
              <a:t>at least 183 died in Mozambique</a:t>
            </a:r>
            <a:r>
              <a:rPr lang="en-US" sz="3200" dirty="0"/>
              <a:t>, where </a:t>
            </a:r>
            <a:r>
              <a:rPr lang="en-US" sz="3200" dirty="0">
                <a:solidFill>
                  <a:srgbClr val="FFFF00"/>
                </a:solidFill>
                <a:effectLst>
                  <a:outerShdw blurRad="38100" dist="38100" dir="2700000" algn="tl">
                    <a:srgbClr val="000000">
                      <a:alpha val="43137"/>
                    </a:srgbClr>
                  </a:outerShdw>
                </a:effectLst>
              </a:rPr>
              <a:t>184,000 people were displaced</a:t>
            </a:r>
            <a:r>
              <a:rPr lang="en-US" sz="3200" dirty="0"/>
              <a:t>.</a:t>
            </a:r>
          </a:p>
          <a:p>
            <a:pPr marL="68580" indent="0">
              <a:buNone/>
            </a:pPr>
            <a:endParaRPr lang="en-US" sz="32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93460861"/>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760725" cy="4624316"/>
          </a:xfrm>
        </p:spPr>
        <p:txBody>
          <a:bodyPr>
            <a:noAutofit/>
          </a:bodyPr>
          <a:lstStyle/>
          <a:p>
            <a:r>
              <a:rPr lang="en-US" sz="3200" b="1" u="sng" dirty="0" smtClean="0">
                <a:solidFill>
                  <a:srgbClr val="FFFF00"/>
                </a:solidFill>
              </a:rPr>
              <a:t>HE  WILL  MAKE  WAR  AGAINST CHRIST </a:t>
            </a:r>
          </a:p>
          <a:p>
            <a:pPr marL="0" indent="0">
              <a:buNone/>
            </a:pPr>
            <a:endParaRPr lang="en-US" sz="3200" b="1" dirty="0" smtClean="0">
              <a:solidFill>
                <a:srgbClr val="FFFF00"/>
              </a:solidFill>
            </a:endParaRPr>
          </a:p>
          <a:p>
            <a:pPr marL="0" indent="0">
              <a:buNone/>
            </a:pPr>
            <a:r>
              <a:rPr lang="en-US" sz="3200" b="1" dirty="0" smtClean="0">
                <a:solidFill>
                  <a:srgbClr val="FFFF00"/>
                </a:solidFill>
              </a:rPr>
              <a:t>Rev. 19:19</a:t>
            </a:r>
            <a:r>
              <a:rPr lang="en-US" sz="3200" b="1" i="1" dirty="0" smtClean="0"/>
              <a:t> </a:t>
            </a:r>
            <a:r>
              <a:rPr lang="en-US" sz="3200" b="1" i="1" dirty="0"/>
              <a:t>And I saw the </a:t>
            </a:r>
            <a:r>
              <a:rPr lang="en-US" sz="3200" b="1" i="1" dirty="0">
                <a:solidFill>
                  <a:srgbClr val="00B0F0"/>
                </a:solidFill>
              </a:rPr>
              <a:t>beast</a:t>
            </a:r>
            <a:r>
              <a:rPr lang="en-US" sz="3200" b="1" i="1" dirty="0"/>
              <a:t>, and the kings of the earth, and their armies, gathered together to </a:t>
            </a:r>
            <a:r>
              <a:rPr lang="en-US" sz="3200" b="1" i="1" dirty="0">
                <a:solidFill>
                  <a:srgbClr val="00B0F0"/>
                </a:solidFill>
              </a:rPr>
              <a:t>make war against him that sat on the </a:t>
            </a:r>
            <a:r>
              <a:rPr lang="en-US" sz="3200" b="1" i="1" dirty="0" smtClean="0">
                <a:solidFill>
                  <a:srgbClr val="00B0F0"/>
                </a:solidFill>
              </a:rPr>
              <a:t>horse</a:t>
            </a:r>
            <a:r>
              <a:rPr lang="en-US" sz="3200" b="1" i="1" dirty="0" smtClean="0"/>
              <a:t> </a:t>
            </a:r>
            <a:r>
              <a:rPr lang="en-US" sz="3200" b="1" dirty="0">
                <a:solidFill>
                  <a:srgbClr val="FFFF00"/>
                </a:solidFill>
              </a:rPr>
              <a:t>[</a:t>
            </a:r>
            <a:r>
              <a:rPr lang="en-US" sz="3200" b="1" dirty="0" smtClean="0">
                <a:solidFill>
                  <a:srgbClr val="FFFF00"/>
                </a:solidFill>
              </a:rPr>
              <a:t>CHRIST]</a:t>
            </a:r>
            <a:r>
              <a:rPr lang="en-US" sz="3200" b="1" i="1" dirty="0" smtClean="0"/>
              <a:t>, </a:t>
            </a:r>
            <a:r>
              <a:rPr lang="en-US" sz="3200" b="1" i="1" dirty="0"/>
              <a:t>and against his army. </a:t>
            </a:r>
            <a:endParaRPr lang="en-US" sz="3200" dirty="0">
              <a:solidFill>
                <a:srgbClr val="FFFF00"/>
              </a:solidFill>
              <a:effectLst/>
            </a:endParaRP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 Character &amp; nature</a:t>
            </a:r>
            <a:endParaRPr lang="en-US" dirty="0"/>
          </a:p>
        </p:txBody>
      </p:sp>
    </p:spTree>
    <p:extLst>
      <p:ext uri="{BB962C8B-B14F-4D97-AF65-F5344CB8AC3E}">
        <p14:creationId xmlns:p14="http://schemas.microsoft.com/office/powerpoint/2010/main" val="1957653520"/>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8864221" cy="5141794"/>
          </a:xfrm>
        </p:spPr>
        <p:txBody>
          <a:bodyPr>
            <a:noAutofit/>
          </a:bodyPr>
          <a:lstStyle/>
          <a:p>
            <a:r>
              <a:rPr lang="en-US" sz="3200" b="1" u="sng" dirty="0" smtClean="0">
                <a:solidFill>
                  <a:srgbClr val="FFFF00"/>
                </a:solidFill>
              </a:rPr>
              <a:t>HE WILL BE A</a:t>
            </a:r>
            <a:r>
              <a:rPr lang="en-US" sz="3200" b="1" u="sng" dirty="0" smtClean="0">
                <a:solidFill>
                  <a:srgbClr val="FFFF00"/>
                </a:solidFill>
                <a:effectLst/>
              </a:rPr>
              <a:t> PSYCHOPATH</a:t>
            </a:r>
            <a:r>
              <a:rPr lang="en-US" sz="3200" b="1" u="sng" dirty="0" smtClean="0">
                <a:solidFill>
                  <a:srgbClr val="00B0F0"/>
                </a:solidFill>
              </a:rPr>
              <a:t>    </a:t>
            </a:r>
          </a:p>
          <a:p>
            <a:pPr marL="0" lvl="0" indent="0">
              <a:buNone/>
            </a:pPr>
            <a:endParaRPr lang="en-US" sz="1200" dirty="0" smtClean="0">
              <a:effectLst>
                <a:outerShdw blurRad="38100" dist="38100" dir="2700000" algn="tl">
                  <a:srgbClr val="000000">
                    <a:alpha val="43137"/>
                  </a:srgbClr>
                </a:outerShdw>
              </a:effectLst>
            </a:endParaRPr>
          </a:p>
          <a:p>
            <a:pPr marL="0" lvl="0" indent="0">
              <a:buNone/>
            </a:pPr>
            <a:r>
              <a:rPr lang="en-US" sz="2800" dirty="0">
                <a:effectLst>
                  <a:outerShdw blurRad="38100" dist="38100" dir="2700000" algn="tl">
                    <a:srgbClr val="000000">
                      <a:alpha val="43137"/>
                    </a:srgbClr>
                  </a:outerShdw>
                </a:effectLst>
              </a:rPr>
              <a:t>H</a:t>
            </a:r>
            <a:r>
              <a:rPr lang="en-US" sz="2800" dirty="0" smtClean="0">
                <a:effectLst>
                  <a:outerShdw blurRad="38100" dist="38100" dir="2700000" algn="tl">
                    <a:srgbClr val="000000">
                      <a:alpha val="43137"/>
                    </a:srgbClr>
                  </a:outerShdw>
                </a:effectLst>
              </a:rPr>
              <a:t>e </a:t>
            </a:r>
            <a:r>
              <a:rPr lang="en-US" sz="2800" dirty="0">
                <a:effectLst>
                  <a:outerShdw blurRad="38100" dist="38100" dir="2700000" algn="tl">
                    <a:srgbClr val="000000">
                      <a:alpha val="43137"/>
                    </a:srgbClr>
                  </a:outerShdw>
                </a:effectLst>
              </a:rPr>
              <a:t>will seem exceedingly friendly and charming when he deceives </a:t>
            </a:r>
            <a:r>
              <a:rPr lang="en-US" sz="2800" dirty="0" smtClean="0">
                <a:effectLst>
                  <a:outerShdw blurRad="38100" dist="38100" dir="2700000" algn="tl">
                    <a:srgbClr val="000000">
                      <a:alpha val="43137"/>
                    </a:srgbClr>
                  </a:outerShdw>
                </a:effectLst>
              </a:rPr>
              <a:t>people; </a:t>
            </a:r>
            <a:r>
              <a:rPr lang="en-US" sz="2800" dirty="0">
                <a:effectLst>
                  <a:outerShdw blurRad="38100" dist="38100" dir="2700000" algn="tl">
                    <a:srgbClr val="000000">
                      <a:alpha val="43137"/>
                    </a:srgbClr>
                  </a:outerShdw>
                </a:effectLst>
              </a:rPr>
              <a:t>to the extent that </a:t>
            </a:r>
            <a:r>
              <a:rPr lang="en-US" sz="2800" dirty="0" smtClean="0">
                <a:effectLst>
                  <a:outerShdw blurRad="38100" dist="38100" dir="2700000" algn="tl">
                    <a:srgbClr val="000000">
                      <a:alpha val="43137"/>
                    </a:srgbClr>
                  </a:outerShdw>
                </a:effectLst>
              </a:rPr>
              <a:t>some </a:t>
            </a:r>
            <a:r>
              <a:rPr lang="en-US" sz="2800" dirty="0">
                <a:effectLst>
                  <a:outerShdw blurRad="38100" dist="38100" dir="2700000" algn="tl">
                    <a:srgbClr val="000000">
                      <a:alpha val="43137"/>
                    </a:srgbClr>
                  </a:outerShdw>
                </a:effectLst>
              </a:rPr>
              <a:t>will believe that there is </a:t>
            </a:r>
            <a:r>
              <a:rPr lang="en-US" sz="2800" dirty="0" smtClean="0">
                <a:effectLst>
                  <a:outerShdw blurRad="38100" dist="38100" dir="2700000" algn="tl">
                    <a:srgbClr val="000000">
                      <a:alpha val="43137"/>
                    </a:srgbClr>
                  </a:outerShdw>
                </a:effectLst>
              </a:rPr>
              <a:t>nothing </a:t>
            </a:r>
            <a:r>
              <a:rPr lang="en-US" sz="2800" dirty="0">
                <a:effectLst>
                  <a:outerShdw blurRad="38100" dist="38100" dir="2700000" algn="tl">
                    <a:srgbClr val="000000">
                      <a:alpha val="43137"/>
                    </a:srgbClr>
                  </a:outerShdw>
                </a:effectLst>
              </a:rPr>
              <a:t>evil </a:t>
            </a:r>
            <a:r>
              <a:rPr lang="en-US" sz="2800" dirty="0" smtClean="0">
                <a:effectLst>
                  <a:outerShdw blurRad="38100" dist="38100" dir="2700000" algn="tl">
                    <a:srgbClr val="000000">
                      <a:alpha val="43137"/>
                    </a:srgbClr>
                  </a:outerShdw>
                </a:effectLst>
              </a:rPr>
              <a:t>about him</a:t>
            </a:r>
            <a:r>
              <a:rPr lang="en-US" sz="2800" dirty="0">
                <a:effectLst>
                  <a:outerShdw blurRad="38100" dist="38100" dir="2700000" algn="tl">
                    <a:srgbClr val="000000">
                      <a:alpha val="43137"/>
                    </a:srgbClr>
                  </a:outerShdw>
                </a:effectLst>
              </a:rPr>
              <a:t>. But </a:t>
            </a:r>
            <a:r>
              <a:rPr lang="en-US" sz="2800" dirty="0" smtClean="0">
                <a:effectLst>
                  <a:outerShdw blurRad="38100" dist="38100" dir="2700000" algn="tl">
                    <a:srgbClr val="000000">
                      <a:alpha val="43137"/>
                    </a:srgbClr>
                  </a:outerShdw>
                </a:effectLst>
              </a:rPr>
              <a:t>when </a:t>
            </a:r>
            <a:r>
              <a:rPr lang="en-US" sz="2800" dirty="0">
                <a:effectLst>
                  <a:outerShdw blurRad="38100" dist="38100" dir="2700000" algn="tl">
                    <a:srgbClr val="000000">
                      <a:alpha val="43137"/>
                    </a:srgbClr>
                  </a:outerShdw>
                </a:effectLst>
              </a:rPr>
              <a:t>the dark side of his character </a:t>
            </a:r>
            <a:r>
              <a:rPr lang="en-US" sz="2800" dirty="0" smtClean="0">
                <a:effectLst>
                  <a:outerShdw blurRad="38100" dist="38100" dir="2700000" algn="tl">
                    <a:srgbClr val="000000">
                      <a:alpha val="43137"/>
                    </a:srgbClr>
                  </a:outerShdw>
                </a:effectLst>
              </a:rPr>
              <a:t>is manifested, he will commit </a:t>
            </a:r>
            <a:r>
              <a:rPr lang="en-US" sz="2800" dirty="0">
                <a:effectLst>
                  <a:outerShdw blurRad="38100" dist="38100" dir="2700000" algn="tl">
                    <a:srgbClr val="000000">
                      <a:alpha val="43137"/>
                    </a:srgbClr>
                  </a:outerShdw>
                </a:effectLst>
              </a:rPr>
              <a:t>the most unimaginable cruelties</a:t>
            </a:r>
            <a:r>
              <a:rPr lang="en-US" sz="2800" b="1" i="1" dirty="0" smtClean="0">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During the first half of the tribulation period the </a:t>
            </a:r>
            <a:r>
              <a:rPr lang="en-US" sz="2800" dirty="0" smtClean="0">
                <a:effectLst>
                  <a:outerShdw blurRad="38100" dist="38100" dir="2700000" algn="tl">
                    <a:srgbClr val="000000">
                      <a:alpha val="43137"/>
                    </a:srgbClr>
                  </a:outerShdw>
                </a:effectLst>
              </a:rPr>
              <a:t>charming side </a:t>
            </a:r>
            <a:r>
              <a:rPr lang="en-US" sz="2800" dirty="0">
                <a:effectLst>
                  <a:outerShdw blurRad="38100" dist="38100" dir="2700000" algn="tl">
                    <a:srgbClr val="000000">
                      <a:alpha val="43137"/>
                    </a:srgbClr>
                  </a:outerShdw>
                </a:effectLst>
              </a:rPr>
              <a:t>will be dominant. In the second 3½ </a:t>
            </a:r>
            <a:r>
              <a:rPr lang="en-US" sz="2800" dirty="0" smtClean="0">
                <a:effectLst>
                  <a:outerShdw blurRad="38100" dist="38100" dir="2700000" algn="tl">
                    <a:srgbClr val="000000">
                      <a:alpha val="43137"/>
                    </a:srgbClr>
                  </a:outerShdw>
                </a:effectLst>
              </a:rPr>
              <a:t>years, </a:t>
            </a:r>
            <a:r>
              <a:rPr lang="en-US" sz="2800" dirty="0">
                <a:effectLst>
                  <a:outerShdw blurRad="38100" dist="38100" dir="2700000" algn="tl">
                    <a:srgbClr val="000000">
                      <a:alpha val="43137"/>
                    </a:srgbClr>
                  </a:outerShdw>
                </a:effectLst>
              </a:rPr>
              <a:t>the dark and vicious </a:t>
            </a:r>
            <a:r>
              <a:rPr lang="en-US" sz="2800" dirty="0" smtClean="0">
                <a:effectLst>
                  <a:outerShdw blurRad="38100" dist="38100" dir="2700000" algn="tl">
                    <a:srgbClr val="000000">
                      <a:alpha val="43137"/>
                    </a:srgbClr>
                  </a:outerShdw>
                </a:effectLst>
              </a:rPr>
              <a:t>side will </a:t>
            </a:r>
            <a:r>
              <a:rPr lang="en-US" sz="2800" dirty="0">
                <a:effectLst>
                  <a:outerShdw blurRad="38100" dist="38100" dir="2700000" algn="tl">
                    <a:srgbClr val="000000">
                      <a:alpha val="43137"/>
                    </a:srgbClr>
                  </a:outerShdw>
                </a:effectLst>
              </a:rPr>
              <a:t>be openly </a:t>
            </a:r>
            <a:r>
              <a:rPr lang="en-US" sz="2800" dirty="0" smtClean="0">
                <a:effectLst>
                  <a:outerShdw blurRad="38100" dist="38100" dir="2700000" algn="tl">
                    <a:srgbClr val="000000">
                      <a:alpha val="43137"/>
                    </a:srgbClr>
                  </a:outerShdw>
                </a:effectLst>
              </a:rPr>
              <a:t>seen; and because </a:t>
            </a:r>
            <a:r>
              <a:rPr lang="en-US" sz="2800" dirty="0">
                <a:effectLst>
                  <a:outerShdw blurRad="38100" dist="38100" dir="2700000" algn="tl">
                    <a:srgbClr val="000000">
                      <a:alpha val="43137"/>
                    </a:srgbClr>
                  </a:outerShdw>
                </a:effectLst>
              </a:rPr>
              <a:t>of his lack of moral </a:t>
            </a:r>
            <a:r>
              <a:rPr lang="en-US" sz="2800" dirty="0" smtClean="0">
                <a:effectLst>
                  <a:outerShdw blurRad="38100" dist="38100" dir="2700000" algn="tl">
                    <a:srgbClr val="000000">
                      <a:alpha val="43137"/>
                    </a:srgbClr>
                  </a:outerShdw>
                </a:effectLst>
              </a:rPr>
              <a:t>principles, the antichrist </a:t>
            </a:r>
            <a:r>
              <a:rPr lang="en-US" sz="2800" dirty="0">
                <a:effectLst>
                  <a:outerShdw blurRad="38100" dist="38100" dir="2700000" algn="tl">
                    <a:srgbClr val="000000">
                      <a:alpha val="43137"/>
                    </a:srgbClr>
                  </a:outerShdw>
                </a:effectLst>
              </a:rPr>
              <a:t>will be completely </a:t>
            </a:r>
            <a:r>
              <a:rPr lang="en-US" sz="2800" dirty="0" smtClean="0">
                <a:effectLst>
                  <a:outerShdw blurRad="38100" dist="38100" dir="2700000" algn="tl">
                    <a:srgbClr val="000000">
                      <a:alpha val="43137"/>
                    </a:srgbClr>
                  </a:outerShdw>
                </a:effectLst>
              </a:rPr>
              <a:t>unpredictable to many persons.</a:t>
            </a:r>
            <a:endParaRPr lang="en-US" sz="2800" dirty="0">
              <a:effectLst>
                <a:outerShdw blurRad="38100" dist="38100" dir="2700000" algn="tl">
                  <a:srgbClr val="000000">
                    <a:alpha val="43137"/>
                  </a:srgbClr>
                </a:outerShdw>
              </a:effectLst>
            </a:endParaRPr>
          </a:p>
          <a:p>
            <a:pPr marL="0" indent="0">
              <a:buNone/>
            </a:pPr>
            <a:endParaRPr lang="en-US" sz="2800" dirty="0">
              <a:solidFill>
                <a:srgbClr val="FFFF00"/>
              </a:solidFill>
              <a:effectLst/>
            </a:endParaRP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 Character &amp; nature</a:t>
            </a:r>
            <a:endParaRPr lang="en-US" dirty="0"/>
          </a:p>
        </p:txBody>
      </p:sp>
    </p:spTree>
    <p:extLst>
      <p:ext uri="{BB962C8B-B14F-4D97-AF65-F5344CB8AC3E}">
        <p14:creationId xmlns:p14="http://schemas.microsoft.com/office/powerpoint/2010/main" val="3414490379"/>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8864221" cy="5486400"/>
          </a:xfrm>
        </p:spPr>
        <p:txBody>
          <a:bodyPr>
            <a:noAutofit/>
          </a:bodyPr>
          <a:lstStyle/>
          <a:p>
            <a:pPr marL="45720" indent="0">
              <a:buNone/>
            </a:pPr>
            <a:r>
              <a:rPr lang="en-US" sz="2600" i="1" dirty="0" smtClean="0">
                <a:effectLst>
                  <a:outerShdw blurRad="38100" dist="38100" dir="2700000" algn="tl">
                    <a:srgbClr val="000000">
                      <a:alpha val="43137"/>
                    </a:srgbClr>
                  </a:outerShdw>
                </a:effectLst>
              </a:rPr>
              <a:t>And </a:t>
            </a:r>
            <a:r>
              <a:rPr lang="en-US" sz="2600" i="1" dirty="0">
                <a:effectLst>
                  <a:outerShdw blurRad="38100" dist="38100" dir="2700000" algn="tl">
                    <a:srgbClr val="000000">
                      <a:alpha val="43137"/>
                    </a:srgbClr>
                  </a:outerShdw>
                </a:effectLst>
              </a:rPr>
              <a:t>I saw </a:t>
            </a:r>
            <a:r>
              <a:rPr lang="en-US" sz="2600" i="1" dirty="0">
                <a:solidFill>
                  <a:srgbClr val="FFFF00"/>
                </a:solidFill>
                <a:effectLst>
                  <a:outerShdw blurRad="38100" dist="38100" dir="2700000" algn="tl">
                    <a:srgbClr val="000000">
                      <a:alpha val="43137"/>
                    </a:srgbClr>
                  </a:outerShdw>
                </a:effectLst>
              </a:rPr>
              <a:t>one of his heads as it were wounded to death</a:t>
            </a:r>
            <a:r>
              <a:rPr lang="en-US" sz="2600" i="1" dirty="0">
                <a:effectLst>
                  <a:outerShdw blurRad="38100" dist="38100" dir="2700000" algn="tl">
                    <a:srgbClr val="000000">
                      <a:alpha val="43137"/>
                    </a:srgbClr>
                  </a:outerShdw>
                </a:effectLst>
              </a:rPr>
              <a:t>; and his deadly wound was healed: and all the world wondered after the beast</a:t>
            </a:r>
            <a:r>
              <a:rPr lang="en-US" sz="2600" i="1" dirty="0" smtClean="0">
                <a:effectLst>
                  <a:outerShdw blurRad="38100" dist="38100" dir="2700000" algn="tl">
                    <a:srgbClr val="000000">
                      <a:alpha val="43137"/>
                    </a:srgbClr>
                  </a:outerShdw>
                </a:effectLst>
              </a:rPr>
              <a:t>.</a:t>
            </a:r>
            <a:r>
              <a:rPr lang="en-US" sz="2600" dirty="0" smtClean="0">
                <a:effectLst>
                  <a:outerShdw blurRad="38100" dist="38100" dir="2700000" algn="tl">
                    <a:srgbClr val="000000">
                      <a:alpha val="43137"/>
                    </a:srgbClr>
                  </a:outerShdw>
                </a:effectLst>
              </a:rPr>
              <a:t> </a:t>
            </a:r>
            <a:r>
              <a:rPr lang="en-US" sz="2600" dirty="0" smtClean="0">
                <a:solidFill>
                  <a:srgbClr val="FFFF00"/>
                </a:solidFill>
                <a:effectLst>
                  <a:outerShdw blurRad="38100" dist="38100" dir="2700000" algn="tl">
                    <a:srgbClr val="000000">
                      <a:alpha val="43137"/>
                    </a:srgbClr>
                  </a:outerShdw>
                </a:effectLst>
              </a:rPr>
              <a:t>(Rev. 13:3)</a:t>
            </a:r>
          </a:p>
          <a:p>
            <a:pPr marL="45720" indent="0">
              <a:buNone/>
            </a:pPr>
            <a:endParaRPr lang="en-US" sz="1200" dirty="0">
              <a:effectLst>
                <a:outerShdw blurRad="38100" dist="38100" dir="2700000" algn="tl">
                  <a:srgbClr val="000000">
                    <a:alpha val="43137"/>
                  </a:srgbClr>
                </a:outerShdw>
              </a:effectLst>
            </a:endParaRPr>
          </a:p>
          <a:p>
            <a:pPr marL="45720" indent="0">
              <a:buNone/>
            </a:pPr>
            <a:r>
              <a:rPr lang="en-US" sz="2600" i="1" dirty="0" smtClean="0">
                <a:effectLst>
                  <a:outerShdw blurRad="38100" dist="38100" dir="2700000" algn="tl">
                    <a:srgbClr val="000000">
                      <a:alpha val="43137"/>
                    </a:srgbClr>
                  </a:outerShdw>
                </a:effectLst>
              </a:rPr>
              <a:t>And </a:t>
            </a:r>
            <a:r>
              <a:rPr lang="en-US" sz="2600" i="1" dirty="0">
                <a:effectLst>
                  <a:outerShdw blurRad="38100" dist="38100" dir="2700000" algn="tl">
                    <a:srgbClr val="000000">
                      <a:alpha val="43137"/>
                    </a:srgbClr>
                  </a:outerShdw>
                </a:effectLst>
              </a:rPr>
              <a:t>he </a:t>
            </a:r>
            <a:r>
              <a:rPr lang="en-US" sz="2600" i="1" dirty="0" smtClean="0">
                <a:effectLst>
                  <a:outerShdw blurRad="38100" dist="38100" dir="2700000" algn="tl">
                    <a:srgbClr val="000000">
                      <a:alpha val="43137"/>
                    </a:srgbClr>
                  </a:outerShdw>
                </a:effectLst>
              </a:rPr>
              <a:t>exercises </a:t>
            </a:r>
            <a:r>
              <a:rPr lang="en-US" sz="2600" i="1" dirty="0">
                <a:effectLst>
                  <a:outerShdw blurRad="38100" dist="38100" dir="2700000" algn="tl">
                    <a:srgbClr val="000000">
                      <a:alpha val="43137"/>
                    </a:srgbClr>
                  </a:outerShdw>
                </a:effectLst>
              </a:rPr>
              <a:t>all the power of the first beast before him, and </a:t>
            </a:r>
            <a:r>
              <a:rPr lang="en-US" sz="2600" i="1" dirty="0" smtClean="0">
                <a:effectLst>
                  <a:outerShdw blurRad="38100" dist="38100" dir="2700000" algn="tl">
                    <a:srgbClr val="000000">
                      <a:alpha val="43137"/>
                    </a:srgbClr>
                  </a:outerShdw>
                </a:effectLst>
              </a:rPr>
              <a:t>causes </a:t>
            </a:r>
            <a:r>
              <a:rPr lang="en-US" sz="2600" i="1" dirty="0">
                <a:effectLst>
                  <a:outerShdw blurRad="38100" dist="38100" dir="2700000" algn="tl">
                    <a:srgbClr val="000000">
                      <a:alpha val="43137"/>
                    </a:srgbClr>
                  </a:outerShdw>
                </a:effectLst>
              </a:rPr>
              <a:t>the earth and them which dwell therein to worship the first beast, </a:t>
            </a:r>
            <a:r>
              <a:rPr lang="en-US" sz="2600" i="1" dirty="0">
                <a:solidFill>
                  <a:srgbClr val="FFFF00"/>
                </a:solidFill>
                <a:effectLst>
                  <a:outerShdw blurRad="38100" dist="38100" dir="2700000" algn="tl">
                    <a:srgbClr val="000000">
                      <a:alpha val="43137"/>
                    </a:srgbClr>
                  </a:outerShdw>
                </a:effectLst>
              </a:rPr>
              <a:t>whose deadly wound was healed</a:t>
            </a:r>
            <a:r>
              <a:rPr lang="en-US" sz="2600" i="1" dirty="0" smtClean="0">
                <a:effectLst>
                  <a:outerShdw blurRad="38100" dist="38100" dir="2700000" algn="tl">
                    <a:srgbClr val="000000">
                      <a:alpha val="43137"/>
                    </a:srgbClr>
                  </a:outerShdw>
                </a:effectLst>
              </a:rPr>
              <a:t>. </a:t>
            </a:r>
            <a:r>
              <a:rPr lang="en-US" sz="2600" dirty="0" smtClean="0">
                <a:solidFill>
                  <a:srgbClr val="FFFF00"/>
                </a:solidFill>
                <a:effectLst>
                  <a:outerShdw blurRad="38100" dist="38100" dir="2700000" algn="tl">
                    <a:srgbClr val="000000">
                      <a:alpha val="43137"/>
                    </a:srgbClr>
                  </a:outerShdw>
                </a:effectLst>
              </a:rPr>
              <a:t>(Rev. 13:12)</a:t>
            </a:r>
            <a:r>
              <a:rPr lang="en-US" sz="2600" dirty="0" smtClean="0">
                <a:effectLst>
                  <a:outerShdw blurRad="38100" dist="38100" dir="2700000" algn="tl">
                    <a:srgbClr val="000000">
                      <a:alpha val="43137"/>
                    </a:srgbClr>
                  </a:outerShdw>
                </a:effectLst>
              </a:rPr>
              <a:t> </a:t>
            </a:r>
          </a:p>
          <a:p>
            <a:pPr marL="45720" indent="0">
              <a:buNone/>
            </a:pPr>
            <a:endParaRPr lang="en-US" sz="1200" dirty="0">
              <a:effectLst>
                <a:outerShdw blurRad="38100" dist="38100" dir="2700000" algn="tl">
                  <a:srgbClr val="000000">
                    <a:alpha val="43137"/>
                  </a:srgbClr>
                </a:outerShdw>
              </a:effectLst>
            </a:endParaRPr>
          </a:p>
          <a:p>
            <a:pPr marL="45720" indent="0">
              <a:buNone/>
            </a:pPr>
            <a:r>
              <a:rPr lang="en-US" sz="2600" i="1" dirty="0" smtClean="0">
                <a:effectLst>
                  <a:outerShdw blurRad="38100" dist="38100" dir="2700000" algn="tl">
                    <a:srgbClr val="000000">
                      <a:alpha val="43137"/>
                    </a:srgbClr>
                  </a:outerShdw>
                </a:effectLst>
              </a:rPr>
              <a:t>And deceives </a:t>
            </a:r>
            <a:r>
              <a:rPr lang="en-US" sz="2600" i="1" dirty="0">
                <a:effectLst>
                  <a:outerShdw blurRad="38100" dist="38100" dir="2700000" algn="tl">
                    <a:srgbClr val="000000">
                      <a:alpha val="43137"/>
                    </a:srgbClr>
                  </a:outerShdw>
                </a:effectLst>
              </a:rPr>
              <a:t>them that dwell on the earth by the means of those miracles which he had power to do in the sight of the beast; saying to them that dwell on the earth, that they should make an image to the beast, </a:t>
            </a:r>
            <a:r>
              <a:rPr lang="en-US" sz="2600" i="1" dirty="0">
                <a:solidFill>
                  <a:srgbClr val="FFFF00"/>
                </a:solidFill>
                <a:effectLst>
                  <a:outerShdw blurRad="38100" dist="38100" dir="2700000" algn="tl">
                    <a:srgbClr val="000000">
                      <a:alpha val="43137"/>
                    </a:srgbClr>
                  </a:outerShdw>
                </a:effectLst>
              </a:rPr>
              <a:t>which had the wound by a sword, and did live</a:t>
            </a:r>
            <a:r>
              <a:rPr lang="en-US" sz="2600" i="1" dirty="0" smtClean="0">
                <a:effectLst>
                  <a:outerShdw blurRad="38100" dist="38100" dir="2700000" algn="tl">
                    <a:srgbClr val="000000">
                      <a:alpha val="43137"/>
                    </a:srgbClr>
                  </a:outerShdw>
                </a:effectLst>
              </a:rPr>
              <a:t>. </a:t>
            </a:r>
            <a:r>
              <a:rPr lang="en-US" sz="2600" dirty="0" smtClean="0">
                <a:solidFill>
                  <a:srgbClr val="FFFF00"/>
                </a:solidFill>
                <a:effectLst>
                  <a:outerShdw blurRad="38100" dist="38100" dir="2700000" algn="tl">
                    <a:srgbClr val="000000">
                      <a:alpha val="43137"/>
                    </a:srgbClr>
                  </a:outerShdw>
                </a:effectLst>
              </a:rPr>
              <a:t>(Rev. 13:14) </a:t>
            </a:r>
            <a:endParaRPr lang="en-US" sz="2600" dirty="0">
              <a:solidFill>
                <a:srgbClr val="FFFF00"/>
              </a:solidFill>
              <a:effectLst>
                <a:outerShdw blurRad="38100" dist="38100" dir="2700000" algn="tl">
                  <a:srgbClr val="000000">
                    <a:alpha val="43137"/>
                  </a:srgbClr>
                </a:outerShdw>
              </a:effectLst>
            </a:endParaRPr>
          </a:p>
          <a:p>
            <a:pPr marL="0" indent="0">
              <a:buNone/>
            </a:pPr>
            <a:endParaRPr lang="en-US" sz="2800" dirty="0">
              <a:solidFill>
                <a:srgbClr val="FFFF00"/>
              </a:solidFill>
              <a:effectLst/>
            </a:endParaRPr>
          </a:p>
        </p:txBody>
      </p:sp>
      <p:sp>
        <p:nvSpPr>
          <p:cNvPr id="5" name="Title 1"/>
          <p:cNvSpPr>
            <a:spLocks noGrp="1"/>
          </p:cNvSpPr>
          <p:nvPr>
            <p:ph type="title"/>
          </p:nvPr>
        </p:nvSpPr>
        <p:spPr>
          <a:xfrm>
            <a:off x="304800" y="228600"/>
            <a:ext cx="8145868" cy="782470"/>
          </a:xfrm>
        </p:spPr>
        <p:txBody>
          <a:bodyPr>
            <a:normAutofit fontScale="90000"/>
          </a:bodyPr>
          <a:lstStyle/>
          <a:p>
            <a:pPr algn="ctr"/>
            <a:r>
              <a:rPr lang="en-US" dirty="0" smtClean="0"/>
              <a:t>The Antichrist</a:t>
            </a:r>
            <a:r>
              <a:rPr lang="en-US" dirty="0"/>
              <a:t> </a:t>
            </a:r>
            <a:r>
              <a:rPr lang="en-US" dirty="0" smtClean="0"/>
              <a:t>&amp; his </a:t>
            </a:r>
            <a:r>
              <a:rPr lang="en-US" i="1" u="sng" dirty="0" smtClean="0">
                <a:solidFill>
                  <a:schemeClr val="tx1"/>
                </a:solidFill>
              </a:rPr>
              <a:t>deadly wound</a:t>
            </a:r>
            <a:endParaRPr lang="en-US" i="1" u="sng" dirty="0">
              <a:solidFill>
                <a:schemeClr val="tx1"/>
              </a:solidFill>
            </a:endParaRPr>
          </a:p>
        </p:txBody>
      </p:sp>
    </p:spTree>
    <p:extLst>
      <p:ext uri="{BB962C8B-B14F-4D97-AF65-F5344CB8AC3E}">
        <p14:creationId xmlns:p14="http://schemas.microsoft.com/office/powerpoint/2010/main" val="1188940246"/>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8864221" cy="5334000"/>
          </a:xfrm>
        </p:spPr>
        <p:txBody>
          <a:bodyPr>
            <a:noAutofit/>
          </a:bodyPr>
          <a:lstStyle/>
          <a:p>
            <a:pPr marL="45720" indent="0">
              <a:buNone/>
            </a:pPr>
            <a:r>
              <a:rPr lang="en-US" sz="3600" dirty="0" smtClean="0"/>
              <a:t>The </a:t>
            </a:r>
            <a:r>
              <a:rPr lang="en-US" sz="3600" dirty="0"/>
              <a:t>phrase </a:t>
            </a:r>
            <a:r>
              <a:rPr lang="en-US" sz="3600" dirty="0">
                <a:solidFill>
                  <a:srgbClr val="FFFF00"/>
                </a:solidFill>
              </a:rPr>
              <a:t>"wounded to death" </a:t>
            </a:r>
            <a:r>
              <a:rPr lang="en-US" sz="3600" dirty="0"/>
              <a:t>could mean that </a:t>
            </a:r>
            <a:r>
              <a:rPr lang="en-US" sz="3600" dirty="0" smtClean="0"/>
              <a:t>the antichrist </a:t>
            </a:r>
            <a:r>
              <a:rPr lang="en-US" sz="3600" dirty="0"/>
              <a:t>received a mortal wound that would have been fatal if </a:t>
            </a:r>
            <a:r>
              <a:rPr lang="en-US" sz="3600" dirty="0" smtClean="0"/>
              <a:t>he </a:t>
            </a:r>
            <a:r>
              <a:rPr lang="en-US" sz="3600" dirty="0"/>
              <a:t>had not been healed. A blow was struck that would have naturally killed the Antichrist, but there was something that prevented the fatal result. John does not say by whom the wound was inflicted, nor does he describe the nature of the wound.</a:t>
            </a:r>
          </a:p>
          <a:p>
            <a:pPr marL="45720" indent="0">
              <a:buNone/>
            </a:pPr>
            <a:endParaRPr lang="en-US" sz="2800" dirty="0">
              <a:solidFill>
                <a:srgbClr val="FFFF00"/>
              </a:solidFill>
              <a:effectLst/>
            </a:endParaRP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a:t>
            </a:r>
            <a:r>
              <a:rPr lang="en-US" dirty="0"/>
              <a:t> </a:t>
            </a:r>
            <a:r>
              <a:rPr lang="en-US" dirty="0" smtClean="0"/>
              <a:t>&amp; his </a:t>
            </a:r>
            <a:r>
              <a:rPr lang="en-US" i="1" u="sng" dirty="0" smtClean="0">
                <a:solidFill>
                  <a:schemeClr val="tx1"/>
                </a:solidFill>
              </a:rPr>
              <a:t>deadly wound</a:t>
            </a:r>
            <a:endParaRPr lang="en-US" i="1" u="sng" dirty="0">
              <a:solidFill>
                <a:schemeClr val="tx1"/>
              </a:solidFill>
            </a:endParaRPr>
          </a:p>
        </p:txBody>
      </p:sp>
    </p:spTree>
    <p:extLst>
      <p:ext uri="{BB962C8B-B14F-4D97-AF65-F5344CB8AC3E}">
        <p14:creationId xmlns:p14="http://schemas.microsoft.com/office/powerpoint/2010/main" val="1677949563"/>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976" y="1600200"/>
            <a:ext cx="8864221" cy="5105400"/>
          </a:xfrm>
        </p:spPr>
        <p:txBody>
          <a:bodyPr>
            <a:noAutofit/>
          </a:bodyPr>
          <a:lstStyle/>
          <a:p>
            <a:pPr marL="45720" indent="0">
              <a:buNone/>
            </a:pPr>
            <a:r>
              <a:rPr lang="en-US" sz="3200" dirty="0" smtClean="0">
                <a:solidFill>
                  <a:srgbClr val="FFFF00"/>
                </a:solidFill>
              </a:rPr>
              <a:t>It </a:t>
            </a:r>
            <a:r>
              <a:rPr lang="en-US" sz="3200" dirty="0">
                <a:solidFill>
                  <a:srgbClr val="FFFF00"/>
                </a:solidFill>
              </a:rPr>
              <a:t>is unlikely that the antichrist will actually </a:t>
            </a:r>
            <a:r>
              <a:rPr lang="en-US" sz="3200" dirty="0" smtClean="0">
                <a:solidFill>
                  <a:srgbClr val="FFFF00"/>
                </a:solidFill>
              </a:rPr>
              <a:t>be dead &amp; then </a:t>
            </a:r>
            <a:r>
              <a:rPr lang="en-US" sz="3200" dirty="0">
                <a:solidFill>
                  <a:srgbClr val="FFFF00"/>
                </a:solidFill>
              </a:rPr>
              <a:t>resurrected, but he may give the appearance of having been resurrected. Satan has supernatural abilities, but he is not powerful enough to resurrect people from the dead. Only God can create life</a:t>
            </a:r>
            <a:r>
              <a:rPr lang="en-US" sz="3200" dirty="0">
                <a:solidFill>
                  <a:srgbClr val="FFFF00"/>
                </a:solidFill>
                <a:sym typeface="Wingdings"/>
              </a:rPr>
              <a:t>; </a:t>
            </a:r>
            <a:r>
              <a:rPr lang="en-US" sz="3200" dirty="0">
                <a:solidFill>
                  <a:srgbClr val="FFFF00"/>
                </a:solidFill>
              </a:rPr>
              <a:t>the devil cannot. The devil has great power to deceive people; he is a master magician. With his vast knowledge </a:t>
            </a:r>
            <a:r>
              <a:rPr lang="en-US" sz="3200" dirty="0" smtClean="0">
                <a:solidFill>
                  <a:srgbClr val="FFFF00"/>
                </a:solidFill>
              </a:rPr>
              <a:t>of humanity </a:t>
            </a:r>
            <a:r>
              <a:rPr lang="en-US" sz="3200" dirty="0">
                <a:solidFill>
                  <a:srgbClr val="FFFF00"/>
                </a:solidFill>
              </a:rPr>
              <a:t>and the universe, he is able to perform counterfeit miracles</a:t>
            </a:r>
            <a:r>
              <a:rPr lang="en-US" sz="3200" dirty="0" smtClean="0">
                <a:solidFill>
                  <a:srgbClr val="FFFF00"/>
                </a:solidFill>
              </a:rPr>
              <a:t>.</a:t>
            </a:r>
            <a:endParaRPr lang="en-US" sz="3200" dirty="0">
              <a:solidFill>
                <a:srgbClr val="FFFF00"/>
              </a:solidFill>
            </a:endParaRPr>
          </a:p>
          <a:p>
            <a:pPr marL="45720" indent="0">
              <a:buNone/>
            </a:pPr>
            <a:endParaRPr lang="en-US" sz="2800" dirty="0">
              <a:solidFill>
                <a:srgbClr val="FFFF00"/>
              </a:solidFill>
              <a:effectLst/>
            </a:endParaRP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a:t>
            </a:r>
            <a:r>
              <a:rPr lang="en-US" dirty="0"/>
              <a:t> </a:t>
            </a:r>
            <a:r>
              <a:rPr lang="en-US" dirty="0" smtClean="0"/>
              <a:t>&amp; his </a:t>
            </a:r>
            <a:r>
              <a:rPr lang="en-US" i="1" u="sng" dirty="0" smtClean="0">
                <a:solidFill>
                  <a:schemeClr val="tx1"/>
                </a:solidFill>
              </a:rPr>
              <a:t>deadly wound</a:t>
            </a:r>
            <a:endParaRPr lang="en-US" i="1" u="sng" dirty="0">
              <a:solidFill>
                <a:schemeClr val="tx1"/>
              </a:solidFill>
            </a:endParaRPr>
          </a:p>
        </p:txBody>
      </p:sp>
    </p:spTree>
    <p:extLst>
      <p:ext uri="{BB962C8B-B14F-4D97-AF65-F5344CB8AC3E}">
        <p14:creationId xmlns:p14="http://schemas.microsoft.com/office/powerpoint/2010/main" val="1977739627"/>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9016621" cy="5029200"/>
          </a:xfrm>
        </p:spPr>
        <p:txBody>
          <a:bodyPr>
            <a:noAutofit/>
          </a:bodyPr>
          <a:lstStyle/>
          <a:p>
            <a:pPr marL="45720" indent="0">
              <a:buNone/>
            </a:pPr>
            <a:r>
              <a:rPr lang="en-US" sz="3200" dirty="0" smtClean="0"/>
              <a:t>The Antichrist’s deadly wound scenario could be likened to that of </a:t>
            </a:r>
            <a:r>
              <a:rPr lang="en-US" sz="3200" dirty="0"/>
              <a:t>the apostle Paul. </a:t>
            </a:r>
            <a:r>
              <a:rPr lang="en-US" sz="3200" dirty="0" smtClean="0"/>
              <a:t>The </a:t>
            </a:r>
            <a:r>
              <a:rPr lang="en-US" sz="3200" dirty="0"/>
              <a:t>citizens of </a:t>
            </a:r>
            <a:r>
              <a:rPr lang="en-US" sz="3200" dirty="0" err="1"/>
              <a:t>Lystra</a:t>
            </a:r>
            <a:r>
              <a:rPr lang="en-US" sz="3200" dirty="0"/>
              <a:t> </a:t>
            </a:r>
            <a:r>
              <a:rPr lang="en-US" sz="3200" dirty="0" smtClean="0"/>
              <a:t>stoned Paul to death (or so they thought) and they assumed that </a:t>
            </a:r>
            <a:r>
              <a:rPr lang="en-US" sz="3200" dirty="0"/>
              <a:t>Paul was dead</a:t>
            </a:r>
            <a:r>
              <a:rPr lang="en-US" sz="3200" dirty="0" smtClean="0"/>
              <a:t>, until he miraculously got up and walked back into the city (Acts 14:19-20). So it is possible that the </a:t>
            </a:r>
            <a:r>
              <a:rPr lang="en-US" sz="3200" dirty="0"/>
              <a:t>Antichrist </a:t>
            </a:r>
            <a:r>
              <a:rPr lang="en-US" sz="3200" dirty="0" smtClean="0"/>
              <a:t>will </a:t>
            </a:r>
            <a:r>
              <a:rPr lang="en-US" sz="3200" dirty="0"/>
              <a:t>be </a:t>
            </a:r>
            <a:r>
              <a:rPr lang="en-US" sz="3200" dirty="0" smtClean="0"/>
              <a:t>assumed dead by many and then he will be miraculously healed from his life threatening injury.</a:t>
            </a:r>
            <a:endParaRPr lang="en-US" sz="2800" dirty="0">
              <a:effectLst/>
            </a:endParaRP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a:t>
            </a:r>
            <a:r>
              <a:rPr lang="en-US" dirty="0"/>
              <a:t> </a:t>
            </a:r>
            <a:r>
              <a:rPr lang="en-US" dirty="0" smtClean="0"/>
              <a:t>&amp; his </a:t>
            </a:r>
            <a:r>
              <a:rPr lang="en-US" i="1" u="sng" dirty="0" smtClean="0">
                <a:solidFill>
                  <a:schemeClr val="tx1"/>
                </a:solidFill>
              </a:rPr>
              <a:t>deadly wound</a:t>
            </a:r>
            <a:endParaRPr lang="en-US" i="1" u="sng" dirty="0">
              <a:solidFill>
                <a:schemeClr val="tx1"/>
              </a:solidFill>
            </a:endParaRPr>
          </a:p>
        </p:txBody>
      </p:sp>
    </p:spTree>
    <p:extLst>
      <p:ext uri="{BB962C8B-B14F-4D97-AF65-F5344CB8AC3E}">
        <p14:creationId xmlns:p14="http://schemas.microsoft.com/office/powerpoint/2010/main" val="934378854"/>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779" y="1524000"/>
            <a:ext cx="8864221" cy="5181600"/>
          </a:xfrm>
        </p:spPr>
        <p:txBody>
          <a:bodyPr>
            <a:noAutofit/>
          </a:bodyPr>
          <a:lstStyle/>
          <a:p>
            <a:pPr marL="45720" indent="0">
              <a:buNone/>
            </a:pPr>
            <a:r>
              <a:rPr lang="en-US" sz="3200" dirty="0" smtClean="0"/>
              <a:t>Satan </a:t>
            </a:r>
            <a:r>
              <a:rPr lang="en-US" sz="3200" dirty="0"/>
              <a:t>will likely engage in a miracle in healing the wounded (but not </a:t>
            </a:r>
            <a:r>
              <a:rPr lang="en-US" sz="3200" dirty="0" smtClean="0"/>
              <a:t>dead</a:t>
            </a:r>
            <a:r>
              <a:rPr lang="en-US" sz="3200" dirty="0"/>
              <a:t>) antichrist, or engage in some kind of masterful deception, or perhaps a combination of both. In any event, the antichrist will appear to be resurrected from the dead.  If Satan pulls off some kind of counterfeit resurrection, he </a:t>
            </a:r>
            <a:r>
              <a:rPr lang="en-US" sz="3200" dirty="0" smtClean="0"/>
              <a:t>will deceive </a:t>
            </a:r>
            <a:r>
              <a:rPr lang="en-US" sz="3200" dirty="0"/>
              <a:t>people’s minds so that they accept this as an indication of the antichrist’s power and deity and subsequently worship him</a:t>
            </a:r>
            <a:r>
              <a:rPr lang="en-US" sz="3200" dirty="0" smtClean="0"/>
              <a:t>.</a:t>
            </a:r>
            <a:endParaRPr lang="en-US" sz="2800" dirty="0">
              <a:effectLst/>
            </a:endParaRP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a:t>
            </a:r>
            <a:r>
              <a:rPr lang="en-US" dirty="0"/>
              <a:t> </a:t>
            </a:r>
            <a:r>
              <a:rPr lang="en-US" dirty="0" smtClean="0"/>
              <a:t>&amp; his </a:t>
            </a:r>
            <a:r>
              <a:rPr lang="en-US" i="1" u="sng" dirty="0" smtClean="0">
                <a:solidFill>
                  <a:schemeClr val="tx1"/>
                </a:solidFill>
              </a:rPr>
              <a:t>deadly wound</a:t>
            </a:r>
            <a:endParaRPr lang="en-US" i="1" u="sng" dirty="0">
              <a:solidFill>
                <a:schemeClr val="tx1"/>
              </a:solidFill>
            </a:endParaRPr>
          </a:p>
        </p:txBody>
      </p:sp>
    </p:spTree>
    <p:extLst>
      <p:ext uri="{BB962C8B-B14F-4D97-AF65-F5344CB8AC3E}">
        <p14:creationId xmlns:p14="http://schemas.microsoft.com/office/powerpoint/2010/main" val="3689567935"/>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779" y="1371600"/>
            <a:ext cx="8864221" cy="5486400"/>
          </a:xfrm>
        </p:spPr>
        <p:txBody>
          <a:bodyPr>
            <a:noAutofit/>
          </a:bodyPr>
          <a:lstStyle/>
          <a:p>
            <a:pPr marL="45720" indent="0">
              <a:buNone/>
            </a:pPr>
            <a:r>
              <a:rPr lang="en-US" sz="3200" dirty="0" smtClean="0"/>
              <a:t>Notice that John </a:t>
            </a:r>
            <a:r>
              <a:rPr lang="en-US" sz="3200" dirty="0"/>
              <a:t>says that "</a:t>
            </a:r>
            <a:r>
              <a:rPr lang="en-US" sz="3200" i="1" dirty="0">
                <a:solidFill>
                  <a:srgbClr val="FFFF00"/>
                </a:solidFill>
              </a:rPr>
              <a:t>one of the heads</a:t>
            </a:r>
            <a:r>
              <a:rPr lang="en-US" sz="3200" dirty="0"/>
              <a:t>" --that is, one of the seven heads--was wounded. This deadly wound was given to him on his head by the sword possibly war </a:t>
            </a:r>
            <a:r>
              <a:rPr lang="en-US" sz="3200" dirty="0" smtClean="0">
                <a:solidFill>
                  <a:srgbClr val="FFFF00"/>
                </a:solidFill>
              </a:rPr>
              <a:t>(Rev</a:t>
            </a:r>
            <a:r>
              <a:rPr lang="en-US" sz="3200" dirty="0">
                <a:solidFill>
                  <a:srgbClr val="FFFF00"/>
                </a:solidFill>
              </a:rPr>
              <a:t>. </a:t>
            </a:r>
            <a:r>
              <a:rPr lang="en-US" sz="3200" dirty="0" smtClean="0">
                <a:solidFill>
                  <a:srgbClr val="FFFF00"/>
                </a:solidFill>
              </a:rPr>
              <a:t>13:14). </a:t>
            </a:r>
            <a:r>
              <a:rPr lang="en-US" sz="3200" dirty="0">
                <a:solidFill>
                  <a:srgbClr val="FFFF00"/>
                </a:solidFill>
              </a:rPr>
              <a:t>Which could </a:t>
            </a:r>
            <a:r>
              <a:rPr lang="en-US" sz="3200" dirty="0" smtClean="0">
                <a:solidFill>
                  <a:srgbClr val="FFFF00"/>
                </a:solidFill>
              </a:rPr>
              <a:t>also mean </a:t>
            </a:r>
            <a:r>
              <a:rPr lang="en-US" sz="3200" dirty="0">
                <a:solidFill>
                  <a:srgbClr val="FFFF00"/>
                </a:solidFill>
              </a:rPr>
              <a:t>one of the confederates or one of the dynasties was dealt a heavy blow</a:t>
            </a:r>
            <a:r>
              <a:rPr lang="en-US" sz="3200" dirty="0"/>
              <a:t>. Or it could be specifically referring to the </a:t>
            </a:r>
            <a:r>
              <a:rPr lang="en-US" sz="3200" dirty="0">
                <a:solidFill>
                  <a:srgbClr val="FFFF00"/>
                </a:solidFill>
              </a:rPr>
              <a:t>Antichrist; who will suffer major damage or harm to his physical body </a:t>
            </a:r>
            <a:r>
              <a:rPr lang="en-US" sz="3200" dirty="0"/>
              <a:t>or figuratively to his government</a:t>
            </a:r>
            <a:r>
              <a:rPr lang="en-US" sz="3200" dirty="0" smtClean="0"/>
              <a:t>. </a:t>
            </a:r>
            <a:r>
              <a:rPr lang="en-US" sz="3200" dirty="0" smtClean="0">
                <a:solidFill>
                  <a:schemeClr val="tx2"/>
                </a:solidFill>
                <a:effectLst>
                  <a:outerShdw blurRad="38100" dist="38100" dir="2700000" algn="tl">
                    <a:srgbClr val="000000">
                      <a:alpha val="43137"/>
                    </a:srgbClr>
                  </a:outerShdw>
                </a:effectLst>
              </a:rPr>
              <a:t>It could even be both the antichrist &amp; a sector of his kingdom being struck. </a:t>
            </a:r>
            <a:endParaRPr lang="en-US" sz="2800" dirty="0">
              <a:effectLst/>
            </a:endParaRP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a:t>
            </a:r>
            <a:r>
              <a:rPr lang="en-US" dirty="0"/>
              <a:t> </a:t>
            </a:r>
            <a:r>
              <a:rPr lang="en-US" dirty="0" smtClean="0"/>
              <a:t>&amp; his </a:t>
            </a:r>
            <a:r>
              <a:rPr lang="en-US" i="1" u="sng" dirty="0" smtClean="0">
                <a:solidFill>
                  <a:schemeClr val="tx1"/>
                </a:solidFill>
              </a:rPr>
              <a:t>deadly wound</a:t>
            </a:r>
            <a:endParaRPr lang="en-US" i="1" u="sng" dirty="0">
              <a:solidFill>
                <a:schemeClr val="tx1"/>
              </a:solidFill>
            </a:endParaRPr>
          </a:p>
        </p:txBody>
      </p:sp>
    </p:spTree>
    <p:extLst>
      <p:ext uri="{BB962C8B-B14F-4D97-AF65-F5344CB8AC3E}">
        <p14:creationId xmlns:p14="http://schemas.microsoft.com/office/powerpoint/2010/main" val="1529208903"/>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779" y="1600200"/>
            <a:ext cx="8864221" cy="5105400"/>
          </a:xfrm>
        </p:spPr>
        <p:txBody>
          <a:bodyPr>
            <a:noAutofit/>
          </a:bodyPr>
          <a:lstStyle/>
          <a:p>
            <a:pPr marL="45720" indent="0">
              <a:buNone/>
            </a:pPr>
            <a:r>
              <a:rPr lang="en-US" sz="4000" dirty="0" smtClean="0">
                <a:solidFill>
                  <a:srgbClr val="00B0F0"/>
                </a:solidFill>
                <a:effectLst>
                  <a:outerShdw blurRad="38100" dist="38100" dir="2700000" algn="tl">
                    <a:srgbClr val="000000">
                      <a:alpha val="43137"/>
                    </a:srgbClr>
                  </a:outerShdw>
                </a:effectLst>
              </a:rPr>
              <a:t>Whoever or whatever it is that will be struck down…The </a:t>
            </a:r>
            <a:r>
              <a:rPr lang="en-US" sz="4000" dirty="0">
                <a:solidFill>
                  <a:srgbClr val="00B0F0"/>
                </a:solidFill>
                <a:effectLst>
                  <a:outerShdw blurRad="38100" dist="38100" dir="2700000" algn="tl">
                    <a:srgbClr val="000000">
                      <a:alpha val="43137"/>
                    </a:srgbClr>
                  </a:outerShdw>
                </a:effectLst>
              </a:rPr>
              <a:t>symbolism implies that a mortal wound was inflicted on the power represented by the </a:t>
            </a:r>
            <a:r>
              <a:rPr lang="en-US" sz="4000" dirty="0" smtClean="0">
                <a:solidFill>
                  <a:srgbClr val="00B0F0"/>
                </a:solidFill>
                <a:effectLst>
                  <a:outerShdw blurRad="38100" dist="38100" dir="2700000" algn="tl">
                    <a:srgbClr val="000000">
                      <a:alpha val="43137"/>
                    </a:srgbClr>
                  </a:outerShdw>
                </a:effectLst>
              </a:rPr>
              <a:t>antichrist; </a:t>
            </a:r>
            <a:r>
              <a:rPr lang="en-US" sz="4000" dirty="0">
                <a:solidFill>
                  <a:srgbClr val="00B0F0"/>
                </a:solidFill>
                <a:effectLst>
                  <a:outerShdw blurRad="38100" dist="38100" dir="2700000" algn="tl">
                    <a:srgbClr val="000000">
                      <a:alpha val="43137"/>
                    </a:srgbClr>
                  </a:outerShdw>
                </a:effectLst>
              </a:rPr>
              <a:t>and when he was about to </a:t>
            </a:r>
            <a:r>
              <a:rPr lang="en-US" sz="4000" dirty="0" smtClean="0">
                <a:solidFill>
                  <a:srgbClr val="00B0F0"/>
                </a:solidFill>
                <a:effectLst>
                  <a:outerShdw blurRad="38100" dist="38100" dir="2700000" algn="tl">
                    <a:srgbClr val="000000">
                      <a:alpha val="43137"/>
                    </a:srgbClr>
                  </a:outerShdw>
                </a:effectLst>
              </a:rPr>
              <a:t>perish, </a:t>
            </a:r>
            <a:r>
              <a:rPr lang="en-US" sz="4000" dirty="0">
                <a:solidFill>
                  <a:srgbClr val="00B0F0"/>
                </a:solidFill>
                <a:effectLst>
                  <a:outerShdw blurRad="38100" dist="38100" dir="2700000" algn="tl">
                    <a:srgbClr val="000000">
                      <a:alpha val="43137"/>
                    </a:srgbClr>
                  </a:outerShdw>
                </a:effectLst>
              </a:rPr>
              <a:t>his power or </a:t>
            </a:r>
            <a:r>
              <a:rPr lang="en-US" sz="4000" dirty="0" smtClean="0">
                <a:solidFill>
                  <a:srgbClr val="00B0F0"/>
                </a:solidFill>
                <a:effectLst>
                  <a:outerShdw blurRad="38100" dist="38100" dir="2700000" algn="tl">
                    <a:srgbClr val="000000">
                      <a:alpha val="43137"/>
                    </a:srgbClr>
                  </a:outerShdw>
                </a:effectLst>
              </a:rPr>
              <a:t>his life </a:t>
            </a:r>
            <a:r>
              <a:rPr lang="en-US" sz="4000" dirty="0">
                <a:solidFill>
                  <a:srgbClr val="00B0F0"/>
                </a:solidFill>
                <a:effectLst>
                  <a:outerShdw blurRad="38100" dist="38100" dir="2700000" algn="tl">
                    <a:srgbClr val="000000">
                      <a:alpha val="43137"/>
                    </a:srgbClr>
                  </a:outerShdw>
                </a:effectLst>
              </a:rPr>
              <a:t>was </a:t>
            </a:r>
            <a:r>
              <a:rPr lang="en-US" sz="4000" dirty="0" smtClean="0">
                <a:solidFill>
                  <a:srgbClr val="00B0F0"/>
                </a:solidFill>
                <a:effectLst>
                  <a:outerShdw blurRad="38100" dist="38100" dir="2700000" algn="tl">
                    <a:srgbClr val="000000">
                      <a:alpha val="43137"/>
                    </a:srgbClr>
                  </a:outerShdw>
                </a:effectLst>
              </a:rPr>
              <a:t>miraculously restored.</a:t>
            </a:r>
            <a:endParaRPr lang="en-US" sz="4000" dirty="0">
              <a:solidFill>
                <a:srgbClr val="00B0F0"/>
              </a:solidFill>
              <a:effectLst>
                <a:outerShdw blurRad="38100" dist="38100" dir="2700000" algn="tl">
                  <a:srgbClr val="000000">
                    <a:alpha val="43137"/>
                  </a:srgbClr>
                </a:outerShdw>
              </a:effectLst>
            </a:endParaRPr>
          </a:p>
          <a:p>
            <a:pPr marL="45720" indent="0">
              <a:buNone/>
            </a:pPr>
            <a:endParaRPr lang="en-US" sz="3200" dirty="0"/>
          </a:p>
          <a:p>
            <a:pPr marL="45720" indent="0">
              <a:buNone/>
            </a:pPr>
            <a:endParaRPr lang="en-US" sz="2800" dirty="0">
              <a:effectLst/>
            </a:endParaRP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a:t>
            </a:r>
            <a:r>
              <a:rPr lang="en-US" dirty="0"/>
              <a:t> </a:t>
            </a:r>
            <a:r>
              <a:rPr lang="en-US" dirty="0" smtClean="0"/>
              <a:t>&amp; his </a:t>
            </a:r>
            <a:r>
              <a:rPr lang="en-US" i="1" u="sng" dirty="0" smtClean="0">
                <a:solidFill>
                  <a:schemeClr val="tx1"/>
                </a:solidFill>
              </a:rPr>
              <a:t>deadly wound</a:t>
            </a:r>
            <a:endParaRPr lang="en-US" i="1" u="sng" dirty="0">
              <a:solidFill>
                <a:schemeClr val="tx1"/>
              </a:solidFill>
            </a:endParaRPr>
          </a:p>
        </p:txBody>
      </p:sp>
    </p:spTree>
    <p:extLst>
      <p:ext uri="{BB962C8B-B14F-4D97-AF65-F5344CB8AC3E}">
        <p14:creationId xmlns:p14="http://schemas.microsoft.com/office/powerpoint/2010/main" val="412203164"/>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878" y="1524000"/>
            <a:ext cx="8864221" cy="5105400"/>
          </a:xfrm>
        </p:spPr>
        <p:txBody>
          <a:bodyPr>
            <a:noAutofit/>
          </a:bodyPr>
          <a:lstStyle/>
          <a:p>
            <a:pPr marL="45720" indent="0">
              <a:buNone/>
            </a:pPr>
            <a:r>
              <a:rPr lang="en-US" sz="3200" dirty="0" smtClean="0">
                <a:solidFill>
                  <a:srgbClr val="FFFF00"/>
                </a:solidFill>
                <a:effectLst>
                  <a:outerShdw blurRad="38100" dist="38100" dir="2700000" algn="tl">
                    <a:srgbClr val="000000">
                      <a:alpha val="43137"/>
                    </a:srgbClr>
                  </a:outerShdw>
                </a:effectLst>
              </a:rPr>
              <a:t>As a result of this miraculous recovery; many persons will wonder at the antichrist. </a:t>
            </a:r>
          </a:p>
          <a:p>
            <a:pPr marL="45720" indent="0">
              <a:buNone/>
            </a:pPr>
            <a:r>
              <a:rPr lang="en-US" sz="3200" dirty="0" smtClean="0">
                <a:solidFill>
                  <a:srgbClr val="FFFF00"/>
                </a:solidFill>
              </a:rPr>
              <a:t>The </a:t>
            </a:r>
            <a:r>
              <a:rPr lang="en-US" sz="3200" dirty="0">
                <a:solidFill>
                  <a:srgbClr val="FFFF00"/>
                </a:solidFill>
              </a:rPr>
              <a:t>word “wondered” </a:t>
            </a:r>
            <a:r>
              <a:rPr lang="en-US" sz="3200" dirty="0" smtClean="0">
                <a:solidFill>
                  <a:srgbClr val="FFFF00"/>
                </a:solidFill>
              </a:rPr>
              <a:t>that is </a:t>
            </a:r>
            <a:r>
              <a:rPr lang="en-US" sz="3200" dirty="0">
                <a:solidFill>
                  <a:srgbClr val="FFFF00"/>
                </a:solidFill>
              </a:rPr>
              <a:t>used, means properly, to be astonished; to be </a:t>
            </a:r>
            <a:r>
              <a:rPr lang="en-US" sz="3200" dirty="0" smtClean="0">
                <a:solidFill>
                  <a:srgbClr val="FFFF00"/>
                </a:solidFill>
              </a:rPr>
              <a:t>amazed… </a:t>
            </a:r>
            <a:r>
              <a:rPr lang="en-US" sz="3200" dirty="0">
                <a:solidFill>
                  <a:srgbClr val="FFFF00"/>
                </a:solidFill>
              </a:rPr>
              <a:t>then to wonder </a:t>
            </a:r>
            <a:r>
              <a:rPr lang="en-US" sz="3200" dirty="0" smtClean="0">
                <a:solidFill>
                  <a:srgbClr val="FFFF00"/>
                </a:solidFill>
              </a:rPr>
              <a:t>at… </a:t>
            </a:r>
            <a:r>
              <a:rPr lang="en-US" sz="3200" dirty="0">
                <a:solidFill>
                  <a:srgbClr val="FFFF00"/>
                </a:solidFill>
              </a:rPr>
              <a:t>then to admire and </a:t>
            </a:r>
            <a:r>
              <a:rPr lang="en-US" sz="3200" dirty="0" smtClean="0">
                <a:solidFill>
                  <a:srgbClr val="FFFF00"/>
                </a:solidFill>
              </a:rPr>
              <a:t>to follow</a:t>
            </a:r>
            <a:r>
              <a:rPr lang="en-US" sz="3200" dirty="0">
                <a:solidFill>
                  <a:srgbClr val="FFFF00"/>
                </a:solidFill>
              </a:rPr>
              <a:t>. </a:t>
            </a:r>
            <a:endParaRPr lang="en-US" sz="3200" dirty="0" smtClean="0">
              <a:solidFill>
                <a:srgbClr val="FFFF00"/>
              </a:solidFill>
            </a:endParaRPr>
          </a:p>
          <a:p>
            <a:pPr marL="45720" indent="0">
              <a:buNone/>
            </a:pPr>
            <a:r>
              <a:rPr lang="en-US" sz="3200" dirty="0" smtClean="0">
                <a:solidFill>
                  <a:srgbClr val="FFFF00"/>
                </a:solidFill>
              </a:rPr>
              <a:t>The </a:t>
            </a:r>
            <a:r>
              <a:rPr lang="en-US" sz="3200" dirty="0">
                <a:solidFill>
                  <a:srgbClr val="FFFF00"/>
                </a:solidFill>
              </a:rPr>
              <a:t>world "worshipped" the beast; and the general idea </a:t>
            </a:r>
            <a:r>
              <a:rPr lang="en-US" sz="3200" dirty="0" smtClean="0">
                <a:solidFill>
                  <a:srgbClr val="FFFF00"/>
                </a:solidFill>
              </a:rPr>
              <a:t>is </a:t>
            </a:r>
            <a:r>
              <a:rPr lang="en-US" sz="3200" dirty="0">
                <a:solidFill>
                  <a:srgbClr val="FFFF00"/>
                </a:solidFill>
              </a:rPr>
              <a:t>that the beast received such a universal reverence or </a:t>
            </a:r>
            <a:r>
              <a:rPr lang="en-US" sz="3200" dirty="0" smtClean="0">
                <a:solidFill>
                  <a:srgbClr val="FFFF00"/>
                </a:solidFill>
              </a:rPr>
              <a:t>that he inspired </a:t>
            </a:r>
            <a:r>
              <a:rPr lang="en-US" sz="3200" dirty="0">
                <a:solidFill>
                  <a:srgbClr val="FFFF00"/>
                </a:solidFill>
              </a:rPr>
              <a:t>such universal awe, that people chose to follow him. </a:t>
            </a:r>
          </a:p>
          <a:p>
            <a:pPr marL="45720" indent="0">
              <a:buNone/>
            </a:pPr>
            <a:endParaRPr lang="en-US" sz="3200" dirty="0"/>
          </a:p>
          <a:p>
            <a:pPr marL="45720" indent="0">
              <a:buNone/>
            </a:pPr>
            <a:endParaRPr lang="en-US" sz="2800" dirty="0">
              <a:effectLst/>
            </a:endParaRPr>
          </a:p>
        </p:txBody>
      </p:sp>
      <p:sp>
        <p:nvSpPr>
          <p:cNvPr id="5" name="Title 1"/>
          <p:cNvSpPr>
            <a:spLocks noGrp="1"/>
          </p:cNvSpPr>
          <p:nvPr>
            <p:ph type="title"/>
          </p:nvPr>
        </p:nvSpPr>
        <p:spPr>
          <a:xfrm>
            <a:off x="304800" y="381000"/>
            <a:ext cx="8145868" cy="782470"/>
          </a:xfrm>
        </p:spPr>
        <p:txBody>
          <a:bodyPr>
            <a:normAutofit fontScale="90000"/>
          </a:bodyPr>
          <a:lstStyle/>
          <a:p>
            <a:pPr algn="ctr"/>
            <a:r>
              <a:rPr lang="en-US" dirty="0" smtClean="0"/>
              <a:t>The Antichrist</a:t>
            </a:r>
            <a:r>
              <a:rPr lang="en-US" dirty="0"/>
              <a:t> </a:t>
            </a:r>
            <a:r>
              <a:rPr lang="en-US" dirty="0" smtClean="0"/>
              <a:t>&amp; his </a:t>
            </a:r>
            <a:r>
              <a:rPr lang="en-US" i="1" u="sng" dirty="0" smtClean="0">
                <a:solidFill>
                  <a:schemeClr val="tx1"/>
                </a:solidFill>
              </a:rPr>
              <a:t>deadly wound</a:t>
            </a:r>
            <a:endParaRPr lang="en-US" i="1" u="sng" dirty="0">
              <a:solidFill>
                <a:schemeClr val="tx1"/>
              </a:solidFill>
            </a:endParaRPr>
          </a:p>
        </p:txBody>
      </p:sp>
    </p:spTree>
    <p:extLst>
      <p:ext uri="{BB962C8B-B14F-4D97-AF65-F5344CB8AC3E}">
        <p14:creationId xmlns:p14="http://schemas.microsoft.com/office/powerpoint/2010/main" val="1469812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838200"/>
            <a:ext cx="8839200" cy="6019800"/>
          </a:xfrm>
        </p:spPr>
        <p:txBody>
          <a:bodyPr>
            <a:noAutofit/>
          </a:bodyPr>
          <a:lstStyle/>
          <a:p>
            <a:pPr marL="68580" indent="0" algn="ctr">
              <a:buNone/>
            </a:pPr>
            <a:r>
              <a:rPr lang="en-US" sz="3200" b="1" u="sng" dirty="0" smtClean="0">
                <a:solidFill>
                  <a:srgbClr val="FFFF00"/>
                </a:solidFill>
              </a:rPr>
              <a:t>SIGNS OF THE LAST DAYS</a:t>
            </a:r>
          </a:p>
          <a:p>
            <a:pPr marL="68580" indent="0" algn="ctr">
              <a:buNone/>
            </a:pPr>
            <a:endParaRPr lang="en-US" sz="800" b="1" u="sng" dirty="0" smtClean="0">
              <a:solidFill>
                <a:srgbClr val="FFFF00"/>
              </a:solidFill>
            </a:endParaRPr>
          </a:p>
          <a:p>
            <a:r>
              <a:rPr lang="en-US" sz="4000" dirty="0" smtClean="0">
                <a:solidFill>
                  <a:srgbClr val="FFFF00"/>
                </a:solidFill>
              </a:rPr>
              <a:t>DEVASTATION  </a:t>
            </a:r>
            <a:r>
              <a:rPr lang="en-US" sz="4000" dirty="0" smtClean="0">
                <a:solidFill>
                  <a:schemeClr val="tx2">
                    <a:lumMod val="90000"/>
                  </a:schemeClr>
                </a:solidFill>
              </a:rPr>
              <a:t>of places</a:t>
            </a:r>
          </a:p>
          <a:p>
            <a:endParaRPr lang="en-US" sz="800" dirty="0"/>
          </a:p>
          <a:p>
            <a:r>
              <a:rPr lang="en-US" sz="3200" b="1" dirty="0">
                <a:solidFill>
                  <a:schemeClr val="accent2">
                    <a:lumMod val="60000"/>
                    <a:lumOff val="40000"/>
                  </a:schemeClr>
                </a:solidFill>
              </a:rPr>
              <a:t>Storm </a:t>
            </a:r>
            <a:r>
              <a:rPr lang="en-US" sz="3200" b="1" dirty="0" smtClean="0">
                <a:solidFill>
                  <a:schemeClr val="accent2">
                    <a:lumMod val="60000"/>
                    <a:lumOff val="40000"/>
                  </a:schemeClr>
                </a:solidFill>
              </a:rPr>
              <a:t>kills </a:t>
            </a:r>
            <a:r>
              <a:rPr lang="en-US" sz="3200" b="1" dirty="0">
                <a:solidFill>
                  <a:schemeClr val="accent2">
                    <a:lumMod val="60000"/>
                    <a:lumOff val="40000"/>
                  </a:schemeClr>
                </a:solidFill>
              </a:rPr>
              <a:t>at </a:t>
            </a:r>
            <a:r>
              <a:rPr lang="en-US" sz="3200" b="1" dirty="0" smtClean="0">
                <a:solidFill>
                  <a:schemeClr val="accent2">
                    <a:lumMod val="60000"/>
                    <a:lumOff val="40000"/>
                  </a:schemeClr>
                </a:solidFill>
              </a:rPr>
              <a:t>least </a:t>
            </a:r>
            <a:r>
              <a:rPr lang="en-US" sz="3200" b="1" dirty="0">
                <a:solidFill>
                  <a:schemeClr val="accent2">
                    <a:lumMod val="60000"/>
                    <a:lumOff val="40000"/>
                  </a:schemeClr>
                </a:solidFill>
              </a:rPr>
              <a:t>4,352 in Libya</a:t>
            </a:r>
          </a:p>
          <a:p>
            <a:pPr marL="68580" indent="0">
              <a:buNone/>
            </a:pPr>
            <a:r>
              <a:rPr lang="en-US" sz="3200" dirty="0"/>
              <a:t>On Sept. 10, </a:t>
            </a:r>
            <a:r>
              <a:rPr lang="en-US" sz="3200" dirty="0" smtClean="0"/>
              <a:t>2023 Storm </a:t>
            </a:r>
            <a:r>
              <a:rPr lang="en-US" sz="3200" dirty="0"/>
              <a:t>Daniel smashed into the Mediterranean coastal city of </a:t>
            </a:r>
            <a:r>
              <a:rPr lang="en-US" sz="3200" dirty="0" err="1"/>
              <a:t>Derna</a:t>
            </a:r>
            <a:r>
              <a:rPr lang="en-US" sz="3200" dirty="0"/>
              <a:t> in Libya, bringing with it torrential rain and considerable flooding and bursting two of the city’s dams. As of Oct. 31, </a:t>
            </a:r>
            <a:r>
              <a:rPr lang="en-US" sz="3200" dirty="0" smtClean="0"/>
              <a:t>2023 the </a:t>
            </a:r>
            <a:r>
              <a:rPr lang="en-US" sz="3200" dirty="0"/>
              <a:t>official toll sits at </a:t>
            </a:r>
            <a:r>
              <a:rPr lang="en-US" sz="3200" dirty="0">
                <a:solidFill>
                  <a:schemeClr val="accent2">
                    <a:lumMod val="60000"/>
                    <a:lumOff val="40000"/>
                  </a:schemeClr>
                </a:solidFill>
              </a:rPr>
              <a:t>4,352 lives lost</a:t>
            </a:r>
            <a:r>
              <a:rPr lang="en-US" sz="3200" dirty="0"/>
              <a:t>, with an estimated </a:t>
            </a:r>
            <a:r>
              <a:rPr lang="en-US" sz="3200" dirty="0">
                <a:solidFill>
                  <a:srgbClr val="FFFF00"/>
                </a:solidFill>
                <a:effectLst>
                  <a:outerShdw blurRad="38100" dist="38100" dir="2700000" algn="tl">
                    <a:srgbClr val="000000">
                      <a:alpha val="43137"/>
                    </a:srgbClr>
                  </a:outerShdw>
                </a:effectLst>
              </a:rPr>
              <a:t>8,000 still missing and feared dead. </a:t>
            </a:r>
          </a:p>
          <a:p>
            <a:pPr marL="68580" indent="0">
              <a:buNone/>
            </a:pPr>
            <a:endParaRPr lang="en-US" sz="3200" dirty="0"/>
          </a:p>
          <a:p>
            <a:pPr marL="68580" indent="0">
              <a:buNone/>
            </a:pPr>
            <a:endParaRPr lang="en-US" sz="3200" dirty="0">
              <a:solidFill>
                <a:srgbClr val="FFFF00"/>
              </a:solidFill>
              <a:effectLst>
                <a:outerShdw blurRad="38100" dist="38100" dir="2700000" algn="tl">
                  <a:srgbClr val="000000">
                    <a:alpha val="43137"/>
                  </a:srgbClr>
                </a:outerShdw>
              </a:effectLst>
            </a:endParaRPr>
          </a:p>
          <a:p>
            <a:pPr marL="68580" indent="0">
              <a:buNone/>
            </a:pPr>
            <a:endParaRPr lang="en-US" sz="32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5480697"/>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7391399" cy="6324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447074"/>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36852" cy="834788"/>
          </a:xfrm>
        </p:spPr>
        <p:txBody>
          <a:bodyPr>
            <a:normAutofit fontScale="90000"/>
          </a:bodyPr>
          <a:lstStyle/>
          <a:p>
            <a:r>
              <a:rPr lang="en-US" u="sng" dirty="0" smtClean="0">
                <a:solidFill>
                  <a:srgbClr val="FFFF00"/>
                </a:solidFill>
              </a:rPr>
              <a:t>The 2</a:t>
            </a:r>
            <a:r>
              <a:rPr lang="en-US" u="sng" baseline="30000" dirty="0" smtClean="0">
                <a:solidFill>
                  <a:srgbClr val="FFFF00"/>
                </a:solidFill>
              </a:rPr>
              <a:t>nd</a:t>
            </a:r>
            <a:r>
              <a:rPr lang="en-US" u="sng" dirty="0" smtClean="0">
                <a:solidFill>
                  <a:srgbClr val="FFFF00"/>
                </a:solidFill>
              </a:rPr>
              <a:t> Beast: THE FALSE PROPHET</a:t>
            </a:r>
            <a:endParaRPr lang="en-US" dirty="0">
              <a:solidFill>
                <a:srgbClr val="00B0F0"/>
              </a:solidFill>
            </a:endParaRPr>
          </a:p>
        </p:txBody>
      </p:sp>
      <p:sp>
        <p:nvSpPr>
          <p:cNvPr id="5" name="Content Placeholder 2"/>
          <p:cNvSpPr>
            <a:spLocks noGrp="1"/>
          </p:cNvSpPr>
          <p:nvPr>
            <p:ph idx="1"/>
          </p:nvPr>
        </p:nvSpPr>
        <p:spPr>
          <a:xfrm>
            <a:off x="441279" y="1600200"/>
            <a:ext cx="8700446" cy="4722126"/>
          </a:xfrm>
        </p:spPr>
        <p:txBody>
          <a:bodyPr>
            <a:noAutofit/>
          </a:bodyPr>
          <a:lstStyle/>
          <a:p>
            <a:pPr marL="0" indent="0" algn="ctr">
              <a:buNone/>
            </a:pPr>
            <a:r>
              <a:rPr lang="en-US" sz="4800" i="1" dirty="0">
                <a:effectLst>
                  <a:outerShdw blurRad="38100" dist="38100" dir="2700000" algn="tl">
                    <a:srgbClr val="000000">
                      <a:alpha val="43137"/>
                    </a:srgbClr>
                  </a:outerShdw>
                </a:effectLst>
              </a:rPr>
              <a:t>And I beheld </a:t>
            </a:r>
            <a:r>
              <a:rPr lang="en-US" sz="4800" i="1" dirty="0">
                <a:solidFill>
                  <a:srgbClr val="FFFF00"/>
                </a:solidFill>
                <a:effectLst>
                  <a:outerShdw blurRad="38100" dist="38100" dir="2700000" algn="tl">
                    <a:srgbClr val="000000">
                      <a:alpha val="43137"/>
                    </a:srgbClr>
                  </a:outerShdw>
                </a:effectLst>
              </a:rPr>
              <a:t>another beast </a:t>
            </a:r>
            <a:r>
              <a:rPr lang="en-US" sz="4800" i="1" dirty="0">
                <a:effectLst>
                  <a:outerShdw blurRad="38100" dist="38100" dir="2700000" algn="tl">
                    <a:srgbClr val="000000">
                      <a:alpha val="43137"/>
                    </a:srgbClr>
                  </a:outerShdw>
                </a:effectLst>
              </a:rPr>
              <a:t>coming up out of the earth; and he had two horns like a lamb, and he </a:t>
            </a:r>
            <a:r>
              <a:rPr lang="en-US" sz="4800" i="1" dirty="0" smtClean="0">
                <a:effectLst>
                  <a:outerShdw blurRad="38100" dist="38100" dir="2700000" algn="tl">
                    <a:srgbClr val="000000">
                      <a:alpha val="43137"/>
                    </a:srgbClr>
                  </a:outerShdw>
                </a:effectLst>
              </a:rPr>
              <a:t>spoke like </a:t>
            </a:r>
            <a:r>
              <a:rPr lang="en-US" sz="4800" i="1" dirty="0">
                <a:effectLst>
                  <a:outerShdw blurRad="38100" dist="38100" dir="2700000" algn="tl">
                    <a:srgbClr val="000000">
                      <a:alpha val="43137"/>
                    </a:srgbClr>
                  </a:outerShdw>
                </a:effectLst>
              </a:rPr>
              <a:t>a dragon</a:t>
            </a:r>
            <a:r>
              <a:rPr lang="en-US" sz="4800" i="1" dirty="0" smtClean="0">
                <a:effectLst>
                  <a:outerShdw blurRad="38100" dist="38100" dir="2700000" algn="tl">
                    <a:srgbClr val="000000">
                      <a:alpha val="43137"/>
                    </a:srgbClr>
                  </a:outerShdw>
                </a:effectLst>
              </a:rPr>
              <a:t>.</a:t>
            </a:r>
          </a:p>
          <a:p>
            <a:pPr marL="0" indent="0" algn="ctr">
              <a:buNone/>
            </a:pPr>
            <a:r>
              <a:rPr lang="en-US" sz="3600" dirty="0" smtClean="0">
                <a:solidFill>
                  <a:srgbClr val="FFFF00"/>
                </a:solidFill>
                <a:effectLst/>
              </a:rPr>
              <a:t>(Revelation 13:11)</a:t>
            </a:r>
          </a:p>
        </p:txBody>
      </p:sp>
    </p:spTree>
    <p:extLst>
      <p:ext uri="{BB962C8B-B14F-4D97-AF65-F5344CB8AC3E}">
        <p14:creationId xmlns:p14="http://schemas.microsoft.com/office/powerpoint/2010/main" val="3121831841"/>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18533" y="1291988"/>
            <a:ext cx="8700446" cy="5562600"/>
          </a:xfrm>
        </p:spPr>
        <p:txBody>
          <a:bodyPr>
            <a:noAutofit/>
          </a:bodyPr>
          <a:lstStyle/>
          <a:p>
            <a:pPr marL="0" indent="0">
              <a:buNone/>
            </a:pPr>
            <a:r>
              <a:rPr lang="en-US" sz="3200" dirty="0" smtClean="0">
                <a:effectLst/>
              </a:rPr>
              <a:t>The </a:t>
            </a:r>
            <a:r>
              <a:rPr lang="en-US" sz="3200" dirty="0" smtClean="0">
                <a:solidFill>
                  <a:srgbClr val="00B0F0"/>
                </a:solidFill>
                <a:effectLst/>
              </a:rPr>
              <a:t>2</a:t>
            </a:r>
            <a:r>
              <a:rPr lang="en-US" sz="3200" baseline="30000" dirty="0" smtClean="0">
                <a:solidFill>
                  <a:srgbClr val="00B0F0"/>
                </a:solidFill>
                <a:effectLst/>
              </a:rPr>
              <a:t>nd</a:t>
            </a:r>
            <a:r>
              <a:rPr lang="en-US" sz="3200" dirty="0" smtClean="0">
                <a:solidFill>
                  <a:srgbClr val="00B0F0"/>
                </a:solidFill>
                <a:effectLst/>
              </a:rPr>
              <a:t> beast </a:t>
            </a:r>
            <a:r>
              <a:rPr lang="en-US" sz="3200" dirty="0" smtClean="0">
                <a:effectLst/>
              </a:rPr>
              <a:t>rises from the </a:t>
            </a:r>
            <a:r>
              <a:rPr lang="en-US" sz="3200" dirty="0" smtClean="0">
                <a:solidFill>
                  <a:srgbClr val="00B0F0"/>
                </a:solidFill>
                <a:effectLst/>
              </a:rPr>
              <a:t>earth</a:t>
            </a:r>
            <a:r>
              <a:rPr lang="en-US" sz="3200" dirty="0" smtClean="0">
                <a:effectLst/>
              </a:rPr>
              <a:t> and is thereby distinguished from the </a:t>
            </a:r>
            <a:r>
              <a:rPr lang="en-US" sz="3200" dirty="0" smtClean="0">
                <a:solidFill>
                  <a:srgbClr val="FFFF00"/>
                </a:solidFill>
                <a:effectLst/>
              </a:rPr>
              <a:t>1</a:t>
            </a:r>
            <a:r>
              <a:rPr lang="en-US" sz="3200" baseline="30000" dirty="0" smtClean="0">
                <a:solidFill>
                  <a:srgbClr val="FFFF00"/>
                </a:solidFill>
                <a:effectLst/>
              </a:rPr>
              <a:t>st</a:t>
            </a:r>
            <a:r>
              <a:rPr lang="en-US" sz="3200" dirty="0" smtClean="0">
                <a:solidFill>
                  <a:srgbClr val="FFFF00"/>
                </a:solidFill>
                <a:effectLst/>
              </a:rPr>
              <a:t> beast </a:t>
            </a:r>
            <a:r>
              <a:rPr lang="en-US" sz="3200" dirty="0" smtClean="0">
                <a:effectLst/>
              </a:rPr>
              <a:t>who came from the </a:t>
            </a:r>
            <a:r>
              <a:rPr lang="en-US" sz="3200" dirty="0" smtClean="0">
                <a:solidFill>
                  <a:srgbClr val="FFFF00"/>
                </a:solidFill>
                <a:effectLst/>
              </a:rPr>
              <a:t>sea</a:t>
            </a:r>
            <a:r>
              <a:rPr lang="en-US" sz="3200" dirty="0" smtClean="0">
                <a:effectLst/>
              </a:rPr>
              <a:t>; also note the usage of the phrase “</a:t>
            </a:r>
            <a:r>
              <a:rPr lang="en-US" sz="3200" dirty="0" smtClean="0">
                <a:solidFill>
                  <a:srgbClr val="FFC000"/>
                </a:solidFill>
                <a:effectLst/>
              </a:rPr>
              <a:t>another beast</a:t>
            </a:r>
            <a:r>
              <a:rPr lang="en-US" sz="3200" dirty="0" smtClean="0">
                <a:effectLst/>
              </a:rPr>
              <a:t>.”</a:t>
            </a:r>
          </a:p>
          <a:p>
            <a:pPr marL="0" indent="0">
              <a:buNone/>
            </a:pPr>
            <a:r>
              <a:rPr lang="en-US" sz="3200" dirty="0" smtClean="0">
                <a:effectLst/>
              </a:rPr>
              <a:t>The appearance of the 2</a:t>
            </a:r>
            <a:r>
              <a:rPr lang="en-US" sz="3200" baseline="30000" dirty="0" smtClean="0">
                <a:effectLst/>
              </a:rPr>
              <a:t>nd</a:t>
            </a:r>
            <a:r>
              <a:rPr lang="en-US" sz="3200" dirty="0" smtClean="0">
                <a:effectLst/>
              </a:rPr>
              <a:t> beast is also different from the 1</a:t>
            </a:r>
            <a:r>
              <a:rPr lang="en-US" sz="3200" baseline="30000" dirty="0" smtClean="0">
                <a:effectLst/>
              </a:rPr>
              <a:t>st</a:t>
            </a:r>
            <a:r>
              <a:rPr lang="en-US" sz="3200" dirty="0" smtClean="0">
                <a:effectLst/>
              </a:rPr>
              <a:t> beast. The </a:t>
            </a:r>
            <a:r>
              <a:rPr lang="en-US" sz="3200" dirty="0" smtClean="0">
                <a:solidFill>
                  <a:srgbClr val="00B0F0"/>
                </a:solidFill>
                <a:effectLst/>
              </a:rPr>
              <a:t>2</a:t>
            </a:r>
            <a:r>
              <a:rPr lang="en-US" sz="3200" baseline="30000" dirty="0" smtClean="0">
                <a:solidFill>
                  <a:srgbClr val="00B0F0"/>
                </a:solidFill>
                <a:effectLst/>
              </a:rPr>
              <a:t>nd</a:t>
            </a:r>
            <a:r>
              <a:rPr lang="en-US" sz="3200" dirty="0" smtClean="0">
                <a:solidFill>
                  <a:srgbClr val="00B0F0"/>
                </a:solidFill>
                <a:effectLst/>
              </a:rPr>
              <a:t> beast </a:t>
            </a:r>
            <a:r>
              <a:rPr lang="en-US" sz="3200" dirty="0" smtClean="0">
                <a:effectLst/>
              </a:rPr>
              <a:t>has only </a:t>
            </a:r>
            <a:r>
              <a:rPr lang="en-US" sz="3200" dirty="0" smtClean="0">
                <a:solidFill>
                  <a:srgbClr val="00B0F0"/>
                </a:solidFill>
                <a:effectLst/>
              </a:rPr>
              <a:t>2 horns </a:t>
            </a:r>
            <a:r>
              <a:rPr lang="en-US" sz="3200" dirty="0" smtClean="0">
                <a:effectLst/>
              </a:rPr>
              <a:t>while the </a:t>
            </a:r>
            <a:r>
              <a:rPr lang="en-US" sz="3200" dirty="0" smtClean="0">
                <a:solidFill>
                  <a:srgbClr val="FFFF00"/>
                </a:solidFill>
                <a:effectLst/>
              </a:rPr>
              <a:t>1</a:t>
            </a:r>
            <a:r>
              <a:rPr lang="en-US" sz="3200" baseline="30000" dirty="0" smtClean="0">
                <a:solidFill>
                  <a:srgbClr val="FFFF00"/>
                </a:solidFill>
                <a:effectLst/>
              </a:rPr>
              <a:t>st</a:t>
            </a:r>
            <a:r>
              <a:rPr lang="en-US" sz="3200" dirty="0" smtClean="0">
                <a:solidFill>
                  <a:srgbClr val="FFFF00"/>
                </a:solidFill>
                <a:effectLst/>
              </a:rPr>
              <a:t> beast </a:t>
            </a:r>
            <a:r>
              <a:rPr lang="en-US" sz="3200" dirty="0" smtClean="0">
                <a:effectLst/>
              </a:rPr>
              <a:t>has </a:t>
            </a:r>
            <a:r>
              <a:rPr lang="en-US" sz="3200" dirty="0" smtClean="0">
                <a:solidFill>
                  <a:srgbClr val="FFFF00"/>
                </a:solidFill>
                <a:effectLst/>
              </a:rPr>
              <a:t>10 horns</a:t>
            </a:r>
            <a:r>
              <a:rPr lang="en-US" sz="3200" dirty="0" smtClean="0">
                <a:effectLst/>
              </a:rPr>
              <a:t>. The 2 horns suggest that the 2nd beast will have some strength &amp; authority but not much reign &amp; rule as the 1</a:t>
            </a:r>
            <a:r>
              <a:rPr lang="en-US" sz="3200" baseline="30000" dirty="0" smtClean="0">
                <a:effectLst/>
              </a:rPr>
              <a:t>st</a:t>
            </a:r>
            <a:r>
              <a:rPr lang="en-US" sz="3200" dirty="0" smtClean="0">
                <a:effectLst/>
              </a:rPr>
              <a:t> beast which had 10 horns.</a:t>
            </a:r>
          </a:p>
        </p:txBody>
      </p:sp>
      <p:sp>
        <p:nvSpPr>
          <p:cNvPr id="6" name="Title 1"/>
          <p:cNvSpPr txBox="1">
            <a:spLocks/>
          </p:cNvSpPr>
          <p:nvPr/>
        </p:nvSpPr>
        <p:spPr>
          <a:xfrm>
            <a:off x="247650" y="33337"/>
            <a:ext cx="8236852" cy="834788"/>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u="sng" smtClean="0">
                <a:solidFill>
                  <a:srgbClr val="FFFF00"/>
                </a:solidFill>
              </a:rPr>
              <a:t>The 2</a:t>
            </a:r>
            <a:r>
              <a:rPr lang="en-US" u="sng" baseline="30000" smtClean="0">
                <a:solidFill>
                  <a:srgbClr val="FFFF00"/>
                </a:solidFill>
              </a:rPr>
              <a:t>nd</a:t>
            </a:r>
            <a:r>
              <a:rPr lang="en-US" u="sng" smtClean="0">
                <a:solidFill>
                  <a:srgbClr val="FFFF00"/>
                </a:solidFill>
              </a:rPr>
              <a:t> Beast: THE FALSE PROPHET</a:t>
            </a:r>
            <a:endParaRPr lang="en-US" dirty="0">
              <a:solidFill>
                <a:srgbClr val="00B0F0"/>
              </a:solidFill>
            </a:endParaRPr>
          </a:p>
        </p:txBody>
      </p:sp>
    </p:spTree>
    <p:extLst>
      <p:ext uri="{BB962C8B-B14F-4D97-AF65-F5344CB8AC3E}">
        <p14:creationId xmlns:p14="http://schemas.microsoft.com/office/powerpoint/2010/main" val="2596127984"/>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16258" y="1143000"/>
            <a:ext cx="8700446" cy="5540991"/>
          </a:xfrm>
        </p:spPr>
        <p:txBody>
          <a:bodyPr>
            <a:noAutofit/>
          </a:bodyPr>
          <a:lstStyle/>
          <a:p>
            <a:pPr marL="0" indent="0">
              <a:buNone/>
            </a:pPr>
            <a:r>
              <a:rPr lang="en-US" sz="3600" i="1" dirty="0" smtClean="0">
                <a:solidFill>
                  <a:srgbClr val="FFFF00"/>
                </a:solidFill>
                <a:effectLst/>
              </a:rPr>
              <a:t>Two </a:t>
            </a:r>
            <a:r>
              <a:rPr lang="en-US" sz="3600" i="1" dirty="0">
                <a:solidFill>
                  <a:srgbClr val="FFFF00"/>
                </a:solidFill>
                <a:effectLst/>
              </a:rPr>
              <a:t>horns like a lamb . . . </a:t>
            </a:r>
            <a:r>
              <a:rPr lang="en-US" sz="3600" i="1" dirty="0" smtClean="0">
                <a:solidFill>
                  <a:srgbClr val="FFFF00"/>
                </a:solidFill>
                <a:effectLst/>
              </a:rPr>
              <a:t>spoke </a:t>
            </a:r>
            <a:r>
              <a:rPr lang="en-US" sz="3600" i="1" dirty="0">
                <a:solidFill>
                  <a:srgbClr val="FFFF00"/>
                </a:solidFill>
                <a:effectLst/>
              </a:rPr>
              <a:t>like a dragon</a:t>
            </a:r>
            <a:r>
              <a:rPr lang="en-US" sz="3600" i="1" dirty="0" smtClean="0">
                <a:solidFill>
                  <a:srgbClr val="FFFF00"/>
                </a:solidFill>
                <a:effectLst/>
              </a:rPr>
              <a:t>.</a:t>
            </a:r>
          </a:p>
          <a:p>
            <a:pPr marL="0" indent="0">
              <a:buNone/>
            </a:pPr>
            <a:r>
              <a:rPr lang="en-US" sz="3200" dirty="0" smtClean="0">
                <a:effectLst/>
              </a:rPr>
              <a:t>The lamb may allude to an appearance of meekness or innocence… which may indicate the character of the 2</a:t>
            </a:r>
            <a:r>
              <a:rPr lang="en-US" sz="3200" baseline="30000" dirty="0" smtClean="0">
                <a:effectLst/>
              </a:rPr>
              <a:t>nd</a:t>
            </a:r>
            <a:r>
              <a:rPr lang="en-US" sz="3200" dirty="0" smtClean="0">
                <a:effectLst/>
              </a:rPr>
              <a:t> beast as an imitation of the lamb of God (Jesus). This beast is no meek &amp; weak person; as he speaks </a:t>
            </a:r>
            <a:r>
              <a:rPr lang="en-US" sz="3200" dirty="0" smtClean="0"/>
              <a:t>like</a:t>
            </a:r>
            <a:r>
              <a:rPr lang="en-US" sz="3200" dirty="0" smtClean="0">
                <a:effectLst/>
              </a:rPr>
              <a:t> a dragon. Thereby alluding to his association and representation of Satan. His approach will be subtle &amp; sneaky to woo people and then strike like a snake.</a:t>
            </a:r>
          </a:p>
        </p:txBody>
      </p:sp>
      <p:sp>
        <p:nvSpPr>
          <p:cNvPr id="6" name="Title 1"/>
          <p:cNvSpPr>
            <a:spLocks noGrp="1"/>
          </p:cNvSpPr>
          <p:nvPr>
            <p:ph type="title"/>
          </p:nvPr>
        </p:nvSpPr>
        <p:spPr>
          <a:xfrm>
            <a:off x="304800" y="0"/>
            <a:ext cx="8236852" cy="834788"/>
          </a:xfrm>
        </p:spPr>
        <p:txBody>
          <a:bodyPr>
            <a:normAutofit fontScale="90000"/>
          </a:bodyPr>
          <a:lstStyle/>
          <a:p>
            <a:r>
              <a:rPr lang="en-US" u="sng" dirty="0" smtClean="0">
                <a:solidFill>
                  <a:srgbClr val="FFFF00"/>
                </a:solidFill>
              </a:rPr>
              <a:t>The 2</a:t>
            </a:r>
            <a:r>
              <a:rPr lang="en-US" u="sng" baseline="30000" dirty="0" smtClean="0">
                <a:solidFill>
                  <a:srgbClr val="FFFF00"/>
                </a:solidFill>
              </a:rPr>
              <a:t>nd</a:t>
            </a:r>
            <a:r>
              <a:rPr lang="en-US" u="sng" dirty="0" smtClean="0">
                <a:solidFill>
                  <a:srgbClr val="FFFF00"/>
                </a:solidFill>
              </a:rPr>
              <a:t> Beast: THE FALSE PROPHET</a:t>
            </a:r>
            <a:endParaRPr lang="en-US" dirty="0">
              <a:solidFill>
                <a:srgbClr val="00B0F0"/>
              </a:solidFill>
            </a:endParaRPr>
          </a:p>
        </p:txBody>
      </p:sp>
    </p:spTree>
    <p:extLst>
      <p:ext uri="{BB962C8B-B14F-4D97-AF65-F5344CB8AC3E}">
        <p14:creationId xmlns:p14="http://schemas.microsoft.com/office/powerpoint/2010/main" val="2442317034"/>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43554" y="1600200"/>
            <a:ext cx="8700446" cy="4931391"/>
          </a:xfrm>
        </p:spPr>
        <p:txBody>
          <a:bodyPr>
            <a:noAutofit/>
          </a:bodyPr>
          <a:lstStyle/>
          <a:p>
            <a:pPr marL="0" indent="0">
              <a:buNone/>
            </a:pPr>
            <a:r>
              <a:rPr lang="en-US" sz="3200" dirty="0" smtClean="0">
                <a:effectLst/>
              </a:rPr>
              <a:t>The </a:t>
            </a:r>
            <a:r>
              <a:rPr lang="en-US" sz="3200" b="1" dirty="0" smtClean="0">
                <a:solidFill>
                  <a:srgbClr val="00B0F0"/>
                </a:solidFill>
                <a:effectLst>
                  <a:outerShdw blurRad="38100" dist="38100" dir="2700000" algn="tl">
                    <a:srgbClr val="000000">
                      <a:alpha val="43137"/>
                    </a:srgbClr>
                  </a:outerShdw>
                </a:effectLst>
              </a:rPr>
              <a:t>aim of the 2</a:t>
            </a:r>
            <a:r>
              <a:rPr lang="en-US" sz="3200" b="1" baseline="30000" dirty="0" smtClean="0">
                <a:solidFill>
                  <a:srgbClr val="00B0F0"/>
                </a:solidFill>
                <a:effectLst>
                  <a:outerShdw blurRad="38100" dist="38100" dir="2700000" algn="tl">
                    <a:srgbClr val="000000">
                      <a:alpha val="43137"/>
                    </a:srgbClr>
                  </a:outerShdw>
                </a:effectLst>
              </a:rPr>
              <a:t>nd</a:t>
            </a:r>
            <a:r>
              <a:rPr lang="en-US" sz="3200" b="1" dirty="0" smtClean="0">
                <a:solidFill>
                  <a:srgbClr val="00B0F0"/>
                </a:solidFill>
                <a:effectLst>
                  <a:outerShdw blurRad="38100" dist="38100" dir="2700000" algn="tl">
                    <a:srgbClr val="000000">
                      <a:alpha val="43137"/>
                    </a:srgbClr>
                  </a:outerShdw>
                </a:effectLst>
              </a:rPr>
              <a:t> beast</a:t>
            </a:r>
            <a:r>
              <a:rPr lang="en-US" sz="3200" dirty="0" smtClean="0">
                <a:effectLst/>
              </a:rPr>
              <a:t>, otherwise called the false prophet </a:t>
            </a:r>
            <a:r>
              <a:rPr lang="en-US" sz="3200" i="1" dirty="0" smtClean="0">
                <a:solidFill>
                  <a:srgbClr val="FFFF00"/>
                </a:solidFill>
                <a:effectLst/>
              </a:rPr>
              <a:t>(Rev. 16:13; 19:20; 20:10)</a:t>
            </a:r>
            <a:r>
              <a:rPr lang="en-US" sz="3200" dirty="0" smtClean="0">
                <a:effectLst/>
              </a:rPr>
              <a:t> is to </a:t>
            </a:r>
            <a:r>
              <a:rPr lang="en-US" sz="3200" b="1" dirty="0" smtClean="0">
                <a:solidFill>
                  <a:srgbClr val="00B0F0"/>
                </a:solidFill>
                <a:effectLst>
                  <a:outerShdw blurRad="38100" dist="38100" dir="2700000" algn="tl">
                    <a:srgbClr val="000000">
                      <a:alpha val="43137"/>
                    </a:srgbClr>
                  </a:outerShdw>
                </a:effectLst>
              </a:rPr>
              <a:t>promote the worship of the 1</a:t>
            </a:r>
            <a:r>
              <a:rPr lang="en-US" sz="3200" b="1" baseline="30000" dirty="0" smtClean="0">
                <a:solidFill>
                  <a:srgbClr val="00B0F0"/>
                </a:solidFill>
                <a:effectLst>
                  <a:outerShdw blurRad="38100" dist="38100" dir="2700000" algn="tl">
                    <a:srgbClr val="000000">
                      <a:alpha val="43137"/>
                    </a:srgbClr>
                  </a:outerShdw>
                </a:effectLst>
              </a:rPr>
              <a:t>st</a:t>
            </a:r>
            <a:r>
              <a:rPr lang="en-US" sz="3200" b="1" dirty="0" smtClean="0">
                <a:solidFill>
                  <a:srgbClr val="00B0F0"/>
                </a:solidFill>
                <a:effectLst>
                  <a:outerShdw blurRad="38100" dist="38100" dir="2700000" algn="tl">
                    <a:srgbClr val="000000">
                      <a:alpha val="43137"/>
                    </a:srgbClr>
                  </a:outerShdw>
                </a:effectLst>
              </a:rPr>
              <a:t> beast, the antichrist</a:t>
            </a:r>
            <a:r>
              <a:rPr lang="en-US" sz="3200" dirty="0" smtClean="0">
                <a:effectLst/>
              </a:rPr>
              <a:t>.  At no time in his </a:t>
            </a:r>
            <a:r>
              <a:rPr lang="en-US" sz="3200" dirty="0" smtClean="0"/>
              <a:t>tenure</a:t>
            </a:r>
            <a:r>
              <a:rPr lang="en-US" sz="3200" dirty="0" smtClean="0">
                <a:effectLst/>
              </a:rPr>
              <a:t>, will the false prophet promote himself; his interests are always concerned with the antichrist. The verse declares that his power is as great as the antichrist but he uses it to promote &amp; push the agenda of the antichrist.</a:t>
            </a:r>
          </a:p>
        </p:txBody>
      </p:sp>
      <p:sp>
        <p:nvSpPr>
          <p:cNvPr id="6" name="Title 1"/>
          <p:cNvSpPr>
            <a:spLocks noGrp="1"/>
          </p:cNvSpPr>
          <p:nvPr>
            <p:ph type="title"/>
          </p:nvPr>
        </p:nvSpPr>
        <p:spPr>
          <a:xfrm>
            <a:off x="381000" y="381000"/>
            <a:ext cx="8236852" cy="834788"/>
          </a:xfrm>
        </p:spPr>
        <p:txBody>
          <a:bodyPr>
            <a:normAutofit fontScale="90000"/>
          </a:bodyPr>
          <a:lstStyle/>
          <a:p>
            <a:r>
              <a:rPr lang="en-US" u="sng" dirty="0" smtClean="0">
                <a:solidFill>
                  <a:srgbClr val="FFFF00"/>
                </a:solidFill>
              </a:rPr>
              <a:t>The 2</a:t>
            </a:r>
            <a:r>
              <a:rPr lang="en-US" u="sng" baseline="30000" dirty="0" smtClean="0">
                <a:solidFill>
                  <a:srgbClr val="FFFF00"/>
                </a:solidFill>
              </a:rPr>
              <a:t>nd</a:t>
            </a:r>
            <a:r>
              <a:rPr lang="en-US" u="sng" dirty="0" smtClean="0">
                <a:solidFill>
                  <a:srgbClr val="FFFF00"/>
                </a:solidFill>
              </a:rPr>
              <a:t> Beast: THE FALSE PROPHET</a:t>
            </a:r>
            <a:endParaRPr lang="en-US" dirty="0">
              <a:solidFill>
                <a:srgbClr val="00B0F0"/>
              </a:solidFill>
            </a:endParaRPr>
          </a:p>
        </p:txBody>
      </p:sp>
    </p:spTree>
    <p:extLst>
      <p:ext uri="{BB962C8B-B14F-4D97-AF65-F5344CB8AC3E}">
        <p14:creationId xmlns:p14="http://schemas.microsoft.com/office/powerpoint/2010/main" val="2754485945"/>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04800" y="1600200"/>
            <a:ext cx="8839200" cy="4722126"/>
          </a:xfrm>
        </p:spPr>
        <p:txBody>
          <a:bodyPr>
            <a:noAutofit/>
          </a:bodyPr>
          <a:lstStyle/>
          <a:p>
            <a:pPr marL="0" indent="0" algn="ctr">
              <a:buNone/>
            </a:pPr>
            <a:r>
              <a:rPr lang="en-US" sz="4000" i="1" dirty="0" smtClean="0"/>
              <a:t>And he </a:t>
            </a:r>
            <a:r>
              <a:rPr lang="en-US" sz="4000" i="1" dirty="0" smtClean="0">
                <a:solidFill>
                  <a:srgbClr val="FFFF00"/>
                </a:solidFill>
              </a:rPr>
              <a:t>(false prophet) </a:t>
            </a:r>
            <a:r>
              <a:rPr lang="en-US" sz="4000" i="1" dirty="0" smtClean="0"/>
              <a:t>exercises </a:t>
            </a:r>
            <a:r>
              <a:rPr lang="en-US" sz="4000" i="1" dirty="0"/>
              <a:t>all the power of the first </a:t>
            </a:r>
            <a:r>
              <a:rPr lang="en-US" sz="4000" i="1" dirty="0" smtClean="0"/>
              <a:t>beast </a:t>
            </a:r>
            <a:r>
              <a:rPr lang="en-US" sz="4000" i="1" dirty="0" smtClean="0">
                <a:solidFill>
                  <a:srgbClr val="FFFF00"/>
                </a:solidFill>
              </a:rPr>
              <a:t>(antichrist) </a:t>
            </a:r>
            <a:r>
              <a:rPr lang="en-US" sz="4000" i="1" dirty="0"/>
              <a:t>before him, and </a:t>
            </a:r>
            <a:r>
              <a:rPr lang="en-US" sz="4000" i="1" dirty="0" smtClean="0"/>
              <a:t>causes </a:t>
            </a:r>
            <a:r>
              <a:rPr lang="en-US" sz="4000" i="1" dirty="0"/>
              <a:t>the earth and them which dwell therein to worship the first beast, whose deadly wound was healed</a:t>
            </a:r>
            <a:r>
              <a:rPr lang="en-US" sz="4000" i="1" dirty="0" smtClean="0"/>
              <a:t>.</a:t>
            </a:r>
            <a:endParaRPr lang="en-US" sz="4000" dirty="0"/>
          </a:p>
          <a:p>
            <a:pPr marL="0" indent="0" algn="ctr">
              <a:buNone/>
            </a:pPr>
            <a:r>
              <a:rPr lang="en-US" sz="3600" dirty="0" smtClean="0">
                <a:solidFill>
                  <a:srgbClr val="FFFF00"/>
                </a:solidFill>
              </a:rPr>
              <a:t>(Revelation 13:12)</a:t>
            </a:r>
            <a:endParaRPr lang="en-US" sz="3600" dirty="0" smtClean="0">
              <a:solidFill>
                <a:srgbClr val="00B0F0"/>
              </a:solidFill>
              <a:effectLst/>
            </a:endParaRPr>
          </a:p>
        </p:txBody>
      </p:sp>
      <p:sp>
        <p:nvSpPr>
          <p:cNvPr id="4" name="Title 1"/>
          <p:cNvSpPr>
            <a:spLocks noGrp="1"/>
          </p:cNvSpPr>
          <p:nvPr>
            <p:ph type="title"/>
          </p:nvPr>
        </p:nvSpPr>
        <p:spPr>
          <a:xfrm>
            <a:off x="381000" y="381000"/>
            <a:ext cx="8236852" cy="834788"/>
          </a:xfrm>
        </p:spPr>
        <p:txBody>
          <a:bodyPr>
            <a:normAutofit fontScale="90000"/>
          </a:bodyPr>
          <a:lstStyle/>
          <a:p>
            <a:r>
              <a:rPr lang="en-US" u="sng" dirty="0" smtClean="0">
                <a:solidFill>
                  <a:srgbClr val="FFFF00"/>
                </a:solidFill>
              </a:rPr>
              <a:t>The 2</a:t>
            </a:r>
            <a:r>
              <a:rPr lang="en-US" u="sng" baseline="30000" dirty="0" smtClean="0">
                <a:solidFill>
                  <a:srgbClr val="FFFF00"/>
                </a:solidFill>
              </a:rPr>
              <a:t>nd</a:t>
            </a:r>
            <a:r>
              <a:rPr lang="en-US" u="sng" dirty="0" smtClean="0">
                <a:solidFill>
                  <a:srgbClr val="FFFF00"/>
                </a:solidFill>
              </a:rPr>
              <a:t> Beast: THE FALSE PROPHET</a:t>
            </a:r>
            <a:endParaRPr lang="en-US" dirty="0">
              <a:solidFill>
                <a:srgbClr val="00B0F0"/>
              </a:solidFill>
            </a:endParaRPr>
          </a:p>
        </p:txBody>
      </p:sp>
    </p:spTree>
    <p:extLst>
      <p:ext uri="{BB962C8B-B14F-4D97-AF65-F5344CB8AC3E}">
        <p14:creationId xmlns:p14="http://schemas.microsoft.com/office/powerpoint/2010/main" val="3394523968"/>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10572" y="1524000"/>
            <a:ext cx="8700446" cy="4874526"/>
          </a:xfrm>
        </p:spPr>
        <p:txBody>
          <a:bodyPr>
            <a:noAutofit/>
          </a:bodyPr>
          <a:lstStyle/>
          <a:p>
            <a:pPr marL="0" indent="0">
              <a:buNone/>
            </a:pPr>
            <a:r>
              <a:rPr lang="en-US" sz="3600" dirty="0" smtClean="0">
                <a:solidFill>
                  <a:srgbClr val="FFFF00"/>
                </a:solidFill>
              </a:rPr>
              <a:t>Note that it is the false prophet who will be the main influencer </a:t>
            </a:r>
            <a:r>
              <a:rPr lang="en-US" sz="3600" dirty="0" smtClean="0"/>
              <a:t>to sway the people to worship the antichrist.</a:t>
            </a:r>
          </a:p>
          <a:p>
            <a:pPr marL="0" indent="0">
              <a:buNone/>
            </a:pPr>
            <a:r>
              <a:rPr lang="en-US" sz="3600" dirty="0" smtClean="0"/>
              <a:t>T</a:t>
            </a:r>
            <a:r>
              <a:rPr lang="en-US" sz="3600" dirty="0" smtClean="0">
                <a:effectLst/>
              </a:rPr>
              <a:t>he false prophet will promote the antichrist </a:t>
            </a:r>
            <a:r>
              <a:rPr lang="en-US" sz="3600" dirty="0" smtClean="0"/>
              <a:t>everywhere he is allowed.</a:t>
            </a:r>
            <a:r>
              <a:rPr lang="en-US" sz="3600" dirty="0" smtClean="0">
                <a:effectLst/>
              </a:rPr>
              <a:t> </a:t>
            </a:r>
            <a:r>
              <a:rPr lang="en-US" sz="3600" dirty="0" smtClean="0"/>
              <a:t>He is going to make a big spectacle, which gets the attention of many persons and then point them to the antichrist</a:t>
            </a:r>
            <a:r>
              <a:rPr lang="en-US" sz="3600" dirty="0" smtClean="0">
                <a:effectLst/>
              </a:rPr>
              <a:t>. </a:t>
            </a:r>
          </a:p>
        </p:txBody>
      </p:sp>
      <p:sp>
        <p:nvSpPr>
          <p:cNvPr id="6" name="Title 1"/>
          <p:cNvSpPr>
            <a:spLocks noGrp="1"/>
          </p:cNvSpPr>
          <p:nvPr>
            <p:ph type="title"/>
          </p:nvPr>
        </p:nvSpPr>
        <p:spPr>
          <a:xfrm>
            <a:off x="381000" y="381000"/>
            <a:ext cx="8236852" cy="834788"/>
          </a:xfrm>
        </p:spPr>
        <p:txBody>
          <a:bodyPr>
            <a:normAutofit fontScale="90000"/>
          </a:bodyPr>
          <a:lstStyle/>
          <a:p>
            <a:r>
              <a:rPr lang="en-US" u="sng" dirty="0" smtClean="0">
                <a:solidFill>
                  <a:srgbClr val="FFFF00"/>
                </a:solidFill>
              </a:rPr>
              <a:t>The 2</a:t>
            </a:r>
            <a:r>
              <a:rPr lang="en-US" u="sng" baseline="30000" dirty="0" smtClean="0">
                <a:solidFill>
                  <a:srgbClr val="FFFF00"/>
                </a:solidFill>
              </a:rPr>
              <a:t>nd</a:t>
            </a:r>
            <a:r>
              <a:rPr lang="en-US" u="sng" dirty="0" smtClean="0">
                <a:solidFill>
                  <a:srgbClr val="FFFF00"/>
                </a:solidFill>
              </a:rPr>
              <a:t> Beast: THE FALSE PROPHET</a:t>
            </a:r>
            <a:endParaRPr lang="en-US" dirty="0">
              <a:solidFill>
                <a:srgbClr val="00B0F0"/>
              </a:solidFill>
            </a:endParaRPr>
          </a:p>
        </p:txBody>
      </p:sp>
    </p:spTree>
    <p:extLst>
      <p:ext uri="{BB962C8B-B14F-4D97-AF65-F5344CB8AC3E}">
        <p14:creationId xmlns:p14="http://schemas.microsoft.com/office/powerpoint/2010/main" val="4197050"/>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66" y="95536"/>
            <a:ext cx="8851276" cy="66332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71600" y="5334000"/>
            <a:ext cx="6629400" cy="1200329"/>
          </a:xfrm>
          <a:prstGeom prst="rect">
            <a:avLst/>
          </a:prstGeom>
          <a:solidFill>
            <a:schemeClr val="bg1"/>
          </a:solidFill>
        </p:spPr>
        <p:txBody>
          <a:bodyPr wrap="square">
            <a:spAutoFit/>
          </a:bodyPr>
          <a:lstStyle/>
          <a:p>
            <a:pPr algn="ctr"/>
            <a:r>
              <a:rPr lang="en-US" sz="2400" b="1" i="1" dirty="0" smtClean="0">
                <a:effectLst>
                  <a:outerShdw blurRad="38100" dist="38100" dir="2700000" algn="tl">
                    <a:srgbClr val="000000">
                      <a:alpha val="43137"/>
                    </a:srgbClr>
                  </a:outerShdw>
                </a:effectLst>
              </a:rPr>
              <a:t>And </a:t>
            </a:r>
            <a:r>
              <a:rPr lang="en-US" sz="2400" b="1" i="1" dirty="0">
                <a:effectLst>
                  <a:outerShdw blurRad="38100" dist="38100" dir="2700000" algn="tl">
                    <a:srgbClr val="000000">
                      <a:alpha val="43137"/>
                    </a:srgbClr>
                  </a:outerShdw>
                </a:effectLst>
              </a:rPr>
              <a:t>he </a:t>
            </a:r>
            <a:r>
              <a:rPr lang="en-US" sz="2400" b="1" i="1" dirty="0" smtClean="0">
                <a:effectLst>
                  <a:outerShdw blurRad="38100" dist="38100" dir="2700000" algn="tl">
                    <a:srgbClr val="000000">
                      <a:alpha val="43137"/>
                    </a:srgbClr>
                  </a:outerShdw>
                </a:effectLst>
              </a:rPr>
              <a:t>does </a:t>
            </a:r>
            <a:r>
              <a:rPr lang="en-US" sz="2400" b="1" i="1" dirty="0">
                <a:effectLst>
                  <a:outerShdw blurRad="38100" dist="38100" dir="2700000" algn="tl">
                    <a:srgbClr val="000000">
                      <a:alpha val="43137"/>
                    </a:srgbClr>
                  </a:outerShdw>
                </a:effectLst>
              </a:rPr>
              <a:t>great wonders, so that he </a:t>
            </a:r>
            <a:r>
              <a:rPr lang="en-US" sz="2400" b="1" i="1" dirty="0" smtClean="0">
                <a:effectLst>
                  <a:outerShdw blurRad="38100" dist="38100" dir="2700000" algn="tl">
                    <a:srgbClr val="000000">
                      <a:alpha val="43137"/>
                    </a:srgbClr>
                  </a:outerShdw>
                </a:effectLst>
              </a:rPr>
              <a:t>makes </a:t>
            </a:r>
            <a:r>
              <a:rPr lang="en-US" sz="2400" b="1" i="1" dirty="0">
                <a:effectLst>
                  <a:outerShdw blurRad="38100" dist="38100" dir="2700000" algn="tl">
                    <a:srgbClr val="000000">
                      <a:alpha val="43137"/>
                    </a:srgbClr>
                  </a:outerShdw>
                </a:effectLst>
              </a:rPr>
              <a:t>fire come down from heaven on the earth in the sight of </a:t>
            </a:r>
            <a:r>
              <a:rPr lang="en-US" sz="2400" b="1" i="1" dirty="0" smtClean="0">
                <a:effectLst>
                  <a:outerShdw blurRad="38100" dist="38100" dir="2700000" algn="tl">
                    <a:srgbClr val="000000">
                      <a:alpha val="43137"/>
                    </a:srgbClr>
                  </a:outerShdw>
                </a:effectLst>
              </a:rPr>
              <a:t>men </a:t>
            </a:r>
            <a:r>
              <a:rPr lang="en-US" sz="2400" b="1" dirty="0" smtClean="0">
                <a:solidFill>
                  <a:srgbClr val="FFFF00"/>
                </a:solidFill>
                <a:effectLst>
                  <a:outerShdw blurRad="38100" dist="38100" dir="2700000" algn="tl">
                    <a:srgbClr val="000000">
                      <a:alpha val="43137"/>
                    </a:srgbClr>
                  </a:outerShdw>
                </a:effectLst>
              </a:rPr>
              <a:t>(Rev. 13:13)</a:t>
            </a:r>
            <a:endParaRPr lang="en-US" sz="2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3477960"/>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43554" y="1524000"/>
            <a:ext cx="8700446" cy="5026926"/>
          </a:xfrm>
        </p:spPr>
        <p:txBody>
          <a:bodyPr>
            <a:noAutofit/>
          </a:bodyPr>
          <a:lstStyle/>
          <a:p>
            <a:pPr marL="0" indent="0">
              <a:buNone/>
            </a:pPr>
            <a:r>
              <a:rPr lang="en-US" sz="3600" i="1" dirty="0" smtClean="0">
                <a:solidFill>
                  <a:srgbClr val="FFFF00"/>
                </a:solidFill>
                <a:effectLst/>
              </a:rPr>
              <a:t>And he does great wonders…</a:t>
            </a:r>
          </a:p>
          <a:p>
            <a:pPr marL="0" indent="0">
              <a:buNone/>
            </a:pPr>
            <a:r>
              <a:rPr lang="en-US" sz="3600" i="1" dirty="0" smtClean="0">
                <a:solidFill>
                  <a:srgbClr val="FFFF00"/>
                </a:solidFill>
                <a:effectLst/>
              </a:rPr>
              <a:t>“wonders”</a:t>
            </a:r>
            <a:r>
              <a:rPr lang="en-US" sz="3600" dirty="0" smtClean="0">
                <a:effectLst/>
              </a:rPr>
              <a:t>… This word is commonly employed to denote miracles, signs or tokens.</a:t>
            </a:r>
          </a:p>
          <a:p>
            <a:pPr marL="0" indent="0">
              <a:buNone/>
            </a:pPr>
            <a:r>
              <a:rPr lang="en-US" sz="3600" dirty="0" smtClean="0">
                <a:effectLst/>
              </a:rPr>
              <a:t>The false prophet will cause fire from the sky to come down to the earth. </a:t>
            </a:r>
          </a:p>
          <a:p>
            <a:pPr marL="0" indent="0">
              <a:buNone/>
            </a:pPr>
            <a:r>
              <a:rPr lang="en-US" sz="3600" dirty="0" smtClean="0">
                <a:effectLst/>
              </a:rPr>
              <a:t>The phrase "</a:t>
            </a:r>
            <a:r>
              <a:rPr lang="en-US" sz="3600" i="1" dirty="0" smtClean="0">
                <a:solidFill>
                  <a:srgbClr val="FFFF00"/>
                </a:solidFill>
                <a:effectLst/>
              </a:rPr>
              <a:t>in the sight of men</a:t>
            </a:r>
            <a:r>
              <a:rPr lang="en-US" sz="3600" dirty="0" smtClean="0">
                <a:effectLst/>
              </a:rPr>
              <a:t>" implies that this would be done publicly.</a:t>
            </a:r>
          </a:p>
        </p:txBody>
      </p:sp>
      <p:sp>
        <p:nvSpPr>
          <p:cNvPr id="6" name="Title 1"/>
          <p:cNvSpPr>
            <a:spLocks noGrp="1"/>
          </p:cNvSpPr>
          <p:nvPr>
            <p:ph type="title"/>
          </p:nvPr>
        </p:nvSpPr>
        <p:spPr>
          <a:xfrm>
            <a:off x="381000" y="381000"/>
            <a:ext cx="8236852" cy="834788"/>
          </a:xfrm>
        </p:spPr>
        <p:txBody>
          <a:bodyPr>
            <a:normAutofit fontScale="90000"/>
          </a:bodyPr>
          <a:lstStyle/>
          <a:p>
            <a:r>
              <a:rPr lang="en-US" u="sng" dirty="0" smtClean="0">
                <a:solidFill>
                  <a:srgbClr val="FFFF00"/>
                </a:solidFill>
              </a:rPr>
              <a:t>The 2</a:t>
            </a:r>
            <a:r>
              <a:rPr lang="en-US" u="sng" baseline="30000" dirty="0" smtClean="0">
                <a:solidFill>
                  <a:srgbClr val="FFFF00"/>
                </a:solidFill>
              </a:rPr>
              <a:t>nd</a:t>
            </a:r>
            <a:r>
              <a:rPr lang="en-US" u="sng" dirty="0" smtClean="0">
                <a:solidFill>
                  <a:srgbClr val="FFFF00"/>
                </a:solidFill>
              </a:rPr>
              <a:t> Beast: THE FALSE PROPHET</a:t>
            </a:r>
            <a:endParaRPr lang="en-US" dirty="0">
              <a:solidFill>
                <a:srgbClr val="00B0F0"/>
              </a:solidFill>
            </a:endParaRPr>
          </a:p>
        </p:txBody>
      </p:sp>
    </p:spTree>
    <p:extLst>
      <p:ext uri="{BB962C8B-B14F-4D97-AF65-F5344CB8AC3E}">
        <p14:creationId xmlns:p14="http://schemas.microsoft.com/office/powerpoint/2010/main" val="1585993976"/>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261" y="1600200"/>
            <a:ext cx="8700446" cy="5026926"/>
          </a:xfrm>
        </p:spPr>
        <p:txBody>
          <a:bodyPr>
            <a:noAutofit/>
          </a:bodyPr>
          <a:lstStyle/>
          <a:p>
            <a:pPr marL="0" indent="0">
              <a:buNone/>
            </a:pPr>
            <a:r>
              <a:rPr lang="en-US" sz="3600" i="1" dirty="0" smtClean="0"/>
              <a:t>And deceives </a:t>
            </a:r>
            <a:r>
              <a:rPr lang="en-US" sz="3600" i="1" dirty="0"/>
              <a:t>them that dwell on the earth by the means of those miracles which he had power to do in the sight of the beast; saying to them that dwell on the earth, that they should make an image to the beast, which had the wound by a sword, and did live</a:t>
            </a:r>
            <a:r>
              <a:rPr lang="en-US" sz="3600" i="1" dirty="0" smtClean="0"/>
              <a:t>.</a:t>
            </a:r>
          </a:p>
          <a:p>
            <a:pPr marL="0" indent="0" algn="ctr">
              <a:buNone/>
            </a:pPr>
            <a:r>
              <a:rPr lang="en-US" sz="3600" dirty="0" smtClean="0">
                <a:solidFill>
                  <a:srgbClr val="FFFF00"/>
                </a:solidFill>
              </a:rPr>
              <a:t>(Revelation 13:14)</a:t>
            </a:r>
            <a:endParaRPr lang="en-US" sz="3600" dirty="0" smtClean="0">
              <a:effectLst/>
            </a:endParaRPr>
          </a:p>
        </p:txBody>
      </p:sp>
      <p:sp>
        <p:nvSpPr>
          <p:cNvPr id="6" name="Title 1"/>
          <p:cNvSpPr>
            <a:spLocks noGrp="1"/>
          </p:cNvSpPr>
          <p:nvPr>
            <p:ph type="title"/>
          </p:nvPr>
        </p:nvSpPr>
        <p:spPr>
          <a:xfrm>
            <a:off x="381000" y="381000"/>
            <a:ext cx="8236852" cy="834788"/>
          </a:xfrm>
        </p:spPr>
        <p:txBody>
          <a:bodyPr>
            <a:normAutofit fontScale="90000"/>
          </a:bodyPr>
          <a:lstStyle/>
          <a:p>
            <a:r>
              <a:rPr lang="en-US" u="sng" dirty="0" smtClean="0">
                <a:solidFill>
                  <a:srgbClr val="FFFF00"/>
                </a:solidFill>
              </a:rPr>
              <a:t>The 2</a:t>
            </a:r>
            <a:r>
              <a:rPr lang="en-US" u="sng" baseline="30000" dirty="0" smtClean="0">
                <a:solidFill>
                  <a:srgbClr val="FFFF00"/>
                </a:solidFill>
              </a:rPr>
              <a:t>nd</a:t>
            </a:r>
            <a:r>
              <a:rPr lang="en-US" u="sng" dirty="0" smtClean="0">
                <a:solidFill>
                  <a:srgbClr val="FFFF00"/>
                </a:solidFill>
              </a:rPr>
              <a:t> Beast: THE FALSE PROPHET</a:t>
            </a:r>
            <a:endParaRPr lang="en-US" dirty="0">
              <a:solidFill>
                <a:srgbClr val="00B0F0"/>
              </a:solidFill>
            </a:endParaRPr>
          </a:p>
        </p:txBody>
      </p:sp>
    </p:spTree>
    <p:extLst>
      <p:ext uri="{BB962C8B-B14F-4D97-AF65-F5344CB8AC3E}">
        <p14:creationId xmlns:p14="http://schemas.microsoft.com/office/powerpoint/2010/main" val="11192311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838200"/>
            <a:ext cx="8839200" cy="6019800"/>
          </a:xfrm>
        </p:spPr>
        <p:txBody>
          <a:bodyPr>
            <a:noAutofit/>
          </a:bodyPr>
          <a:lstStyle/>
          <a:p>
            <a:pPr marL="68580" indent="0" algn="ctr">
              <a:buNone/>
            </a:pPr>
            <a:r>
              <a:rPr lang="en-US" sz="3200" b="1" u="sng" dirty="0" smtClean="0">
                <a:solidFill>
                  <a:srgbClr val="FFFF00"/>
                </a:solidFill>
              </a:rPr>
              <a:t>SIGNS OF THE LAST DAYS</a:t>
            </a:r>
          </a:p>
          <a:p>
            <a:pPr marL="68580" indent="0" algn="ctr">
              <a:buNone/>
            </a:pPr>
            <a:endParaRPr lang="en-US" sz="800" b="1" u="sng" dirty="0" smtClean="0">
              <a:solidFill>
                <a:srgbClr val="FFFF00"/>
              </a:solidFill>
            </a:endParaRPr>
          </a:p>
          <a:p>
            <a:r>
              <a:rPr lang="en-US" sz="4000" dirty="0" smtClean="0">
                <a:solidFill>
                  <a:srgbClr val="FFFF00"/>
                </a:solidFill>
              </a:rPr>
              <a:t>DEVASTATION  </a:t>
            </a:r>
            <a:r>
              <a:rPr lang="en-US" sz="4000" dirty="0" smtClean="0">
                <a:solidFill>
                  <a:schemeClr val="tx2">
                    <a:lumMod val="90000"/>
                  </a:schemeClr>
                </a:solidFill>
              </a:rPr>
              <a:t>of places</a:t>
            </a:r>
          </a:p>
          <a:p>
            <a:endParaRPr lang="en-US" sz="800" dirty="0"/>
          </a:p>
          <a:p>
            <a:r>
              <a:rPr lang="en-US" sz="3200" b="1" dirty="0">
                <a:solidFill>
                  <a:schemeClr val="accent2">
                    <a:lumMod val="60000"/>
                    <a:lumOff val="40000"/>
                  </a:schemeClr>
                </a:solidFill>
              </a:rPr>
              <a:t>Earthquake </a:t>
            </a:r>
            <a:r>
              <a:rPr lang="en-US" sz="3200" b="1" dirty="0" smtClean="0">
                <a:solidFill>
                  <a:schemeClr val="accent2">
                    <a:lumMod val="60000"/>
                    <a:lumOff val="40000"/>
                  </a:schemeClr>
                </a:solidFill>
              </a:rPr>
              <a:t>claims </a:t>
            </a:r>
            <a:r>
              <a:rPr lang="en-US" sz="3200" b="1" dirty="0">
                <a:solidFill>
                  <a:schemeClr val="accent2">
                    <a:lumMod val="60000"/>
                    <a:lumOff val="40000"/>
                  </a:schemeClr>
                </a:solidFill>
              </a:rPr>
              <a:t>at </a:t>
            </a:r>
            <a:r>
              <a:rPr lang="en-US" sz="3200" b="1" dirty="0" smtClean="0">
                <a:solidFill>
                  <a:schemeClr val="accent2">
                    <a:lumMod val="60000"/>
                    <a:lumOff val="40000"/>
                  </a:schemeClr>
                </a:solidFill>
              </a:rPr>
              <a:t>least </a:t>
            </a:r>
            <a:r>
              <a:rPr lang="en-US" sz="3200" b="1" dirty="0">
                <a:solidFill>
                  <a:schemeClr val="accent2">
                    <a:lumMod val="60000"/>
                    <a:lumOff val="40000"/>
                  </a:schemeClr>
                </a:solidFill>
              </a:rPr>
              <a:t>157 </a:t>
            </a:r>
            <a:r>
              <a:rPr lang="en-US" sz="3200" b="1" dirty="0" smtClean="0">
                <a:solidFill>
                  <a:schemeClr val="accent2">
                    <a:lumMod val="60000"/>
                    <a:lumOff val="40000"/>
                  </a:schemeClr>
                </a:solidFill>
              </a:rPr>
              <a:t>lives </a:t>
            </a:r>
            <a:r>
              <a:rPr lang="en-US" sz="3200" b="1" dirty="0">
                <a:solidFill>
                  <a:schemeClr val="accent2">
                    <a:lumMod val="60000"/>
                    <a:lumOff val="40000"/>
                  </a:schemeClr>
                </a:solidFill>
              </a:rPr>
              <a:t>in Nepal</a:t>
            </a:r>
          </a:p>
          <a:p>
            <a:pPr marL="68580" indent="0">
              <a:buNone/>
            </a:pPr>
            <a:r>
              <a:rPr lang="en-US" sz="3200" dirty="0"/>
              <a:t>On Nov. 3</a:t>
            </a:r>
            <a:r>
              <a:rPr lang="en-US" sz="3200" dirty="0" smtClean="0"/>
              <a:t>, 2023 </a:t>
            </a:r>
            <a:r>
              <a:rPr lang="en-US" sz="3200" dirty="0"/>
              <a:t>a 5.6-magnitude earthquake struck western Nepal and </a:t>
            </a:r>
            <a:r>
              <a:rPr lang="en-US" sz="3200" dirty="0">
                <a:solidFill>
                  <a:schemeClr val="accent2">
                    <a:lumMod val="60000"/>
                    <a:lumOff val="40000"/>
                  </a:schemeClr>
                </a:solidFill>
              </a:rPr>
              <a:t>killed at least 157 people</a:t>
            </a:r>
            <a:r>
              <a:rPr lang="en-US" sz="3200" dirty="0"/>
              <a:t>. </a:t>
            </a:r>
            <a:r>
              <a:rPr lang="en-US" sz="3200" dirty="0" smtClean="0"/>
              <a:t>The </a:t>
            </a:r>
            <a:r>
              <a:rPr lang="en-US" sz="3200" dirty="0"/>
              <a:t>mountainous nation is no stranger to seismic activity. </a:t>
            </a:r>
            <a:r>
              <a:rPr lang="en-US" sz="3200" dirty="0">
                <a:solidFill>
                  <a:srgbClr val="FFFF00"/>
                </a:solidFill>
                <a:effectLst>
                  <a:outerShdw blurRad="38100" dist="38100" dir="2700000" algn="tl">
                    <a:srgbClr val="000000">
                      <a:alpha val="43137"/>
                    </a:srgbClr>
                  </a:outerShdw>
                </a:effectLst>
              </a:rPr>
              <a:t>One of its most destructive earthquakes took almost 9,000 lives in 2015.</a:t>
            </a:r>
          </a:p>
          <a:p>
            <a:pPr marL="68580" indent="0">
              <a:buNone/>
            </a:pPr>
            <a:endParaRPr lang="en-US" sz="32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4375498"/>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12847" y="1752600"/>
            <a:ext cx="8700446" cy="4722124"/>
          </a:xfrm>
        </p:spPr>
        <p:txBody>
          <a:bodyPr>
            <a:noAutofit/>
          </a:bodyPr>
          <a:lstStyle/>
          <a:p>
            <a:pPr marL="0" indent="0">
              <a:buNone/>
            </a:pPr>
            <a:r>
              <a:rPr lang="en-US" sz="4000" dirty="0" smtClean="0"/>
              <a:t>The false prophet’s</a:t>
            </a:r>
            <a:r>
              <a:rPr lang="en-US" sz="4000" dirty="0" smtClean="0">
                <a:effectLst/>
              </a:rPr>
              <a:t> </a:t>
            </a:r>
            <a:r>
              <a:rPr lang="en-US" sz="4000" dirty="0">
                <a:effectLst/>
              </a:rPr>
              <a:t>power of leading astray the inhabitants of the </a:t>
            </a:r>
            <a:r>
              <a:rPr lang="en-US" sz="4000" dirty="0" smtClean="0">
                <a:effectLst/>
              </a:rPr>
              <a:t>earth, </a:t>
            </a:r>
            <a:r>
              <a:rPr lang="en-US" sz="4000" dirty="0">
                <a:effectLst/>
              </a:rPr>
              <a:t>is due to the </a:t>
            </a:r>
            <a:r>
              <a:rPr lang="en-US" sz="4000" dirty="0" smtClean="0">
                <a:effectLst/>
              </a:rPr>
              <a:t>miracles </a:t>
            </a:r>
            <a:r>
              <a:rPr lang="en-US" sz="4000" dirty="0">
                <a:effectLst/>
              </a:rPr>
              <a:t>which he has been permitted to </a:t>
            </a:r>
            <a:r>
              <a:rPr lang="en-US" sz="4000" dirty="0" smtClean="0">
                <a:effectLst/>
              </a:rPr>
              <a:t>work. </a:t>
            </a:r>
            <a:r>
              <a:rPr lang="en-US" sz="4000" dirty="0" smtClean="0"/>
              <a:t>T</a:t>
            </a:r>
            <a:r>
              <a:rPr lang="en-US" sz="4000" dirty="0" smtClean="0">
                <a:effectLst/>
              </a:rPr>
              <a:t>he false prophet </a:t>
            </a:r>
            <a:r>
              <a:rPr lang="en-US" sz="4000" dirty="0" smtClean="0"/>
              <a:t>will convince</a:t>
            </a:r>
            <a:r>
              <a:rPr lang="en-US" sz="4000" dirty="0" smtClean="0">
                <a:effectLst/>
              </a:rPr>
              <a:t> </a:t>
            </a:r>
            <a:r>
              <a:rPr lang="en-US" sz="4000" dirty="0">
                <a:effectLst/>
              </a:rPr>
              <a:t>the inhabitants of the earth to erect a statue </a:t>
            </a:r>
            <a:r>
              <a:rPr lang="en-US" sz="4000" dirty="0" smtClean="0"/>
              <a:t>in recognition of</a:t>
            </a:r>
            <a:r>
              <a:rPr lang="en-US" sz="4000" dirty="0" smtClean="0">
                <a:effectLst/>
              </a:rPr>
              <a:t> </a:t>
            </a:r>
            <a:r>
              <a:rPr lang="en-US" sz="4000" dirty="0">
                <a:effectLst/>
              </a:rPr>
              <a:t>the </a:t>
            </a:r>
            <a:r>
              <a:rPr lang="en-US" sz="4000" dirty="0" smtClean="0">
                <a:effectLst/>
              </a:rPr>
              <a:t>antichrist.</a:t>
            </a:r>
            <a:endParaRPr lang="en-US" sz="4000" dirty="0">
              <a:effectLst/>
            </a:endParaRPr>
          </a:p>
        </p:txBody>
      </p:sp>
      <p:sp>
        <p:nvSpPr>
          <p:cNvPr id="6" name="Title 1"/>
          <p:cNvSpPr>
            <a:spLocks noGrp="1"/>
          </p:cNvSpPr>
          <p:nvPr>
            <p:ph type="title"/>
          </p:nvPr>
        </p:nvSpPr>
        <p:spPr>
          <a:xfrm>
            <a:off x="381000" y="381000"/>
            <a:ext cx="8236852" cy="834788"/>
          </a:xfrm>
        </p:spPr>
        <p:txBody>
          <a:bodyPr>
            <a:normAutofit fontScale="90000"/>
          </a:bodyPr>
          <a:lstStyle/>
          <a:p>
            <a:r>
              <a:rPr lang="en-US" u="sng" dirty="0" smtClean="0">
                <a:solidFill>
                  <a:srgbClr val="FFFF00"/>
                </a:solidFill>
              </a:rPr>
              <a:t>The 2</a:t>
            </a:r>
            <a:r>
              <a:rPr lang="en-US" u="sng" baseline="30000" dirty="0" smtClean="0">
                <a:solidFill>
                  <a:srgbClr val="FFFF00"/>
                </a:solidFill>
              </a:rPr>
              <a:t>nd</a:t>
            </a:r>
            <a:r>
              <a:rPr lang="en-US" u="sng" dirty="0" smtClean="0">
                <a:solidFill>
                  <a:srgbClr val="FFFF00"/>
                </a:solidFill>
              </a:rPr>
              <a:t> Beast: THE FALSE PROPHET</a:t>
            </a:r>
            <a:endParaRPr lang="en-US" dirty="0">
              <a:solidFill>
                <a:srgbClr val="00B0F0"/>
              </a:solidFill>
            </a:endParaRPr>
          </a:p>
        </p:txBody>
      </p:sp>
    </p:spTree>
    <p:extLst>
      <p:ext uri="{BB962C8B-B14F-4D97-AF65-F5344CB8AC3E}">
        <p14:creationId xmlns:p14="http://schemas.microsoft.com/office/powerpoint/2010/main" val="4163222300"/>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1"/>
            <a:ext cx="6172200" cy="48297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2900" y="5181600"/>
            <a:ext cx="8534400" cy="1569660"/>
          </a:xfrm>
          <a:prstGeom prst="rect">
            <a:avLst/>
          </a:prstGeom>
        </p:spPr>
        <p:txBody>
          <a:bodyPr wrap="square">
            <a:spAutoFit/>
          </a:bodyPr>
          <a:lstStyle/>
          <a:p>
            <a:r>
              <a:rPr lang="en-US" sz="2400" b="1" i="1" dirty="0" smtClean="0">
                <a:effectLst>
                  <a:outerShdw blurRad="38100" dist="38100" dir="2700000" algn="tl">
                    <a:srgbClr val="000000">
                      <a:alpha val="43137"/>
                    </a:srgbClr>
                  </a:outerShdw>
                </a:effectLst>
              </a:rPr>
              <a:t>And </a:t>
            </a:r>
            <a:r>
              <a:rPr lang="en-US" sz="2400" b="1" i="1" dirty="0">
                <a:effectLst>
                  <a:outerShdw blurRad="38100" dist="38100" dir="2700000" algn="tl">
                    <a:srgbClr val="000000">
                      <a:alpha val="43137"/>
                    </a:srgbClr>
                  </a:outerShdw>
                </a:effectLst>
              </a:rPr>
              <a:t>he had power to give </a:t>
            </a:r>
            <a:r>
              <a:rPr lang="en-US" sz="2400" b="1" i="1" dirty="0">
                <a:solidFill>
                  <a:srgbClr val="FFFF00"/>
                </a:solidFill>
                <a:effectLst>
                  <a:outerShdw blurRad="38100" dist="38100" dir="2700000" algn="tl">
                    <a:srgbClr val="000000">
                      <a:alpha val="43137"/>
                    </a:srgbClr>
                  </a:outerShdw>
                </a:effectLst>
              </a:rPr>
              <a:t>life</a:t>
            </a:r>
            <a:r>
              <a:rPr lang="en-US" sz="2400" b="1" i="1" dirty="0">
                <a:effectLst>
                  <a:outerShdw blurRad="38100" dist="38100" dir="2700000" algn="tl">
                    <a:srgbClr val="000000">
                      <a:alpha val="43137"/>
                    </a:srgbClr>
                  </a:outerShdw>
                </a:effectLst>
              </a:rPr>
              <a:t> unto the image of the beast, that the image of the beast should both speak, and cause that as many as would not worship the image of the beast should be killed</a:t>
            </a:r>
            <a:r>
              <a:rPr lang="en-US" sz="2400" i="1" dirty="0" smtClean="0"/>
              <a:t>. </a:t>
            </a:r>
            <a:r>
              <a:rPr lang="en-US" sz="2400" b="1" dirty="0" smtClean="0">
                <a:solidFill>
                  <a:srgbClr val="FFFF00"/>
                </a:solidFill>
                <a:effectLst>
                  <a:outerShdw blurRad="38100" dist="38100" dir="2700000" algn="tl">
                    <a:srgbClr val="000000">
                      <a:alpha val="43137"/>
                    </a:srgbClr>
                  </a:outerShdw>
                </a:effectLst>
              </a:rPr>
              <a:t>(Rev. 13:15) </a:t>
            </a:r>
            <a:endParaRPr lang="en-US" sz="2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7583382"/>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43554" y="1219200"/>
            <a:ext cx="8700446" cy="5486400"/>
          </a:xfrm>
        </p:spPr>
        <p:txBody>
          <a:bodyPr>
            <a:noAutofit/>
          </a:bodyPr>
          <a:lstStyle/>
          <a:p>
            <a:pPr marL="0" indent="0">
              <a:buNone/>
            </a:pPr>
            <a:r>
              <a:rPr lang="en-US" sz="3600" dirty="0" smtClean="0">
                <a:effectLst/>
              </a:rPr>
              <a:t>The Greek word for </a:t>
            </a:r>
            <a:r>
              <a:rPr lang="en-US" sz="3600" i="1" dirty="0" smtClean="0">
                <a:solidFill>
                  <a:srgbClr val="FFFF00"/>
                </a:solidFill>
                <a:effectLst/>
              </a:rPr>
              <a:t>“life” </a:t>
            </a:r>
            <a:r>
              <a:rPr lang="en-US" sz="3600" dirty="0" smtClean="0">
                <a:effectLst/>
              </a:rPr>
              <a:t>used in verse 15 is actually </a:t>
            </a:r>
            <a:r>
              <a:rPr lang="en-US" sz="3600" i="1" dirty="0" smtClean="0">
                <a:solidFill>
                  <a:srgbClr val="FFFF00"/>
                </a:solidFill>
                <a:effectLst/>
              </a:rPr>
              <a:t>“pneuma” </a:t>
            </a:r>
            <a:r>
              <a:rPr lang="en-US" sz="3600" dirty="0" smtClean="0">
                <a:effectLst/>
              </a:rPr>
              <a:t>which means </a:t>
            </a:r>
            <a:r>
              <a:rPr lang="en-US" sz="3600" i="1" dirty="0" smtClean="0">
                <a:solidFill>
                  <a:srgbClr val="00B0F0"/>
                </a:solidFill>
                <a:effectLst/>
              </a:rPr>
              <a:t>breath, wind or spirit</a:t>
            </a:r>
            <a:r>
              <a:rPr lang="en-US" sz="3600" dirty="0" smtClean="0">
                <a:effectLst/>
              </a:rPr>
              <a:t>. Therefore this could be a supernatural miracle performed by the false prophet thru the power of Satan that actually gives life to the image. Or it could be a technologically advanced operation performed by the false prophet to give the appearance of real life and speech to the image.</a:t>
            </a:r>
          </a:p>
        </p:txBody>
      </p:sp>
      <p:sp>
        <p:nvSpPr>
          <p:cNvPr id="6" name="Title 1"/>
          <p:cNvSpPr>
            <a:spLocks noGrp="1"/>
          </p:cNvSpPr>
          <p:nvPr>
            <p:ph type="title"/>
          </p:nvPr>
        </p:nvSpPr>
        <p:spPr>
          <a:xfrm>
            <a:off x="304800" y="28575"/>
            <a:ext cx="8236852" cy="834788"/>
          </a:xfrm>
        </p:spPr>
        <p:txBody>
          <a:bodyPr>
            <a:normAutofit fontScale="90000"/>
          </a:bodyPr>
          <a:lstStyle/>
          <a:p>
            <a:r>
              <a:rPr lang="en-US" u="sng" dirty="0" smtClean="0">
                <a:solidFill>
                  <a:srgbClr val="FFFF00"/>
                </a:solidFill>
              </a:rPr>
              <a:t>The 2</a:t>
            </a:r>
            <a:r>
              <a:rPr lang="en-US" u="sng" baseline="30000" dirty="0" smtClean="0">
                <a:solidFill>
                  <a:srgbClr val="FFFF00"/>
                </a:solidFill>
              </a:rPr>
              <a:t>nd</a:t>
            </a:r>
            <a:r>
              <a:rPr lang="en-US" u="sng" dirty="0" smtClean="0">
                <a:solidFill>
                  <a:srgbClr val="FFFF00"/>
                </a:solidFill>
              </a:rPr>
              <a:t> Beast: THE FALSE PROPHET</a:t>
            </a:r>
            <a:endParaRPr lang="en-US" dirty="0">
              <a:solidFill>
                <a:srgbClr val="00B0F0"/>
              </a:solidFill>
            </a:endParaRPr>
          </a:p>
        </p:txBody>
      </p:sp>
    </p:spTree>
    <p:extLst>
      <p:ext uri="{BB962C8B-B14F-4D97-AF65-F5344CB8AC3E}">
        <p14:creationId xmlns:p14="http://schemas.microsoft.com/office/powerpoint/2010/main" val="1572243417"/>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27632" y="1295400"/>
            <a:ext cx="8700446" cy="5334000"/>
          </a:xfrm>
        </p:spPr>
        <p:txBody>
          <a:bodyPr>
            <a:noAutofit/>
          </a:bodyPr>
          <a:lstStyle/>
          <a:p>
            <a:pPr marL="0" indent="0">
              <a:buNone/>
            </a:pPr>
            <a:r>
              <a:rPr lang="en-US" sz="3600" i="1" dirty="0" smtClean="0"/>
              <a:t>And </a:t>
            </a:r>
            <a:r>
              <a:rPr lang="en-US" sz="3600" b="1" i="1" u="sng" dirty="0">
                <a:solidFill>
                  <a:srgbClr val="00B0F0"/>
                </a:solidFill>
                <a:effectLst>
                  <a:outerShdw blurRad="38100" dist="38100" dir="2700000" algn="tl">
                    <a:srgbClr val="000000">
                      <a:alpha val="43137"/>
                    </a:srgbClr>
                  </a:outerShdw>
                </a:effectLst>
              </a:rPr>
              <a:t>he </a:t>
            </a:r>
            <a:r>
              <a:rPr lang="en-US" sz="3600" b="1" i="1" u="sng" dirty="0" smtClean="0">
                <a:solidFill>
                  <a:srgbClr val="00B0F0"/>
                </a:solidFill>
                <a:effectLst>
                  <a:outerShdw blurRad="38100" dist="38100" dir="2700000" algn="tl">
                    <a:srgbClr val="000000">
                      <a:alpha val="43137"/>
                    </a:srgbClr>
                  </a:outerShdw>
                </a:effectLst>
              </a:rPr>
              <a:t>causes </a:t>
            </a:r>
            <a:r>
              <a:rPr lang="en-US" sz="3600" b="1" i="1" u="sng" dirty="0">
                <a:solidFill>
                  <a:srgbClr val="00B0F0"/>
                </a:solidFill>
                <a:effectLst>
                  <a:outerShdw blurRad="38100" dist="38100" dir="2700000" algn="tl">
                    <a:srgbClr val="000000">
                      <a:alpha val="43137"/>
                    </a:srgbClr>
                  </a:outerShdw>
                </a:effectLst>
              </a:rPr>
              <a:t>all</a:t>
            </a:r>
            <a:r>
              <a:rPr lang="en-US" sz="3600" i="1" dirty="0"/>
              <a:t>, both small and great, rich and poor, free and bond, to receive a mark in their right hand, or in their </a:t>
            </a:r>
            <a:r>
              <a:rPr lang="en-US" sz="3600" i="1" dirty="0" smtClean="0"/>
              <a:t>foreheads </a:t>
            </a:r>
            <a:r>
              <a:rPr lang="en-US" sz="3600" dirty="0" smtClean="0">
                <a:solidFill>
                  <a:srgbClr val="FFFF00"/>
                </a:solidFill>
              </a:rPr>
              <a:t>(Rev. 13:16)</a:t>
            </a:r>
          </a:p>
          <a:p>
            <a:pPr marL="0" indent="0">
              <a:buNone/>
            </a:pPr>
            <a:r>
              <a:rPr lang="en-US" sz="3600" dirty="0" smtClean="0">
                <a:solidFill>
                  <a:srgbClr val="00B0F0"/>
                </a:solidFill>
                <a:effectLst>
                  <a:outerShdw blurRad="38100" dist="38100" dir="2700000" algn="tl">
                    <a:srgbClr val="000000">
                      <a:alpha val="43137"/>
                    </a:srgbClr>
                  </a:outerShdw>
                </a:effectLst>
              </a:rPr>
              <a:t>Note well: That </a:t>
            </a:r>
            <a:r>
              <a:rPr lang="en-US" sz="3600" dirty="0">
                <a:solidFill>
                  <a:srgbClr val="00B0F0"/>
                </a:solidFill>
                <a:effectLst>
                  <a:outerShdw blurRad="38100" dist="38100" dir="2700000" algn="tl">
                    <a:srgbClr val="000000">
                      <a:alpha val="43137"/>
                    </a:srgbClr>
                  </a:outerShdw>
                </a:effectLst>
              </a:rPr>
              <a:t>it is the false prophet who will be the main </a:t>
            </a:r>
            <a:r>
              <a:rPr lang="en-US" sz="3600" dirty="0" smtClean="0">
                <a:solidFill>
                  <a:srgbClr val="00B0F0"/>
                </a:solidFill>
                <a:effectLst>
                  <a:outerShdw blurRad="38100" dist="38100" dir="2700000" algn="tl">
                    <a:srgbClr val="000000">
                      <a:alpha val="43137"/>
                    </a:srgbClr>
                  </a:outerShdw>
                </a:effectLst>
              </a:rPr>
              <a:t>influencer (causer)</a:t>
            </a:r>
            <a:r>
              <a:rPr lang="en-US" sz="3600" dirty="0" smtClean="0">
                <a:solidFill>
                  <a:srgbClr val="FFFF00"/>
                </a:solidFill>
                <a:effectLst>
                  <a:outerShdw blurRad="38100" dist="38100" dir="2700000" algn="tl">
                    <a:srgbClr val="000000">
                      <a:alpha val="43137"/>
                    </a:srgbClr>
                  </a:outerShdw>
                </a:effectLst>
              </a:rPr>
              <a:t> </a:t>
            </a:r>
            <a:r>
              <a:rPr lang="en-US" sz="3600" dirty="0">
                <a:solidFill>
                  <a:srgbClr val="FFFF00"/>
                </a:solidFill>
                <a:effectLst>
                  <a:outerShdw blurRad="38100" dist="38100" dir="2700000" algn="tl">
                    <a:srgbClr val="000000">
                      <a:alpha val="43137"/>
                    </a:srgbClr>
                  </a:outerShdw>
                </a:effectLst>
              </a:rPr>
              <a:t>to </a:t>
            </a:r>
            <a:r>
              <a:rPr lang="en-US" sz="3600" dirty="0" smtClean="0">
                <a:solidFill>
                  <a:srgbClr val="FFFF00"/>
                </a:solidFill>
                <a:effectLst>
                  <a:outerShdw blurRad="38100" dist="38100" dir="2700000" algn="tl">
                    <a:srgbClr val="000000">
                      <a:alpha val="43137"/>
                    </a:srgbClr>
                  </a:outerShdw>
                </a:effectLst>
              </a:rPr>
              <a:t>enforce the implementation of the mark of the beast; thereby still promoting &amp; pushing the agenda of the antichrist.</a:t>
            </a:r>
            <a:endParaRPr lang="en-US" sz="3600" dirty="0">
              <a:solidFill>
                <a:srgbClr val="FFFF00"/>
              </a:solidFill>
              <a:effectLst>
                <a:outerShdw blurRad="38100" dist="38100" dir="2700000" algn="tl">
                  <a:srgbClr val="000000">
                    <a:alpha val="43137"/>
                  </a:srgbClr>
                </a:outerShdw>
              </a:effectLst>
            </a:endParaRPr>
          </a:p>
          <a:p>
            <a:pPr marL="0" indent="0">
              <a:buNone/>
            </a:pPr>
            <a:endParaRPr lang="en-US" sz="3600" dirty="0" smtClean="0">
              <a:effectLst>
                <a:outerShdw blurRad="38100" dist="38100" dir="2700000" algn="tl">
                  <a:srgbClr val="000000">
                    <a:alpha val="43137"/>
                  </a:srgbClr>
                </a:outerShdw>
              </a:effectLst>
            </a:endParaRPr>
          </a:p>
        </p:txBody>
      </p:sp>
      <p:sp>
        <p:nvSpPr>
          <p:cNvPr id="6" name="Title 1"/>
          <p:cNvSpPr>
            <a:spLocks noGrp="1"/>
          </p:cNvSpPr>
          <p:nvPr>
            <p:ph type="title"/>
          </p:nvPr>
        </p:nvSpPr>
        <p:spPr>
          <a:xfrm>
            <a:off x="304800" y="28575"/>
            <a:ext cx="8236852" cy="834788"/>
          </a:xfrm>
        </p:spPr>
        <p:txBody>
          <a:bodyPr>
            <a:normAutofit fontScale="90000"/>
          </a:bodyPr>
          <a:lstStyle/>
          <a:p>
            <a:r>
              <a:rPr lang="en-US" u="sng" dirty="0" smtClean="0">
                <a:solidFill>
                  <a:srgbClr val="FFFF00"/>
                </a:solidFill>
              </a:rPr>
              <a:t>The 2</a:t>
            </a:r>
            <a:r>
              <a:rPr lang="en-US" u="sng" baseline="30000" dirty="0" smtClean="0">
                <a:solidFill>
                  <a:srgbClr val="FFFF00"/>
                </a:solidFill>
              </a:rPr>
              <a:t>nd</a:t>
            </a:r>
            <a:r>
              <a:rPr lang="en-US" u="sng" dirty="0" smtClean="0">
                <a:solidFill>
                  <a:srgbClr val="FFFF00"/>
                </a:solidFill>
              </a:rPr>
              <a:t> Beast: THE FALSE PROPHET</a:t>
            </a:r>
            <a:endParaRPr lang="en-US" dirty="0">
              <a:solidFill>
                <a:srgbClr val="00B0F0"/>
              </a:solidFill>
            </a:endParaRPr>
          </a:p>
        </p:txBody>
      </p:sp>
    </p:spTree>
    <p:extLst>
      <p:ext uri="{BB962C8B-B14F-4D97-AF65-F5344CB8AC3E}">
        <p14:creationId xmlns:p14="http://schemas.microsoft.com/office/powerpoint/2010/main" val="1872418863"/>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98268" cy="1001051"/>
          </a:xfrm>
        </p:spPr>
        <p:txBody>
          <a:bodyPr>
            <a:normAutofit fontScale="90000"/>
          </a:bodyPr>
          <a:lstStyle/>
          <a:p>
            <a:r>
              <a:rPr lang="en-US" sz="5400" dirty="0" smtClean="0">
                <a:solidFill>
                  <a:srgbClr val="FFC000"/>
                </a:solidFill>
                <a:latin typeface="Chiller" pitchFamily="82" charset="0"/>
              </a:rPr>
              <a:t>The doom of the antichrist &amp; false prophet</a:t>
            </a:r>
            <a:endParaRPr lang="en-US" sz="5400" dirty="0">
              <a:solidFill>
                <a:srgbClr val="FFC000"/>
              </a:solidFill>
              <a:latin typeface="Chiller" pitchFamily="82" charset="0"/>
            </a:endParaRPr>
          </a:p>
        </p:txBody>
      </p:sp>
      <p:sp>
        <p:nvSpPr>
          <p:cNvPr id="3" name="Content Placeholder 2"/>
          <p:cNvSpPr>
            <a:spLocks noGrp="1"/>
          </p:cNvSpPr>
          <p:nvPr>
            <p:ph idx="1"/>
          </p:nvPr>
        </p:nvSpPr>
        <p:spPr>
          <a:xfrm>
            <a:off x="457200" y="1447800"/>
            <a:ext cx="8608325" cy="4940488"/>
          </a:xfrm>
        </p:spPr>
        <p:txBody>
          <a:bodyPr>
            <a:noAutofit/>
          </a:bodyPr>
          <a:lstStyle/>
          <a:p>
            <a:pPr marL="0" indent="0">
              <a:buNone/>
            </a:pPr>
            <a:r>
              <a:rPr lang="en-US" sz="2400" b="1" dirty="0" smtClean="0">
                <a:solidFill>
                  <a:srgbClr val="FFFF00"/>
                </a:solidFill>
              </a:rPr>
              <a:t>Rev. 19:20</a:t>
            </a:r>
            <a:r>
              <a:rPr lang="en-US" sz="2400" b="1" i="1" dirty="0" smtClean="0"/>
              <a:t> And </a:t>
            </a:r>
            <a:r>
              <a:rPr lang="en-US" sz="2400" b="1" i="1" u="sng" dirty="0">
                <a:solidFill>
                  <a:srgbClr val="FFFF00"/>
                </a:solidFill>
              </a:rPr>
              <a:t>the beast</a:t>
            </a:r>
            <a:r>
              <a:rPr lang="en-US" sz="2400" b="1" i="1" dirty="0">
                <a:solidFill>
                  <a:srgbClr val="FFFF00"/>
                </a:solidFill>
              </a:rPr>
              <a:t> </a:t>
            </a:r>
            <a:r>
              <a:rPr lang="en-US" sz="2400" b="1" i="1" dirty="0"/>
              <a:t>was taken, and with him the </a:t>
            </a:r>
            <a:r>
              <a:rPr lang="en-US" sz="2400" b="1" i="1" u="sng" dirty="0">
                <a:solidFill>
                  <a:srgbClr val="FFFF00"/>
                </a:solidFill>
              </a:rPr>
              <a:t>false prophet</a:t>
            </a:r>
            <a:r>
              <a:rPr lang="en-US" sz="2400" b="1" i="1" dirty="0">
                <a:solidFill>
                  <a:srgbClr val="FFFF00"/>
                </a:solidFill>
              </a:rPr>
              <a:t> </a:t>
            </a:r>
            <a:r>
              <a:rPr lang="en-US" sz="2400" b="1" i="1" dirty="0"/>
              <a:t>that wrought miracles before him, with which he deceived them that had received the mark of the beast, and them that worshipped his image. </a:t>
            </a:r>
            <a:r>
              <a:rPr lang="en-US" sz="2400" b="1" i="1" dirty="0" smtClean="0">
                <a:solidFill>
                  <a:srgbClr val="00B0F0"/>
                </a:solidFill>
              </a:rPr>
              <a:t>* These both </a:t>
            </a:r>
            <a:r>
              <a:rPr lang="en-US" sz="2400" b="1" i="1" dirty="0">
                <a:solidFill>
                  <a:srgbClr val="00B0F0"/>
                </a:solidFill>
              </a:rPr>
              <a:t>were cast alive into a lake of fire burning with brimstone</a:t>
            </a:r>
            <a:r>
              <a:rPr lang="en-US" sz="2400" b="1" i="1" dirty="0" smtClean="0">
                <a:solidFill>
                  <a:srgbClr val="00B0F0"/>
                </a:solidFill>
              </a:rPr>
              <a:t>.</a:t>
            </a:r>
          </a:p>
          <a:p>
            <a:pPr marL="0" indent="0">
              <a:buNone/>
            </a:pPr>
            <a:endParaRPr lang="en-US" sz="2400" b="1" i="1" dirty="0" smtClean="0">
              <a:solidFill>
                <a:srgbClr val="00B0F0"/>
              </a:solidFill>
            </a:endParaRPr>
          </a:p>
          <a:p>
            <a:pPr marL="0" indent="0">
              <a:buNone/>
            </a:pPr>
            <a:endParaRPr lang="en-US" sz="800" b="1" i="1" dirty="0" smtClean="0"/>
          </a:p>
          <a:p>
            <a:pPr marL="342900" indent="-342900" algn="ctr">
              <a:buFont typeface="Arial" charset="0"/>
              <a:buChar char="•"/>
            </a:pPr>
            <a:r>
              <a:rPr lang="en-US" sz="2800" b="1" i="1" dirty="0" smtClean="0">
                <a:effectLst>
                  <a:outerShdw blurRad="38100" dist="38100" dir="2700000" algn="tl">
                    <a:srgbClr val="000000">
                      <a:alpha val="43137"/>
                    </a:srgbClr>
                  </a:outerShdw>
                </a:effectLst>
              </a:rPr>
              <a:t>The antichrist &amp; false prophet will be the first persons to be cast into the lake of fire.  </a:t>
            </a:r>
          </a:p>
          <a:p>
            <a:pPr marL="0" indent="0" algn="ctr">
              <a:buNone/>
            </a:pPr>
            <a:r>
              <a:rPr lang="en-US" sz="6600" dirty="0" smtClean="0">
                <a:solidFill>
                  <a:srgbClr val="FFC000"/>
                </a:solidFill>
                <a:latin typeface="Chiller" pitchFamily="82" charset="0"/>
              </a:rPr>
              <a:t>Their destiny is the lake of fire</a:t>
            </a:r>
          </a:p>
          <a:p>
            <a:pPr marL="0" lvl="0" indent="0">
              <a:buNone/>
            </a:pPr>
            <a:endParaRPr lang="en-US" sz="800" dirty="0" smtClean="0">
              <a:solidFill>
                <a:srgbClr val="FFFF00"/>
              </a:solidFill>
              <a:effectLst/>
            </a:endParaRPr>
          </a:p>
          <a:p>
            <a:pPr marL="0" lvl="0" indent="0">
              <a:buNone/>
            </a:pPr>
            <a:endParaRPr lang="en-US" sz="2800" dirty="0">
              <a:solidFill>
                <a:srgbClr val="FFFF00"/>
              </a:solidFill>
              <a:effectLst/>
            </a:endParaRPr>
          </a:p>
        </p:txBody>
      </p:sp>
    </p:spTree>
    <p:extLst>
      <p:ext uri="{BB962C8B-B14F-4D97-AF65-F5344CB8AC3E}">
        <p14:creationId xmlns:p14="http://schemas.microsoft.com/office/powerpoint/2010/main" val="553186455"/>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794873"/>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4771" y="4953000"/>
            <a:ext cx="8874457" cy="1754326"/>
          </a:xfrm>
          <a:prstGeom prst="rect">
            <a:avLst/>
          </a:prstGeom>
          <a:noFill/>
        </p:spPr>
        <p:txBody>
          <a:bodyPr wrap="square" rtlCol="0">
            <a:spAutoFit/>
          </a:bodyPr>
          <a:lstStyle/>
          <a:p>
            <a:pPr algn="ctr"/>
            <a:r>
              <a:rPr lang="en-US" sz="3600" b="1" dirty="0" smtClean="0">
                <a:ln w="25400">
                  <a:solidFill>
                    <a:schemeClr val="bg1"/>
                  </a:solidFill>
                </a:ln>
                <a:effectLst>
                  <a:glow rad="228600">
                    <a:schemeClr val="tx1">
                      <a:alpha val="40000"/>
                    </a:schemeClr>
                  </a:glow>
                  <a:outerShdw blurRad="38100" dist="38100" dir="2700000" algn="tl">
                    <a:srgbClr val="000000"/>
                  </a:outerShdw>
                </a:effectLst>
              </a:rPr>
              <a:t>THE ANTICHRIST &amp; FALSE PROPHET WILL BE CONDEMNED TO A PLACE OF NO RETURN</a:t>
            </a:r>
            <a:endParaRPr lang="en-US" sz="3600" b="1" dirty="0">
              <a:ln w="25400">
                <a:solidFill>
                  <a:schemeClr val="bg1"/>
                </a:solidFill>
              </a:ln>
              <a:effectLst>
                <a:glow rad="228600">
                  <a:schemeClr val="tx1">
                    <a:alpha val="40000"/>
                  </a:schemeClr>
                </a:glow>
                <a:outerShdw blurRad="38100" dist="38100" dir="2700000" algn="tl">
                  <a:srgbClr val="000000"/>
                </a:outerShdw>
              </a:effectLst>
            </a:endParaRPr>
          </a:p>
        </p:txBody>
      </p:sp>
    </p:spTree>
    <p:extLst>
      <p:ext uri="{BB962C8B-B14F-4D97-AF65-F5344CB8AC3E}">
        <p14:creationId xmlns:p14="http://schemas.microsoft.com/office/powerpoint/2010/main" val="1650227391"/>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smtClean="0">
                <a:solidFill>
                  <a:srgbClr val="FFFF00"/>
                </a:solidFill>
              </a:rPr>
              <a:t>FUTURE RESURRECTIONS</a:t>
            </a:r>
            <a:endParaRPr lang="en-US" sz="4800" b="1" dirty="0">
              <a:solidFill>
                <a:srgbClr val="FFFF00"/>
              </a:solidFill>
            </a:endParaRPr>
          </a:p>
        </p:txBody>
      </p:sp>
      <p:sp>
        <p:nvSpPr>
          <p:cNvPr id="3" name="Content Placeholder 2"/>
          <p:cNvSpPr>
            <a:spLocks noGrp="1"/>
          </p:cNvSpPr>
          <p:nvPr>
            <p:ph idx="1"/>
          </p:nvPr>
        </p:nvSpPr>
        <p:spPr/>
        <p:txBody>
          <a:bodyPr/>
          <a:lstStyle/>
          <a:p>
            <a:endParaRPr lang="en-US"/>
          </a:p>
        </p:txBody>
      </p:sp>
      <p:pic>
        <p:nvPicPr>
          <p:cNvPr id="1026" name="Picture 2" descr="https://hoshanarabbah.org/blog/wp-content/uploads/2021/06/Resurrection-of-the-Dead-AdobeStock_14646443-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04999"/>
            <a:ext cx="6858000" cy="42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239071"/>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10600" cy="914400"/>
          </a:xfrm>
        </p:spPr>
        <p:txBody>
          <a:bodyPr/>
          <a:lstStyle/>
          <a:p>
            <a:pPr algn="ctr"/>
            <a:r>
              <a:rPr lang="en-US" sz="3600" u="sng" dirty="0" smtClean="0">
                <a:solidFill>
                  <a:schemeClr val="tx2">
                    <a:lumMod val="90000"/>
                  </a:schemeClr>
                </a:solidFill>
              </a:rPr>
              <a:t>Resurrection of dead Church saints</a:t>
            </a:r>
            <a:endParaRPr lang="en-US" sz="3600" u="sng" dirty="0">
              <a:solidFill>
                <a:schemeClr val="tx2">
                  <a:lumMod val="90000"/>
                </a:schemeClr>
              </a:solidFill>
            </a:endParaRPr>
          </a:p>
        </p:txBody>
      </p:sp>
      <p:sp>
        <p:nvSpPr>
          <p:cNvPr id="3" name="Content Placeholder 2"/>
          <p:cNvSpPr>
            <a:spLocks noGrp="1"/>
          </p:cNvSpPr>
          <p:nvPr>
            <p:ph idx="1"/>
          </p:nvPr>
        </p:nvSpPr>
        <p:spPr>
          <a:xfrm>
            <a:off x="609600" y="1371600"/>
            <a:ext cx="8382000" cy="4953000"/>
          </a:xfrm>
        </p:spPr>
        <p:txBody>
          <a:bodyPr/>
          <a:lstStyle/>
          <a:p>
            <a:pPr marL="68580" indent="0" algn="ctr">
              <a:buNone/>
            </a:pPr>
            <a:r>
              <a:rPr lang="en-US" sz="4400" dirty="0" smtClean="0">
                <a:solidFill>
                  <a:srgbClr val="FFFF00"/>
                </a:solidFill>
              </a:rPr>
              <a:t>CHIEF PASSAGES</a:t>
            </a:r>
          </a:p>
          <a:p>
            <a:pPr marL="68580" indent="0" algn="ctr">
              <a:buNone/>
            </a:pPr>
            <a:endParaRPr lang="en-US" sz="2000" dirty="0" smtClean="0">
              <a:solidFill>
                <a:srgbClr val="FFFF00"/>
              </a:solidFill>
            </a:endParaRPr>
          </a:p>
          <a:p>
            <a:r>
              <a:rPr lang="en-US" sz="6000" dirty="0" smtClean="0"/>
              <a:t> 1 Thessalonians 4:13-18 </a:t>
            </a:r>
          </a:p>
          <a:p>
            <a:pPr marL="68580" indent="0">
              <a:buNone/>
            </a:pPr>
            <a:endParaRPr lang="en-US" sz="3200" dirty="0" smtClean="0"/>
          </a:p>
          <a:p>
            <a:r>
              <a:rPr lang="en-US" sz="6000" dirty="0" smtClean="0"/>
              <a:t> 1 Corinthians 15:40-57</a:t>
            </a:r>
          </a:p>
          <a:p>
            <a:endParaRPr lang="en-US" dirty="0"/>
          </a:p>
        </p:txBody>
      </p:sp>
    </p:spTree>
    <p:extLst>
      <p:ext uri="{BB962C8B-B14F-4D97-AF65-F5344CB8AC3E}">
        <p14:creationId xmlns:p14="http://schemas.microsoft.com/office/powerpoint/2010/main" val="4025223936"/>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10600" cy="914400"/>
          </a:xfrm>
        </p:spPr>
        <p:txBody>
          <a:bodyPr/>
          <a:lstStyle/>
          <a:p>
            <a:pPr algn="ctr"/>
            <a:r>
              <a:rPr lang="en-US" sz="3600" u="sng" dirty="0" smtClean="0">
                <a:solidFill>
                  <a:schemeClr val="tx2">
                    <a:lumMod val="90000"/>
                  </a:schemeClr>
                </a:solidFill>
              </a:rPr>
              <a:t>Resurrection of dead Church saints</a:t>
            </a:r>
            <a:endParaRPr lang="en-US" sz="3600" u="sng" dirty="0">
              <a:solidFill>
                <a:schemeClr val="tx2">
                  <a:lumMod val="90000"/>
                </a:schemeClr>
              </a:solidFill>
            </a:endParaRPr>
          </a:p>
        </p:txBody>
      </p:sp>
      <p:sp>
        <p:nvSpPr>
          <p:cNvPr id="3" name="Content Placeholder 2"/>
          <p:cNvSpPr>
            <a:spLocks noGrp="1"/>
          </p:cNvSpPr>
          <p:nvPr>
            <p:ph idx="1"/>
          </p:nvPr>
        </p:nvSpPr>
        <p:spPr>
          <a:xfrm>
            <a:off x="609600" y="1600200"/>
            <a:ext cx="8382000" cy="4953000"/>
          </a:xfrm>
        </p:spPr>
        <p:txBody>
          <a:bodyPr/>
          <a:lstStyle/>
          <a:p>
            <a:r>
              <a:rPr lang="en-US" sz="3200" dirty="0" smtClean="0"/>
              <a:t>This </a:t>
            </a:r>
            <a:r>
              <a:rPr lang="en-US" sz="3200" b="1" dirty="0" smtClean="0">
                <a:solidFill>
                  <a:srgbClr val="FFFF00"/>
                </a:solidFill>
              </a:rPr>
              <a:t>RESURRECTION</a:t>
            </a:r>
            <a:r>
              <a:rPr lang="en-US" sz="3200" dirty="0" smtClean="0"/>
              <a:t> occurs at the rapture &amp; </a:t>
            </a:r>
            <a:r>
              <a:rPr lang="en-US" sz="3200" b="1" dirty="0" smtClean="0">
                <a:solidFill>
                  <a:srgbClr val="FFFF00"/>
                </a:solidFill>
              </a:rPr>
              <a:t>ONLY</a:t>
            </a:r>
            <a:r>
              <a:rPr lang="en-US" sz="3200" dirty="0" smtClean="0"/>
              <a:t> involves the </a:t>
            </a:r>
            <a:r>
              <a:rPr lang="en-US" sz="3200" b="1" dirty="0" smtClean="0">
                <a:solidFill>
                  <a:srgbClr val="FFFF00"/>
                </a:solidFill>
              </a:rPr>
              <a:t>DEAD IN CHRIST </a:t>
            </a:r>
          </a:p>
          <a:p>
            <a:r>
              <a:rPr lang="en-US" sz="3200" b="1" dirty="0" smtClean="0">
                <a:solidFill>
                  <a:schemeClr val="accent4"/>
                </a:solidFill>
                <a:effectLst>
                  <a:outerShdw blurRad="38100" dist="38100" dir="2700000" algn="tl">
                    <a:srgbClr val="000000">
                      <a:alpha val="43137"/>
                    </a:srgbClr>
                  </a:outerShdw>
                </a:effectLst>
              </a:rPr>
              <a:t>The living saints at the rapture will NOT be resurrected, they will just be changed</a:t>
            </a:r>
          </a:p>
          <a:p>
            <a:r>
              <a:rPr lang="en-US" sz="3200" dirty="0" smtClean="0"/>
              <a:t>These believers who have died will be reunited with their transformed earthly bodies</a:t>
            </a:r>
          </a:p>
          <a:p>
            <a:r>
              <a:rPr lang="en-US" sz="3200" dirty="0" smtClean="0"/>
              <a:t>The dead in Christ will be raised to new life and will receive new bodies or glorified bodies</a:t>
            </a:r>
          </a:p>
          <a:p>
            <a:endParaRPr lang="en-US" dirty="0"/>
          </a:p>
        </p:txBody>
      </p:sp>
    </p:spTree>
    <p:extLst>
      <p:ext uri="{BB962C8B-B14F-4D97-AF65-F5344CB8AC3E}">
        <p14:creationId xmlns:p14="http://schemas.microsoft.com/office/powerpoint/2010/main" val="1247068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838200"/>
            <a:ext cx="8839200" cy="6019800"/>
          </a:xfrm>
        </p:spPr>
        <p:txBody>
          <a:bodyPr>
            <a:noAutofit/>
          </a:bodyPr>
          <a:lstStyle/>
          <a:p>
            <a:pPr marL="68580" indent="0" algn="ctr">
              <a:buNone/>
            </a:pPr>
            <a:r>
              <a:rPr lang="en-US" sz="3200" b="1" u="sng" dirty="0" smtClean="0">
                <a:solidFill>
                  <a:srgbClr val="FFFF00"/>
                </a:solidFill>
              </a:rPr>
              <a:t>SIGNS OF THE LAST DAYS</a:t>
            </a:r>
          </a:p>
          <a:p>
            <a:pPr marL="68580" indent="0" algn="ctr">
              <a:buNone/>
            </a:pPr>
            <a:endParaRPr lang="en-US" sz="800" b="1" u="sng" dirty="0" smtClean="0">
              <a:solidFill>
                <a:srgbClr val="FFFF00"/>
              </a:solidFill>
            </a:endParaRPr>
          </a:p>
          <a:p>
            <a:r>
              <a:rPr lang="en-US" sz="4000" dirty="0" smtClean="0">
                <a:solidFill>
                  <a:srgbClr val="FFFF00"/>
                </a:solidFill>
              </a:rPr>
              <a:t>DEVASTATION  </a:t>
            </a:r>
            <a:r>
              <a:rPr lang="en-US" sz="4000" dirty="0" smtClean="0">
                <a:solidFill>
                  <a:schemeClr val="tx2">
                    <a:lumMod val="90000"/>
                  </a:schemeClr>
                </a:solidFill>
              </a:rPr>
              <a:t>of places</a:t>
            </a:r>
          </a:p>
          <a:p>
            <a:endParaRPr lang="en-US" sz="800" dirty="0"/>
          </a:p>
          <a:p>
            <a:r>
              <a:rPr lang="en-US" sz="3200" b="1" dirty="0">
                <a:solidFill>
                  <a:schemeClr val="accent2">
                    <a:lumMod val="60000"/>
                    <a:lumOff val="40000"/>
                  </a:schemeClr>
                </a:solidFill>
              </a:rPr>
              <a:t>Earthquake in Afghanistan </a:t>
            </a:r>
            <a:r>
              <a:rPr lang="en-US" sz="3200" b="1" dirty="0" smtClean="0">
                <a:solidFill>
                  <a:schemeClr val="accent2">
                    <a:lumMod val="60000"/>
                    <a:lumOff val="40000"/>
                  </a:schemeClr>
                </a:solidFill>
              </a:rPr>
              <a:t>kills </a:t>
            </a:r>
            <a:r>
              <a:rPr lang="en-US" sz="3200" b="1" dirty="0">
                <a:solidFill>
                  <a:schemeClr val="accent2">
                    <a:lumMod val="60000"/>
                    <a:lumOff val="40000"/>
                  </a:schemeClr>
                </a:solidFill>
              </a:rPr>
              <a:t>a</a:t>
            </a:r>
            <a:r>
              <a:rPr lang="en-US" sz="3200" b="1" dirty="0" smtClean="0">
                <a:solidFill>
                  <a:schemeClr val="accent2">
                    <a:lumMod val="60000"/>
                    <a:lumOff val="40000"/>
                  </a:schemeClr>
                </a:solidFill>
              </a:rPr>
              <a:t>t </a:t>
            </a:r>
            <a:r>
              <a:rPr lang="en-US" sz="3200" b="1" dirty="0">
                <a:solidFill>
                  <a:schemeClr val="accent2">
                    <a:lumMod val="60000"/>
                    <a:lumOff val="40000"/>
                  </a:schemeClr>
                </a:solidFill>
              </a:rPr>
              <a:t>l</a:t>
            </a:r>
            <a:r>
              <a:rPr lang="en-US" sz="3200" b="1" dirty="0" smtClean="0">
                <a:solidFill>
                  <a:schemeClr val="accent2">
                    <a:lumMod val="60000"/>
                    <a:lumOff val="40000"/>
                  </a:schemeClr>
                </a:solidFill>
              </a:rPr>
              <a:t>east </a:t>
            </a:r>
            <a:r>
              <a:rPr lang="en-US" sz="3200" b="1" dirty="0">
                <a:solidFill>
                  <a:schemeClr val="accent2">
                    <a:lumMod val="60000"/>
                    <a:lumOff val="40000"/>
                  </a:schemeClr>
                </a:solidFill>
              </a:rPr>
              <a:t>1,480</a:t>
            </a:r>
          </a:p>
          <a:p>
            <a:pPr marL="68580" indent="0">
              <a:buNone/>
            </a:pPr>
            <a:r>
              <a:rPr lang="en-US" sz="3200" dirty="0"/>
              <a:t>A 6.3-magnitude quake shook western Afghanistan on Oct. 7</a:t>
            </a:r>
            <a:r>
              <a:rPr lang="en-US" sz="3200" dirty="0" smtClean="0"/>
              <a:t>, 2023 </a:t>
            </a:r>
            <a:r>
              <a:rPr lang="en-US" sz="3200" dirty="0">
                <a:solidFill>
                  <a:schemeClr val="accent2">
                    <a:lumMod val="60000"/>
                    <a:lumOff val="40000"/>
                  </a:schemeClr>
                </a:solidFill>
              </a:rPr>
              <a:t>killing at least 1,480 people </a:t>
            </a:r>
            <a:r>
              <a:rPr lang="en-US" sz="3200" dirty="0"/>
              <a:t>and injuring thousands more. </a:t>
            </a:r>
            <a:r>
              <a:rPr lang="en-US" sz="3200" dirty="0">
                <a:solidFill>
                  <a:srgbClr val="FFFF00"/>
                </a:solidFill>
                <a:effectLst>
                  <a:outerShdw blurRad="38100" dist="38100" dir="2700000" algn="tl">
                    <a:srgbClr val="000000">
                      <a:alpha val="43137"/>
                    </a:srgbClr>
                  </a:outerShdw>
                </a:effectLst>
              </a:rPr>
              <a:t>The disaster compounded already precarious conditions of food </a:t>
            </a:r>
            <a:r>
              <a:rPr lang="en-US" sz="3200" dirty="0" smtClean="0">
                <a:solidFill>
                  <a:srgbClr val="FFFF00"/>
                </a:solidFill>
                <a:effectLst>
                  <a:outerShdw blurRad="38100" dist="38100" dir="2700000" algn="tl">
                    <a:srgbClr val="000000">
                      <a:alpha val="43137"/>
                    </a:srgbClr>
                  </a:outerShdw>
                </a:effectLst>
              </a:rPr>
              <a:t>insecurity &amp; famine</a:t>
            </a:r>
            <a:r>
              <a:rPr lang="en-US" sz="3200" dirty="0" smtClean="0"/>
              <a:t>.</a:t>
            </a:r>
            <a:endParaRPr lang="en-US" sz="3200" dirty="0"/>
          </a:p>
          <a:p>
            <a:pPr marL="68580" indent="0">
              <a:buNone/>
            </a:pPr>
            <a:endParaRPr lang="en-US" sz="3200" dirty="0">
              <a:solidFill>
                <a:srgbClr val="FFFF00"/>
              </a:solidFill>
              <a:effectLst>
                <a:outerShdw blurRad="38100" dist="38100" dir="2700000" algn="tl">
                  <a:srgbClr val="000000">
                    <a:alpha val="43137"/>
                  </a:srgbClr>
                </a:outerShdw>
              </a:effectLst>
            </a:endParaRPr>
          </a:p>
          <a:p>
            <a:pPr marL="68580" indent="0">
              <a:buNone/>
            </a:pPr>
            <a:endParaRPr lang="en-US" sz="32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8884028"/>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10600" cy="914400"/>
          </a:xfrm>
        </p:spPr>
        <p:txBody>
          <a:bodyPr/>
          <a:lstStyle/>
          <a:p>
            <a:pPr algn="ctr"/>
            <a:r>
              <a:rPr lang="en-US" sz="3600" u="sng" dirty="0" smtClean="0">
                <a:solidFill>
                  <a:schemeClr val="tx2">
                    <a:lumMod val="90000"/>
                  </a:schemeClr>
                </a:solidFill>
              </a:rPr>
              <a:t>Resurrection of dead Church saints</a:t>
            </a:r>
            <a:endParaRPr lang="en-US" sz="3600" u="sng" dirty="0">
              <a:solidFill>
                <a:schemeClr val="tx2">
                  <a:lumMod val="90000"/>
                </a:schemeClr>
              </a:solidFill>
            </a:endParaRPr>
          </a:p>
        </p:txBody>
      </p:sp>
      <p:sp>
        <p:nvSpPr>
          <p:cNvPr id="3" name="Content Placeholder 2"/>
          <p:cNvSpPr>
            <a:spLocks noGrp="1"/>
          </p:cNvSpPr>
          <p:nvPr>
            <p:ph idx="1"/>
          </p:nvPr>
        </p:nvSpPr>
        <p:spPr>
          <a:xfrm>
            <a:off x="609600" y="1295400"/>
            <a:ext cx="8382000" cy="5334000"/>
          </a:xfrm>
        </p:spPr>
        <p:txBody>
          <a:bodyPr>
            <a:normAutofit/>
          </a:bodyPr>
          <a:lstStyle/>
          <a:p>
            <a:r>
              <a:rPr lang="en-US" dirty="0" smtClean="0">
                <a:effectLst>
                  <a:outerShdw blurRad="38100" dist="38100" dir="2700000" algn="tl">
                    <a:srgbClr val="000000">
                      <a:alpha val="43137"/>
                    </a:srgbClr>
                  </a:outerShdw>
                </a:effectLst>
              </a:rPr>
              <a:t>In this resurrection; Jesus </a:t>
            </a:r>
            <a:r>
              <a:rPr lang="en-US" dirty="0">
                <a:effectLst>
                  <a:outerShdw blurRad="38100" dist="38100" dir="2700000" algn="tl">
                    <a:srgbClr val="000000">
                      <a:alpha val="43137"/>
                    </a:srgbClr>
                  </a:outerShdw>
                </a:effectLst>
              </a:rPr>
              <a:t>will be returning with the spirits of the </a:t>
            </a:r>
            <a:r>
              <a:rPr lang="en-US" dirty="0" smtClean="0">
                <a:effectLst>
                  <a:outerShdw blurRad="38100" dist="38100" dir="2700000" algn="tl">
                    <a:srgbClr val="000000">
                      <a:alpha val="43137"/>
                    </a:srgbClr>
                  </a:outerShdw>
                </a:effectLst>
              </a:rPr>
              <a:t>saints because their </a:t>
            </a:r>
            <a:r>
              <a:rPr lang="en-US" dirty="0">
                <a:effectLst>
                  <a:outerShdw blurRad="38100" dist="38100" dir="2700000" algn="tl">
                    <a:srgbClr val="000000">
                      <a:alpha val="43137"/>
                    </a:srgbClr>
                  </a:outerShdw>
                </a:effectLst>
              </a:rPr>
              <a:t>bodies had separated from them at </a:t>
            </a:r>
            <a:r>
              <a:rPr lang="en-US" dirty="0" smtClean="0">
                <a:effectLst>
                  <a:outerShdw blurRad="38100" dist="38100" dir="2700000" algn="tl">
                    <a:srgbClr val="000000">
                      <a:alpha val="43137"/>
                    </a:srgbClr>
                  </a:outerShdw>
                </a:effectLst>
              </a:rPr>
              <a:t>death, </a:t>
            </a:r>
            <a:r>
              <a:rPr lang="en-US" dirty="0">
                <a:effectLst>
                  <a:outerShdw blurRad="38100" dist="38100" dir="2700000" algn="tl">
                    <a:srgbClr val="000000">
                      <a:alpha val="43137"/>
                    </a:srgbClr>
                  </a:outerShdw>
                </a:effectLst>
              </a:rPr>
              <a:t>but their spirits went to heaven to be with the </a:t>
            </a:r>
            <a:r>
              <a:rPr lang="en-US" dirty="0" smtClean="0">
                <a:effectLst>
                  <a:outerShdw blurRad="38100" dist="38100" dir="2700000" algn="tl">
                    <a:srgbClr val="000000">
                      <a:alpha val="43137"/>
                    </a:srgbClr>
                  </a:outerShdw>
                </a:effectLst>
              </a:rPr>
              <a:t>Lord</a:t>
            </a:r>
          </a:p>
          <a:p>
            <a:pPr marL="0" indent="0">
              <a:buNone/>
            </a:pPr>
            <a:endParaRPr lang="en-US" sz="1200" dirty="0" smtClean="0">
              <a:effectLst>
                <a:outerShdw blurRad="38100" dist="38100" dir="2700000" algn="tl">
                  <a:srgbClr val="000000">
                    <a:alpha val="43137"/>
                  </a:srgbClr>
                </a:outerShdw>
              </a:effectLst>
            </a:endParaRPr>
          </a:p>
          <a:p>
            <a:pPr marL="0" indent="0">
              <a:buNone/>
            </a:pPr>
            <a:r>
              <a:rPr lang="en-US" dirty="0" smtClean="0">
                <a:effectLst>
                  <a:outerShdw blurRad="38100" dist="38100" dir="2700000" algn="tl">
                    <a:srgbClr val="000000">
                      <a:alpha val="43137"/>
                    </a:srgbClr>
                  </a:outerShdw>
                </a:effectLst>
              </a:rPr>
              <a:t>What </a:t>
            </a:r>
            <a:r>
              <a:rPr lang="en-US" dirty="0">
                <a:effectLst>
                  <a:outerShdw blurRad="38100" dist="38100" dir="2700000" algn="tl">
                    <a:srgbClr val="000000">
                      <a:alpha val="43137"/>
                    </a:srgbClr>
                  </a:outerShdw>
                </a:effectLst>
              </a:rPr>
              <a:t>will rise? </a:t>
            </a:r>
            <a:r>
              <a:rPr lang="en-US" dirty="0">
                <a:solidFill>
                  <a:srgbClr val="FFFF00"/>
                </a:solidFill>
                <a:effectLst>
                  <a:outerShdw blurRad="38100" dist="38100" dir="2700000" algn="tl">
                    <a:srgbClr val="000000">
                      <a:alpha val="43137"/>
                    </a:srgbClr>
                  </a:outerShdw>
                </a:effectLst>
              </a:rPr>
              <a:t>Their physical </a:t>
            </a:r>
            <a:r>
              <a:rPr lang="en-US" dirty="0" smtClean="0">
                <a:solidFill>
                  <a:srgbClr val="FFFF00"/>
                </a:solidFill>
                <a:effectLst>
                  <a:outerShdw blurRad="38100" dist="38100" dir="2700000" algn="tl">
                    <a:srgbClr val="000000">
                      <a:alpha val="43137"/>
                    </a:srgbClr>
                  </a:outerShdw>
                </a:effectLst>
              </a:rPr>
              <a:t>bodies</a:t>
            </a:r>
          </a:p>
          <a:p>
            <a:pPr marL="0" indent="0">
              <a:buNone/>
            </a:pPr>
            <a:r>
              <a:rPr lang="en-US" dirty="0" smtClean="0">
                <a:effectLst>
                  <a:outerShdw blurRad="38100" dist="38100" dir="2700000" algn="tl">
                    <a:srgbClr val="000000">
                      <a:alpha val="43137"/>
                    </a:srgbClr>
                  </a:outerShdw>
                </a:effectLst>
              </a:rPr>
              <a:t>How will their bodies rise</a:t>
            </a:r>
            <a:r>
              <a:rPr lang="en-US" dirty="0">
                <a:effectLst>
                  <a:outerShdw blurRad="38100" dist="38100" dir="2700000" algn="tl">
                    <a:srgbClr val="000000">
                      <a:alpha val="43137"/>
                    </a:srgbClr>
                  </a:outerShdw>
                </a:effectLst>
              </a:rPr>
              <a:t>? </a:t>
            </a:r>
            <a:r>
              <a:rPr lang="en-US" dirty="0" smtClean="0">
                <a:solidFill>
                  <a:srgbClr val="FFFF00"/>
                </a:solidFill>
                <a:effectLst>
                  <a:outerShdw blurRad="38100" dist="38100" dir="2700000" algn="tl">
                    <a:srgbClr val="000000">
                      <a:alpha val="43137"/>
                    </a:srgbClr>
                  </a:outerShdw>
                </a:effectLst>
              </a:rPr>
              <a:t>The spirits that Jesus bring with him will give their bodies life again</a:t>
            </a:r>
            <a:endParaRPr lang="en-US" dirty="0">
              <a:solidFill>
                <a:srgbClr val="FFFF00"/>
              </a:solidFill>
              <a:effectLst>
                <a:outerShdw blurRad="38100" dist="38100" dir="2700000" algn="tl">
                  <a:srgbClr val="000000">
                    <a:alpha val="43137"/>
                  </a:srgbClr>
                </a:outerShdw>
              </a:effectLst>
            </a:endParaRPr>
          </a:p>
          <a:p>
            <a:pPr marL="742950" indent="-742950">
              <a:buNone/>
            </a:pPr>
            <a:r>
              <a:rPr lang="en-US" dirty="0" smtClean="0">
                <a:effectLst>
                  <a:outerShdw blurRad="38100" dist="38100" dir="2700000" algn="tl">
                    <a:srgbClr val="000000">
                      <a:alpha val="43137"/>
                    </a:srgbClr>
                  </a:outerShdw>
                </a:effectLst>
              </a:rPr>
              <a:t>From </a:t>
            </a:r>
            <a:r>
              <a:rPr lang="en-US" dirty="0">
                <a:effectLst>
                  <a:outerShdw blurRad="38100" dist="38100" dir="2700000" algn="tl">
                    <a:srgbClr val="000000">
                      <a:alpha val="43137"/>
                    </a:srgbClr>
                  </a:outerShdw>
                </a:effectLst>
              </a:rPr>
              <a:t>where will they rise? </a:t>
            </a:r>
            <a:r>
              <a:rPr lang="en-US" dirty="0">
                <a:solidFill>
                  <a:srgbClr val="FFFF00"/>
                </a:solidFill>
                <a:effectLst>
                  <a:outerShdw blurRad="38100" dist="38100" dir="2700000" algn="tl">
                    <a:srgbClr val="000000">
                      <a:alpha val="43137"/>
                    </a:srgbClr>
                  </a:outerShdw>
                </a:effectLst>
              </a:rPr>
              <a:t>The </a:t>
            </a:r>
            <a:r>
              <a:rPr lang="en-US" dirty="0" smtClean="0">
                <a:solidFill>
                  <a:srgbClr val="FFFF00"/>
                </a:solidFill>
                <a:effectLst>
                  <a:outerShdw blurRad="38100" dist="38100" dir="2700000" algn="tl">
                    <a:srgbClr val="000000">
                      <a:alpha val="43137"/>
                    </a:srgbClr>
                  </a:outerShdw>
                </a:effectLst>
              </a:rPr>
              <a:t>Graves </a:t>
            </a:r>
            <a:r>
              <a:rPr lang="en-US" dirty="0" smtClean="0">
                <a:solidFill>
                  <a:schemeClr val="accent3"/>
                </a:solidFill>
                <a:effectLst>
                  <a:outerShdw blurRad="38100" dist="38100" dir="2700000" algn="tl">
                    <a:srgbClr val="000000">
                      <a:alpha val="43137"/>
                    </a:srgbClr>
                  </a:outerShdw>
                </a:effectLst>
              </a:rPr>
              <a:t>* </a:t>
            </a:r>
            <a:endParaRPr lang="en-US" dirty="0">
              <a:solidFill>
                <a:schemeClr val="accent3"/>
              </a:solidFill>
              <a:effectLst>
                <a:outerShdw blurRad="38100" dist="38100" dir="2700000" algn="tl">
                  <a:srgbClr val="000000">
                    <a:alpha val="43137"/>
                  </a:srgbClr>
                </a:outerShdw>
              </a:effectLst>
            </a:endParaRPr>
          </a:p>
          <a:p>
            <a:pPr marL="742950" indent="-742950">
              <a:buNone/>
            </a:pPr>
            <a:r>
              <a:rPr lang="en-US" dirty="0" smtClean="0">
                <a:solidFill>
                  <a:srgbClr val="FFC000"/>
                </a:solidFill>
                <a:effectLst>
                  <a:outerShdw blurRad="38100" dist="38100" dir="2700000" algn="tl">
                    <a:srgbClr val="000000">
                      <a:alpha val="43137"/>
                    </a:srgbClr>
                  </a:outerShdw>
                </a:effectLst>
              </a:rPr>
              <a:t>* The </a:t>
            </a:r>
            <a:r>
              <a:rPr lang="en-US" dirty="0">
                <a:solidFill>
                  <a:srgbClr val="FFC000"/>
                </a:solidFill>
                <a:effectLst>
                  <a:outerShdw blurRad="38100" dist="38100" dir="2700000" algn="tl">
                    <a:srgbClr val="000000">
                      <a:alpha val="43137"/>
                    </a:srgbClr>
                  </a:outerShdw>
                </a:effectLst>
              </a:rPr>
              <a:t>grave represents land or water; </a:t>
            </a:r>
            <a:r>
              <a:rPr lang="en-US" dirty="0" smtClean="0">
                <a:solidFill>
                  <a:srgbClr val="FFC000"/>
                </a:solidFill>
                <a:effectLst>
                  <a:outerShdw blurRad="38100" dist="38100" dir="2700000" algn="tl">
                    <a:srgbClr val="000000">
                      <a:alpha val="43137"/>
                    </a:srgbClr>
                  </a:outerShdw>
                </a:effectLst>
              </a:rPr>
              <a:t>or anywhere their bodies are buried in the world</a:t>
            </a:r>
          </a:p>
          <a:p>
            <a:pPr marL="742950" indent="-742950">
              <a:buNone/>
            </a:pPr>
            <a:endParaRPr lang="en-US" dirty="0"/>
          </a:p>
        </p:txBody>
      </p:sp>
    </p:spTree>
    <p:extLst>
      <p:ext uri="{BB962C8B-B14F-4D97-AF65-F5344CB8AC3E}">
        <p14:creationId xmlns:p14="http://schemas.microsoft.com/office/powerpoint/2010/main" val="3084675700"/>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10600" cy="914400"/>
          </a:xfrm>
        </p:spPr>
        <p:txBody>
          <a:bodyPr/>
          <a:lstStyle/>
          <a:p>
            <a:pPr algn="ctr"/>
            <a:r>
              <a:rPr lang="en-US" sz="3600" u="sng" dirty="0" smtClean="0">
                <a:solidFill>
                  <a:srgbClr val="FF3300"/>
                </a:solidFill>
              </a:rPr>
              <a:t>Resurrection of tribulation saints</a:t>
            </a:r>
            <a:endParaRPr lang="en-US" sz="3600" u="sng" dirty="0">
              <a:solidFill>
                <a:srgbClr val="FF3300"/>
              </a:solidFill>
            </a:endParaRPr>
          </a:p>
        </p:txBody>
      </p:sp>
      <p:sp>
        <p:nvSpPr>
          <p:cNvPr id="3" name="Content Placeholder 2"/>
          <p:cNvSpPr>
            <a:spLocks noGrp="1"/>
          </p:cNvSpPr>
          <p:nvPr>
            <p:ph idx="1"/>
          </p:nvPr>
        </p:nvSpPr>
        <p:spPr>
          <a:xfrm>
            <a:off x="457200" y="1676400"/>
            <a:ext cx="8534400" cy="4648200"/>
          </a:xfrm>
        </p:spPr>
        <p:txBody>
          <a:bodyPr/>
          <a:lstStyle/>
          <a:p>
            <a:pPr marL="68580" indent="0" algn="ctr">
              <a:buNone/>
            </a:pPr>
            <a:r>
              <a:rPr lang="en-US" sz="4400" dirty="0" smtClean="0">
                <a:solidFill>
                  <a:srgbClr val="FFFF00"/>
                </a:solidFill>
              </a:rPr>
              <a:t>CHIEF PASSAGE</a:t>
            </a:r>
          </a:p>
          <a:p>
            <a:pPr marL="68580" indent="0">
              <a:buNone/>
            </a:pPr>
            <a:endParaRPr lang="en-US" sz="3200" dirty="0" smtClean="0"/>
          </a:p>
          <a:p>
            <a:r>
              <a:rPr lang="en-US" sz="6000" dirty="0" smtClean="0"/>
              <a:t> Revelation 20:1-6</a:t>
            </a:r>
          </a:p>
          <a:p>
            <a:endParaRPr lang="en-US" dirty="0"/>
          </a:p>
        </p:txBody>
      </p:sp>
    </p:spTree>
    <p:extLst>
      <p:ext uri="{BB962C8B-B14F-4D97-AF65-F5344CB8AC3E}">
        <p14:creationId xmlns:p14="http://schemas.microsoft.com/office/powerpoint/2010/main" val="2983420661"/>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10600" cy="914400"/>
          </a:xfrm>
        </p:spPr>
        <p:txBody>
          <a:bodyPr/>
          <a:lstStyle/>
          <a:p>
            <a:pPr algn="ctr"/>
            <a:r>
              <a:rPr lang="en-US" sz="3600" u="sng" dirty="0" smtClean="0">
                <a:solidFill>
                  <a:srgbClr val="FF3300"/>
                </a:solidFill>
              </a:rPr>
              <a:t>Resurrection of tribulation saints</a:t>
            </a:r>
            <a:endParaRPr lang="en-US" sz="3600" u="sng" dirty="0">
              <a:solidFill>
                <a:srgbClr val="FF3300"/>
              </a:solidFill>
            </a:endParaRPr>
          </a:p>
        </p:txBody>
      </p:sp>
      <p:sp>
        <p:nvSpPr>
          <p:cNvPr id="5" name="Content Placeholder 2"/>
          <p:cNvSpPr>
            <a:spLocks noGrp="1"/>
          </p:cNvSpPr>
          <p:nvPr>
            <p:ph idx="1"/>
          </p:nvPr>
        </p:nvSpPr>
        <p:spPr>
          <a:xfrm>
            <a:off x="533400" y="1371600"/>
            <a:ext cx="8382000" cy="4953000"/>
          </a:xfrm>
        </p:spPr>
        <p:txBody>
          <a:bodyPr>
            <a:noAutofit/>
          </a:bodyPr>
          <a:lstStyle/>
          <a:p>
            <a:r>
              <a:rPr lang="en-US" sz="3200" dirty="0" smtClean="0">
                <a:effectLst>
                  <a:outerShdw blurRad="38100" dist="38100" dir="2700000" algn="tl">
                    <a:srgbClr val="000000">
                      <a:alpha val="43137"/>
                    </a:srgbClr>
                  </a:outerShdw>
                </a:effectLst>
              </a:rPr>
              <a:t>This will be the resurrection of the tribulation saints who died during the great tribulation period</a:t>
            </a:r>
          </a:p>
          <a:p>
            <a:r>
              <a:rPr lang="en-US" sz="3200" dirty="0" smtClean="0">
                <a:effectLst>
                  <a:outerShdw blurRad="38100" dist="38100" dir="2700000" algn="tl">
                    <a:srgbClr val="000000">
                      <a:alpha val="43137"/>
                    </a:srgbClr>
                  </a:outerShdw>
                </a:effectLst>
              </a:rPr>
              <a:t>This resurrection will occur at the beginning of the millennial reign of Jesus Christ</a:t>
            </a:r>
          </a:p>
          <a:p>
            <a:r>
              <a:rPr lang="en-US" dirty="0">
                <a:effectLst>
                  <a:outerShdw blurRad="38100" dist="38100" dir="2700000" algn="tl">
                    <a:srgbClr val="000000">
                      <a:alpha val="43137"/>
                    </a:srgbClr>
                  </a:outerShdw>
                </a:effectLst>
              </a:rPr>
              <a:t>It is called the first resurrection in </a:t>
            </a:r>
            <a:r>
              <a:rPr lang="en-US" dirty="0" smtClean="0">
                <a:effectLst>
                  <a:outerShdw blurRad="38100" dist="38100" dir="2700000" algn="tl">
                    <a:srgbClr val="000000">
                      <a:alpha val="43137"/>
                    </a:srgbClr>
                  </a:outerShdw>
                </a:effectLst>
              </a:rPr>
              <a:t>distinction </a:t>
            </a:r>
            <a:r>
              <a:rPr lang="en-US" dirty="0">
                <a:effectLst>
                  <a:outerShdw blurRad="38100" dist="38100" dir="2700000" algn="tl">
                    <a:srgbClr val="000000">
                      <a:alpha val="43137"/>
                    </a:srgbClr>
                  </a:outerShdw>
                </a:effectLst>
              </a:rPr>
              <a:t>from the second &amp;</a:t>
            </a:r>
            <a:r>
              <a:rPr lang="en-US" dirty="0" smtClean="0">
                <a:effectLst>
                  <a:outerShdw blurRad="38100" dist="38100" dir="2700000" algn="tl">
                    <a:srgbClr val="000000">
                      <a:alpha val="43137"/>
                    </a:srgbClr>
                  </a:outerShdw>
                </a:effectLst>
              </a:rPr>
              <a:t> last (general resurrection) when </a:t>
            </a:r>
            <a:r>
              <a:rPr lang="en-US" dirty="0">
                <a:effectLst>
                  <a:outerShdw blurRad="38100" dist="38100" dir="2700000" algn="tl">
                    <a:srgbClr val="000000">
                      <a:alpha val="43137"/>
                    </a:srgbClr>
                  </a:outerShdw>
                </a:effectLst>
              </a:rPr>
              <a:t>all the dead will be literally raised up from their graves, and assembled for </a:t>
            </a:r>
            <a:r>
              <a:rPr lang="en-US" dirty="0" smtClean="0">
                <a:effectLst>
                  <a:outerShdw blurRad="38100" dist="38100" dir="2700000" algn="tl">
                    <a:srgbClr val="000000">
                      <a:alpha val="43137"/>
                    </a:srgbClr>
                  </a:outerShdw>
                </a:effectLst>
              </a:rPr>
              <a:t>the white throne </a:t>
            </a:r>
            <a:r>
              <a:rPr lang="en-US" dirty="0">
                <a:effectLst>
                  <a:outerShdw blurRad="38100" dist="38100" dir="2700000" algn="tl">
                    <a:srgbClr val="000000">
                      <a:alpha val="43137"/>
                    </a:srgbClr>
                  </a:outerShdw>
                </a:effectLst>
              </a:rPr>
              <a:t>judgment</a:t>
            </a:r>
          </a:p>
        </p:txBody>
      </p:sp>
    </p:spTree>
    <p:extLst>
      <p:ext uri="{BB962C8B-B14F-4D97-AF65-F5344CB8AC3E}">
        <p14:creationId xmlns:p14="http://schemas.microsoft.com/office/powerpoint/2010/main" val="1057992231"/>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10600" cy="914400"/>
          </a:xfrm>
        </p:spPr>
        <p:txBody>
          <a:bodyPr/>
          <a:lstStyle/>
          <a:p>
            <a:pPr algn="ctr"/>
            <a:r>
              <a:rPr lang="en-US" sz="3600" u="sng" dirty="0" smtClean="0">
                <a:solidFill>
                  <a:srgbClr val="FF3300"/>
                </a:solidFill>
              </a:rPr>
              <a:t>Resurrection of tribulation saints</a:t>
            </a:r>
            <a:endParaRPr lang="en-US" sz="3600" u="sng" dirty="0">
              <a:solidFill>
                <a:srgbClr val="FF3300"/>
              </a:solidFill>
            </a:endParaRPr>
          </a:p>
        </p:txBody>
      </p:sp>
      <p:sp>
        <p:nvSpPr>
          <p:cNvPr id="5" name="Content Placeholder 2"/>
          <p:cNvSpPr>
            <a:spLocks noGrp="1"/>
          </p:cNvSpPr>
          <p:nvPr>
            <p:ph idx="1"/>
          </p:nvPr>
        </p:nvSpPr>
        <p:spPr>
          <a:xfrm>
            <a:off x="533400" y="1524000"/>
            <a:ext cx="8382000" cy="4800600"/>
          </a:xfrm>
        </p:spPr>
        <p:txBody>
          <a:bodyPr>
            <a:noAutofit/>
          </a:bodyPr>
          <a:lstStyle/>
          <a:p>
            <a:r>
              <a:rPr lang="en-US" sz="3200" dirty="0" smtClean="0">
                <a:effectLst>
                  <a:outerShdw blurRad="38100" dist="38100" dir="2700000" algn="tl">
                    <a:srgbClr val="000000">
                      <a:alpha val="43137"/>
                    </a:srgbClr>
                  </a:outerShdw>
                </a:effectLst>
              </a:rPr>
              <a:t>Surely </a:t>
            </a:r>
            <a:r>
              <a:rPr lang="en-US" sz="3200" dirty="0">
                <a:effectLst>
                  <a:outerShdw blurRad="38100" dist="38100" dir="2700000" algn="tl">
                    <a:srgbClr val="000000">
                      <a:alpha val="43137"/>
                    </a:srgbClr>
                  </a:outerShdw>
                </a:effectLst>
              </a:rPr>
              <a:t>this is a literal resurrection, and it is clear that the blessed dead will rise before the </a:t>
            </a:r>
            <a:r>
              <a:rPr lang="en-US" sz="3200" dirty="0" smtClean="0">
                <a:effectLst>
                  <a:outerShdw blurRad="38100" dist="38100" dir="2700000" algn="tl">
                    <a:srgbClr val="000000">
                      <a:alpha val="43137"/>
                    </a:srgbClr>
                  </a:outerShdw>
                </a:effectLst>
              </a:rPr>
              <a:t>wicked dead</a:t>
            </a:r>
          </a:p>
          <a:p>
            <a:pPr marL="68580" indent="0">
              <a:buNone/>
            </a:pPr>
            <a:endParaRPr lang="en-US" sz="2800"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The saints who suffered on the earth will rise again to reign over the earth. During </a:t>
            </a:r>
            <a:r>
              <a:rPr lang="en-US" dirty="0">
                <a:effectLst>
                  <a:outerShdw blurRad="38100" dist="38100" dir="2700000" algn="tl">
                    <a:srgbClr val="000000">
                      <a:alpha val="43137"/>
                    </a:srgbClr>
                  </a:outerShdw>
                </a:effectLst>
              </a:rPr>
              <a:t>the time of their living </a:t>
            </a:r>
            <a:r>
              <a:rPr lang="en-US" dirty="0" smtClean="0">
                <a:effectLst>
                  <a:outerShdw blurRad="38100" dist="38100" dir="2700000" algn="tl">
                    <a:srgbClr val="000000">
                      <a:alpha val="43137"/>
                    </a:srgbClr>
                  </a:outerShdw>
                </a:effectLst>
              </a:rPr>
              <a:t>there</a:t>
            </a: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they </a:t>
            </a:r>
            <a:r>
              <a:rPr lang="en-US" dirty="0">
                <a:effectLst>
                  <a:outerShdw blurRad="38100" dist="38100" dir="2700000" algn="tl">
                    <a:srgbClr val="000000">
                      <a:alpha val="43137"/>
                    </a:srgbClr>
                  </a:outerShdw>
                </a:effectLst>
              </a:rPr>
              <a:t>shall in that time enjoy a more holy, happy, </a:t>
            </a:r>
            <a:r>
              <a:rPr lang="en-US" dirty="0" smtClean="0">
                <a:effectLst>
                  <a:outerShdw blurRad="38100" dist="38100" dir="2700000" algn="tl">
                    <a:srgbClr val="000000">
                      <a:alpha val="43137"/>
                    </a:srgbClr>
                  </a:outerShdw>
                </a:effectLst>
              </a:rPr>
              <a:t>peaceful </a:t>
            </a:r>
            <a:r>
              <a:rPr lang="en-US" dirty="0">
                <a:effectLst>
                  <a:outerShdw blurRad="38100" dist="38100" dir="2700000" algn="tl">
                    <a:srgbClr val="000000">
                      <a:alpha val="43137"/>
                    </a:srgbClr>
                  </a:outerShdw>
                </a:effectLst>
              </a:rPr>
              <a:t>and flourishing </a:t>
            </a:r>
            <a:r>
              <a:rPr lang="en-US" dirty="0" smtClean="0">
                <a:effectLst>
                  <a:outerShdw blurRad="38100" dist="38100" dir="2700000" algn="tl">
                    <a:srgbClr val="000000">
                      <a:alpha val="43137"/>
                    </a:srgbClr>
                  </a:outerShdw>
                </a:effectLst>
              </a:rPr>
              <a:t>condition in contrast to the life they lived before</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0519874"/>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067800" cy="914400"/>
          </a:xfrm>
        </p:spPr>
        <p:txBody>
          <a:bodyPr/>
          <a:lstStyle/>
          <a:p>
            <a:pPr algn="ctr"/>
            <a:r>
              <a:rPr lang="en-US" sz="3600" u="sng" dirty="0" smtClean="0">
                <a:solidFill>
                  <a:schemeClr val="accent3"/>
                </a:solidFill>
              </a:rPr>
              <a:t>Resurrection of Old Testament saints</a:t>
            </a:r>
            <a:endParaRPr lang="en-US" sz="3600" u="sng" dirty="0">
              <a:solidFill>
                <a:schemeClr val="accent3"/>
              </a:solidFill>
            </a:endParaRPr>
          </a:p>
        </p:txBody>
      </p:sp>
      <p:sp>
        <p:nvSpPr>
          <p:cNvPr id="5" name="Content Placeholder 2"/>
          <p:cNvSpPr>
            <a:spLocks noGrp="1"/>
          </p:cNvSpPr>
          <p:nvPr>
            <p:ph idx="1"/>
          </p:nvPr>
        </p:nvSpPr>
        <p:spPr>
          <a:xfrm>
            <a:off x="533400" y="1143000"/>
            <a:ext cx="8382000" cy="5486400"/>
          </a:xfrm>
        </p:spPr>
        <p:txBody>
          <a:bodyPr>
            <a:noAutofit/>
          </a:bodyPr>
          <a:lstStyle/>
          <a:p>
            <a:r>
              <a:rPr lang="en-US" sz="3200" dirty="0" smtClean="0">
                <a:effectLst>
                  <a:outerShdw blurRad="38100" dist="38100" dir="2700000" algn="tl">
                    <a:srgbClr val="000000">
                      <a:alpha val="43137"/>
                    </a:srgbClr>
                  </a:outerShdw>
                </a:effectLst>
              </a:rPr>
              <a:t>The resurrection of the O.T. saints is probably the most obscure of all the resurrections, as it is slightly difficult to determine the time period in which their resurrection happens</a:t>
            </a:r>
            <a:endParaRPr lang="en-US" sz="800" i="1" dirty="0" smtClean="0">
              <a:solidFill>
                <a:srgbClr val="FFFF00"/>
              </a:solidFill>
              <a:effectLst>
                <a:outerShdw blurRad="38100" dist="38100" dir="2700000" algn="tl">
                  <a:srgbClr val="000000">
                    <a:alpha val="43137"/>
                  </a:srgbClr>
                </a:outerShdw>
              </a:effectLst>
            </a:endParaRPr>
          </a:p>
          <a:p>
            <a:r>
              <a:rPr lang="en-US" sz="3200" dirty="0" smtClean="0">
                <a:effectLst>
                  <a:outerShdw blurRad="38100" dist="38100" dir="2700000" algn="tl">
                    <a:srgbClr val="000000">
                      <a:alpha val="43137"/>
                    </a:srgbClr>
                  </a:outerShdw>
                </a:effectLst>
              </a:rPr>
              <a:t>There are different viewpoints as to when the O.T. saints are resurrected, but one thing is certain, and that is… </a:t>
            </a:r>
            <a:r>
              <a:rPr lang="en-US" sz="3200" dirty="0" smtClean="0">
                <a:solidFill>
                  <a:srgbClr val="FFFF00"/>
                </a:solidFill>
                <a:effectLst>
                  <a:outerShdw blurRad="38100" dist="38100" dir="2700000" algn="tl">
                    <a:srgbClr val="000000">
                      <a:alpha val="43137"/>
                    </a:srgbClr>
                  </a:outerShdw>
                </a:effectLst>
              </a:rPr>
              <a:t>the O.T. saints will indeed be resurrected</a:t>
            </a:r>
          </a:p>
          <a:p>
            <a:r>
              <a:rPr lang="en-US" sz="3200" dirty="0" smtClean="0">
                <a:effectLst>
                  <a:outerShdw blurRad="38100" dist="38100" dir="2700000" algn="tl">
                    <a:srgbClr val="000000">
                      <a:alpha val="43137"/>
                    </a:srgbClr>
                  </a:outerShdw>
                </a:effectLst>
              </a:rPr>
              <a:t>Another obscurity is that the O.T. saints are not specifically identified as other groups… (</a:t>
            </a:r>
            <a:r>
              <a:rPr lang="en-US" sz="3200" dirty="0" err="1" smtClean="0">
                <a:effectLst>
                  <a:outerShdw blurRad="38100" dist="38100" dir="2700000" algn="tl">
                    <a:srgbClr val="000000">
                      <a:alpha val="43137"/>
                    </a:srgbClr>
                  </a:outerShdw>
                </a:effectLst>
              </a:rPr>
              <a:t>Eg</a:t>
            </a:r>
            <a:r>
              <a:rPr lang="en-US" sz="3200" dirty="0" smtClean="0">
                <a:effectLst>
                  <a:outerShdw blurRad="38100" dist="38100" dir="2700000" algn="tl">
                    <a:srgbClr val="000000">
                      <a:alpha val="43137"/>
                    </a:srgbClr>
                  </a:outerShdw>
                </a:effectLst>
              </a:rPr>
              <a:t>. Church, tribulation saints &amp; unbelievers)</a:t>
            </a:r>
          </a:p>
        </p:txBody>
      </p:sp>
    </p:spTree>
    <p:extLst>
      <p:ext uri="{BB962C8B-B14F-4D97-AF65-F5344CB8AC3E}">
        <p14:creationId xmlns:p14="http://schemas.microsoft.com/office/powerpoint/2010/main" val="3547675617"/>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067800" cy="914400"/>
          </a:xfrm>
        </p:spPr>
        <p:txBody>
          <a:bodyPr/>
          <a:lstStyle/>
          <a:p>
            <a:pPr algn="ctr"/>
            <a:r>
              <a:rPr lang="en-US" sz="3600" u="sng" dirty="0" smtClean="0">
                <a:solidFill>
                  <a:schemeClr val="accent3"/>
                </a:solidFill>
              </a:rPr>
              <a:t>Resurrection of Old Testament saints</a:t>
            </a:r>
            <a:endParaRPr lang="en-US" sz="3600" u="sng" dirty="0">
              <a:solidFill>
                <a:schemeClr val="accent3"/>
              </a:solidFill>
            </a:endParaRPr>
          </a:p>
        </p:txBody>
      </p:sp>
      <p:sp>
        <p:nvSpPr>
          <p:cNvPr id="5" name="Content Placeholder 2"/>
          <p:cNvSpPr>
            <a:spLocks noGrp="1"/>
          </p:cNvSpPr>
          <p:nvPr>
            <p:ph idx="1"/>
          </p:nvPr>
        </p:nvSpPr>
        <p:spPr>
          <a:xfrm>
            <a:off x="533400" y="1143000"/>
            <a:ext cx="8382000" cy="5486400"/>
          </a:xfrm>
        </p:spPr>
        <p:txBody>
          <a:bodyPr>
            <a:noAutofit/>
          </a:bodyPr>
          <a:lstStyle/>
          <a:p>
            <a:r>
              <a:rPr lang="en-US" sz="3200" dirty="0" smtClean="0">
                <a:effectLst>
                  <a:outerShdw blurRad="38100" dist="38100" dir="2700000" algn="tl">
                    <a:srgbClr val="000000">
                      <a:alpha val="43137"/>
                    </a:srgbClr>
                  </a:outerShdw>
                </a:effectLst>
              </a:rPr>
              <a:t>Some O.T. saints might have been resurrected in the </a:t>
            </a:r>
            <a:r>
              <a:rPr lang="en-US" sz="3200" dirty="0" smtClean="0">
                <a:solidFill>
                  <a:srgbClr val="FFFF00"/>
                </a:solidFill>
                <a:effectLst>
                  <a:outerShdw blurRad="38100" dist="38100" dir="2700000" algn="tl">
                    <a:srgbClr val="000000">
                      <a:alpha val="43137"/>
                    </a:srgbClr>
                  </a:outerShdw>
                </a:effectLst>
              </a:rPr>
              <a:t>‘many’</a:t>
            </a:r>
            <a:r>
              <a:rPr lang="en-US" sz="3200" dirty="0" smtClean="0">
                <a:effectLst>
                  <a:outerShdw blurRad="38100" dist="38100" dir="2700000" algn="tl">
                    <a:srgbClr val="000000">
                      <a:alpha val="43137"/>
                    </a:srgbClr>
                  </a:outerShdw>
                </a:effectLst>
              </a:rPr>
              <a:t> that was mentioned in </a:t>
            </a:r>
            <a:r>
              <a:rPr lang="en-US" sz="3200" dirty="0" smtClean="0">
                <a:solidFill>
                  <a:srgbClr val="FFFF00"/>
                </a:solidFill>
                <a:effectLst>
                  <a:outerShdw blurRad="38100" dist="38100" dir="2700000" algn="tl">
                    <a:srgbClr val="000000">
                      <a:alpha val="43137"/>
                    </a:srgbClr>
                  </a:outerShdw>
                </a:effectLst>
              </a:rPr>
              <a:t>Matthew 27:52-53</a:t>
            </a:r>
          </a:p>
          <a:p>
            <a:pPr marL="68580" indent="0">
              <a:buNone/>
            </a:pPr>
            <a:endParaRPr lang="en-US" sz="800" i="1" dirty="0" smtClean="0">
              <a:solidFill>
                <a:srgbClr val="FFFF00"/>
              </a:solidFill>
              <a:effectLst>
                <a:outerShdw blurRad="38100" dist="38100" dir="2700000" algn="tl">
                  <a:srgbClr val="000000">
                    <a:alpha val="43137"/>
                  </a:srgbClr>
                </a:outerShdw>
              </a:effectLst>
            </a:endParaRPr>
          </a:p>
          <a:p>
            <a:r>
              <a:rPr lang="en-US" sz="3200" dirty="0" smtClean="0">
                <a:effectLst>
                  <a:outerShdw blurRad="38100" dist="38100" dir="2700000" algn="tl">
                    <a:srgbClr val="000000">
                      <a:alpha val="43137"/>
                    </a:srgbClr>
                  </a:outerShdw>
                </a:effectLst>
              </a:rPr>
              <a:t>Some say the rest of O.T. saints might have already been resurrected according to these Scriptures:</a:t>
            </a:r>
          </a:p>
          <a:p>
            <a:pPr>
              <a:buFontTx/>
              <a:buChar char="-"/>
            </a:pPr>
            <a:r>
              <a:rPr lang="en-US" sz="3200" dirty="0" smtClean="0">
                <a:solidFill>
                  <a:srgbClr val="FFFF00"/>
                </a:solidFill>
                <a:effectLst>
                  <a:outerShdw blurRad="38100" dist="38100" dir="2700000" algn="tl">
                    <a:srgbClr val="000000">
                      <a:alpha val="43137"/>
                    </a:srgbClr>
                  </a:outerShdw>
                </a:effectLst>
              </a:rPr>
              <a:t>Ephesians 4:8-10</a:t>
            </a:r>
          </a:p>
          <a:p>
            <a:pPr>
              <a:buFontTx/>
              <a:buChar char="-"/>
            </a:pPr>
            <a:r>
              <a:rPr lang="en-US" sz="3200" dirty="0" smtClean="0">
                <a:solidFill>
                  <a:srgbClr val="FFFF00"/>
                </a:solidFill>
                <a:effectLst>
                  <a:outerShdw blurRad="38100" dist="38100" dir="2700000" algn="tl">
                    <a:srgbClr val="000000">
                      <a:alpha val="43137"/>
                    </a:srgbClr>
                  </a:outerShdw>
                </a:effectLst>
              </a:rPr>
              <a:t>John 5:25</a:t>
            </a:r>
          </a:p>
          <a:p>
            <a:pPr>
              <a:buFontTx/>
              <a:buChar char="-"/>
            </a:pPr>
            <a:r>
              <a:rPr lang="en-US" sz="3200" dirty="0" smtClean="0">
                <a:solidFill>
                  <a:srgbClr val="FFFF00"/>
                </a:solidFill>
                <a:effectLst>
                  <a:outerShdw blurRad="38100" dist="38100" dir="2700000" algn="tl">
                    <a:srgbClr val="000000">
                      <a:alpha val="43137"/>
                    </a:srgbClr>
                  </a:outerShdw>
                </a:effectLst>
              </a:rPr>
              <a:t>Matthew 8:11</a:t>
            </a:r>
          </a:p>
        </p:txBody>
      </p:sp>
    </p:spTree>
    <p:extLst>
      <p:ext uri="{BB962C8B-B14F-4D97-AF65-F5344CB8AC3E}">
        <p14:creationId xmlns:p14="http://schemas.microsoft.com/office/powerpoint/2010/main" val="3729556298"/>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067800" cy="914400"/>
          </a:xfrm>
        </p:spPr>
        <p:txBody>
          <a:bodyPr/>
          <a:lstStyle/>
          <a:p>
            <a:pPr algn="ctr"/>
            <a:r>
              <a:rPr lang="en-US" sz="3600" u="sng" dirty="0" smtClean="0">
                <a:solidFill>
                  <a:schemeClr val="accent3"/>
                </a:solidFill>
              </a:rPr>
              <a:t>Resurrection of Old Testament saints</a:t>
            </a:r>
            <a:endParaRPr lang="en-US" sz="3600" u="sng" dirty="0">
              <a:solidFill>
                <a:schemeClr val="accent3"/>
              </a:solidFill>
            </a:endParaRPr>
          </a:p>
        </p:txBody>
      </p:sp>
      <p:sp>
        <p:nvSpPr>
          <p:cNvPr id="5" name="Content Placeholder 2"/>
          <p:cNvSpPr>
            <a:spLocks noGrp="1"/>
          </p:cNvSpPr>
          <p:nvPr>
            <p:ph idx="1"/>
          </p:nvPr>
        </p:nvSpPr>
        <p:spPr>
          <a:xfrm>
            <a:off x="533400" y="1447800"/>
            <a:ext cx="8382000" cy="5029200"/>
          </a:xfrm>
        </p:spPr>
        <p:txBody>
          <a:bodyPr>
            <a:noAutofit/>
          </a:bodyPr>
          <a:lstStyle/>
          <a:p>
            <a:r>
              <a:rPr lang="en-US" sz="3200" dirty="0" smtClean="0">
                <a:effectLst>
                  <a:outerShdw blurRad="38100" dist="38100" dir="2700000" algn="tl">
                    <a:srgbClr val="000000">
                      <a:alpha val="43137"/>
                    </a:srgbClr>
                  </a:outerShdw>
                </a:effectLst>
              </a:rPr>
              <a:t>Others believe that the O.T. saints have not yet been raised &amp; might be resurrected after the great tribulation just before the millennial kingdom according to these Scriptures:</a:t>
            </a:r>
          </a:p>
          <a:p>
            <a:pPr>
              <a:buFontTx/>
              <a:buChar char="-"/>
            </a:pPr>
            <a:r>
              <a:rPr lang="en-US" sz="3200" dirty="0" smtClean="0">
                <a:solidFill>
                  <a:srgbClr val="FFFF00"/>
                </a:solidFill>
                <a:effectLst>
                  <a:outerShdw blurRad="38100" dist="38100" dir="2700000" algn="tl">
                    <a:srgbClr val="000000">
                      <a:alpha val="43137"/>
                    </a:srgbClr>
                  </a:outerShdw>
                </a:effectLst>
              </a:rPr>
              <a:t>Job 19:25-27</a:t>
            </a:r>
          </a:p>
          <a:p>
            <a:pPr>
              <a:buFontTx/>
              <a:buChar char="-"/>
            </a:pPr>
            <a:r>
              <a:rPr lang="en-US" sz="3200" dirty="0" smtClean="0">
                <a:solidFill>
                  <a:srgbClr val="FFFF00"/>
                </a:solidFill>
                <a:effectLst>
                  <a:outerShdw blurRad="38100" dist="38100" dir="2700000" algn="tl">
                    <a:srgbClr val="000000">
                      <a:alpha val="43137"/>
                    </a:srgbClr>
                  </a:outerShdw>
                </a:effectLst>
              </a:rPr>
              <a:t>Ezekiel 37:1-14</a:t>
            </a:r>
          </a:p>
          <a:p>
            <a:pPr>
              <a:buFontTx/>
              <a:buChar char="-"/>
            </a:pPr>
            <a:r>
              <a:rPr lang="en-US" sz="3200" dirty="0" smtClean="0">
                <a:solidFill>
                  <a:srgbClr val="FFFF00"/>
                </a:solidFill>
                <a:effectLst>
                  <a:outerShdw blurRad="38100" dist="38100" dir="2700000" algn="tl">
                    <a:srgbClr val="000000">
                      <a:alpha val="43137"/>
                    </a:srgbClr>
                  </a:outerShdw>
                </a:effectLst>
              </a:rPr>
              <a:t>Daniel 12:1-3, 13</a:t>
            </a:r>
          </a:p>
          <a:p>
            <a:pPr>
              <a:buFontTx/>
              <a:buChar char="-"/>
            </a:pPr>
            <a:r>
              <a:rPr lang="en-US" sz="3200" dirty="0" smtClean="0">
                <a:solidFill>
                  <a:srgbClr val="FFFF00"/>
                </a:solidFill>
                <a:effectLst>
                  <a:outerShdw blurRad="38100" dist="38100" dir="2700000" algn="tl">
                    <a:srgbClr val="000000">
                      <a:alpha val="43137"/>
                    </a:srgbClr>
                  </a:outerShdw>
                </a:effectLst>
              </a:rPr>
              <a:t>Revelation 20:4(a)</a:t>
            </a:r>
            <a:endParaRPr lang="en-US"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5925879"/>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067800" cy="914400"/>
          </a:xfrm>
        </p:spPr>
        <p:txBody>
          <a:bodyPr/>
          <a:lstStyle/>
          <a:p>
            <a:pPr algn="ctr"/>
            <a:r>
              <a:rPr lang="en-US" sz="3600" u="sng" dirty="0" smtClean="0">
                <a:solidFill>
                  <a:schemeClr val="tx1"/>
                </a:solidFill>
              </a:rPr>
              <a:t>Resurrection of the unbelieving dead</a:t>
            </a:r>
            <a:endParaRPr lang="en-US" sz="3600" u="sng" dirty="0">
              <a:solidFill>
                <a:schemeClr val="tx1"/>
              </a:solidFill>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09634"/>
            <a:ext cx="6832506" cy="5123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4757490"/>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067800" cy="914400"/>
          </a:xfrm>
        </p:spPr>
        <p:txBody>
          <a:bodyPr/>
          <a:lstStyle/>
          <a:p>
            <a:pPr algn="ctr"/>
            <a:r>
              <a:rPr lang="en-US" sz="3600" u="sng" dirty="0" smtClean="0">
                <a:solidFill>
                  <a:schemeClr val="tx1"/>
                </a:solidFill>
              </a:rPr>
              <a:t>Resurrection of the unbelieving dead</a:t>
            </a:r>
            <a:endParaRPr lang="en-US" sz="3600" u="sng" dirty="0">
              <a:solidFill>
                <a:schemeClr val="tx1"/>
              </a:solidFill>
            </a:endParaRPr>
          </a:p>
        </p:txBody>
      </p:sp>
      <p:sp>
        <p:nvSpPr>
          <p:cNvPr id="3" name="TextBox 2"/>
          <p:cNvSpPr txBox="1"/>
          <p:nvPr/>
        </p:nvSpPr>
        <p:spPr>
          <a:xfrm>
            <a:off x="609600" y="1524000"/>
            <a:ext cx="8305800" cy="5078313"/>
          </a:xfrm>
          <a:prstGeom prst="rect">
            <a:avLst/>
          </a:prstGeom>
          <a:noFill/>
        </p:spPr>
        <p:txBody>
          <a:bodyPr wrap="square" rtlCol="0">
            <a:spAutoFit/>
          </a:bodyPr>
          <a:lstStyle/>
          <a:p>
            <a:r>
              <a:rPr lang="en-US" sz="4400" dirty="0" smtClean="0"/>
              <a:t>This resurrection occurs after the millennium. In this resurrection, unbelievers are raised to </a:t>
            </a:r>
            <a:r>
              <a:rPr lang="en-US" sz="4400" dirty="0"/>
              <a:t>face the </a:t>
            </a:r>
            <a:r>
              <a:rPr lang="en-US" sz="4400" dirty="0">
                <a:solidFill>
                  <a:srgbClr val="FFFF00"/>
                </a:solidFill>
              </a:rPr>
              <a:t>Great White Throne Judgment </a:t>
            </a:r>
            <a:r>
              <a:rPr lang="en-US" sz="4400" dirty="0" smtClean="0">
                <a:solidFill>
                  <a:srgbClr val="FFFF00"/>
                </a:solidFill>
              </a:rPr>
              <a:t> </a:t>
            </a:r>
            <a:r>
              <a:rPr lang="en-US" sz="4400" dirty="0" smtClean="0"/>
              <a:t>and experience the </a:t>
            </a:r>
            <a:r>
              <a:rPr lang="en-US" sz="4400" dirty="0" smtClean="0">
                <a:solidFill>
                  <a:srgbClr val="FFFF00"/>
                </a:solidFill>
              </a:rPr>
              <a:t>second death</a:t>
            </a:r>
          </a:p>
          <a:p>
            <a:endParaRPr lang="en-US" sz="2400" dirty="0" smtClean="0">
              <a:solidFill>
                <a:srgbClr val="FFFF00"/>
              </a:solidFill>
            </a:endParaRPr>
          </a:p>
          <a:p>
            <a:pPr algn="ctr"/>
            <a:r>
              <a:rPr lang="en-US" sz="4000" i="1" dirty="0" smtClean="0">
                <a:solidFill>
                  <a:srgbClr val="FFFF00"/>
                </a:solidFill>
              </a:rPr>
              <a:t>(Revelation 20:11-15)</a:t>
            </a:r>
            <a:endParaRPr lang="en-US" sz="4000" i="1" dirty="0">
              <a:solidFill>
                <a:srgbClr val="FFFF00"/>
              </a:solidFill>
            </a:endParaRPr>
          </a:p>
          <a:p>
            <a:pPr algn="ctr"/>
            <a:endParaRPr lang="en-US" sz="4000" dirty="0">
              <a:solidFill>
                <a:srgbClr val="FFFF00"/>
              </a:solidFill>
            </a:endParaRPr>
          </a:p>
        </p:txBody>
      </p:sp>
    </p:spTree>
    <p:extLst>
      <p:ext uri="{BB962C8B-B14F-4D97-AF65-F5344CB8AC3E}">
        <p14:creationId xmlns:p14="http://schemas.microsoft.com/office/powerpoint/2010/main" val="1757235129"/>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 Box 3"/>
          <p:cNvSpPr txBox="1">
            <a:spLocks noChangeArrowheads="1"/>
          </p:cNvSpPr>
          <p:nvPr/>
        </p:nvSpPr>
        <p:spPr bwMode="auto">
          <a:xfrm>
            <a:off x="304800" y="1752600"/>
            <a:ext cx="86106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3600" b="1" u="sng" dirty="0">
                <a:effectLst>
                  <a:outerShdw blurRad="38100" dist="38100" dir="2700000" algn="tl">
                    <a:srgbClr val="69676D"/>
                  </a:outerShdw>
                </a:effectLst>
              </a:rPr>
              <a:t>Vs. 12</a:t>
            </a:r>
            <a:r>
              <a:rPr lang="en-US" sz="3600" b="1" dirty="0">
                <a:effectLst>
                  <a:outerShdw blurRad="38100" dist="38100" dir="2700000" algn="tl">
                    <a:srgbClr val="69676D"/>
                  </a:outerShdw>
                </a:effectLst>
              </a:rPr>
              <a:t>: </a:t>
            </a:r>
            <a:r>
              <a:rPr lang="en-US" sz="3600" b="1" i="1" dirty="0">
                <a:solidFill>
                  <a:srgbClr val="FFFF00"/>
                </a:solidFill>
                <a:effectLst>
                  <a:outerShdw blurRad="38100" dist="38100" dir="2700000" algn="tl">
                    <a:srgbClr val="69676D"/>
                  </a:outerShdw>
                </a:effectLst>
              </a:rPr>
              <a:t>“The dead, small &amp; great” </a:t>
            </a:r>
            <a:endParaRPr lang="en-US" sz="3600" b="1" i="1" dirty="0" smtClean="0">
              <a:solidFill>
                <a:srgbClr val="FFFF00"/>
              </a:solidFill>
              <a:effectLst>
                <a:outerShdw blurRad="38100" dist="38100" dir="2700000" algn="tl">
                  <a:srgbClr val="69676D"/>
                </a:outerShdw>
              </a:effectLst>
            </a:endParaRPr>
          </a:p>
          <a:p>
            <a:pPr>
              <a:spcBef>
                <a:spcPct val="50000"/>
              </a:spcBef>
              <a:defRPr/>
            </a:pPr>
            <a:r>
              <a:rPr lang="en-US" sz="3600" b="1" dirty="0" smtClean="0">
                <a:solidFill>
                  <a:srgbClr val="FFFF00"/>
                </a:solidFill>
                <a:effectLst>
                  <a:outerShdw blurRad="38100" dist="38100" dir="2700000" algn="tl">
                    <a:srgbClr val="69676D"/>
                  </a:outerShdw>
                </a:effectLst>
              </a:rPr>
              <a:t>Dead</a:t>
            </a:r>
            <a:r>
              <a:rPr lang="en-US" sz="3600" b="1" dirty="0">
                <a:solidFill>
                  <a:srgbClr val="FFFF00"/>
                </a:solidFill>
                <a:effectLst>
                  <a:outerShdw blurRad="38100" dist="38100" dir="2700000" algn="tl">
                    <a:srgbClr val="69676D"/>
                  </a:outerShdw>
                </a:effectLst>
              </a:rPr>
              <a:t>: refers to the physically dead as well as spiritually dead (Unregenerate)</a:t>
            </a:r>
          </a:p>
          <a:p>
            <a:pPr>
              <a:spcBef>
                <a:spcPct val="50000"/>
              </a:spcBef>
              <a:defRPr/>
            </a:pPr>
            <a:r>
              <a:rPr lang="en-US" sz="3600" b="1" dirty="0">
                <a:effectLst>
                  <a:outerShdw blurRad="38100" dist="38100" dir="2700000" algn="tl">
                    <a:srgbClr val="69676D"/>
                  </a:outerShdw>
                </a:effectLst>
              </a:rPr>
              <a:t>Unbelievers from every rank, degree, race, class &amp; status since time began, were brought before God.</a:t>
            </a:r>
          </a:p>
        </p:txBody>
      </p:sp>
      <p:sp>
        <p:nvSpPr>
          <p:cNvPr id="4" name="Title 1"/>
          <p:cNvSpPr txBox="1">
            <a:spLocks/>
          </p:cNvSpPr>
          <p:nvPr/>
        </p:nvSpPr>
        <p:spPr>
          <a:xfrm>
            <a:off x="76200" y="228600"/>
            <a:ext cx="90678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n-US" sz="3600" u="sng" smtClean="0">
                <a:solidFill>
                  <a:schemeClr val="tx1"/>
                </a:solidFill>
              </a:rPr>
              <a:t>Resurrection of the unbelieving dead</a:t>
            </a:r>
            <a:endParaRPr lang="en-US" sz="3600" u="sng" dirty="0">
              <a:solidFill>
                <a:schemeClr val="tx1"/>
              </a:solidFill>
            </a:endParaRPr>
          </a:p>
        </p:txBody>
      </p:sp>
    </p:spTree>
    <p:extLst>
      <p:ext uri="{BB962C8B-B14F-4D97-AF65-F5344CB8AC3E}">
        <p14:creationId xmlns:p14="http://schemas.microsoft.com/office/powerpoint/2010/main" val="32975979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838200"/>
            <a:ext cx="8839200" cy="6019800"/>
          </a:xfrm>
        </p:spPr>
        <p:txBody>
          <a:bodyPr>
            <a:noAutofit/>
          </a:bodyPr>
          <a:lstStyle/>
          <a:p>
            <a:pPr marL="68580" indent="0" algn="ctr">
              <a:buNone/>
            </a:pPr>
            <a:r>
              <a:rPr lang="en-US" sz="3200" b="1" u="sng" dirty="0" smtClean="0">
                <a:solidFill>
                  <a:srgbClr val="FFFF00"/>
                </a:solidFill>
              </a:rPr>
              <a:t>SIGNS OF THE LAST DAYS</a:t>
            </a:r>
          </a:p>
          <a:p>
            <a:pPr marL="68580" indent="0" algn="ctr">
              <a:buNone/>
            </a:pPr>
            <a:endParaRPr lang="en-US" sz="800" b="1" u="sng" dirty="0" smtClean="0">
              <a:solidFill>
                <a:srgbClr val="FFFF00"/>
              </a:solidFill>
            </a:endParaRPr>
          </a:p>
          <a:p>
            <a:r>
              <a:rPr lang="en-US" sz="4000" dirty="0" smtClean="0">
                <a:solidFill>
                  <a:srgbClr val="FFFF00"/>
                </a:solidFill>
              </a:rPr>
              <a:t>DEVASTATION  </a:t>
            </a:r>
            <a:r>
              <a:rPr lang="en-US" sz="4000" dirty="0" smtClean="0">
                <a:solidFill>
                  <a:schemeClr val="tx2">
                    <a:lumMod val="90000"/>
                  </a:schemeClr>
                </a:solidFill>
              </a:rPr>
              <a:t>of places</a:t>
            </a:r>
          </a:p>
          <a:p>
            <a:endParaRPr lang="en-US" sz="800" dirty="0"/>
          </a:p>
          <a:p>
            <a:r>
              <a:rPr lang="en-US" sz="3200" b="1" dirty="0">
                <a:solidFill>
                  <a:schemeClr val="accent2">
                    <a:lumMod val="60000"/>
                    <a:lumOff val="40000"/>
                  </a:schemeClr>
                </a:solidFill>
              </a:rPr>
              <a:t>Earthquake </a:t>
            </a:r>
            <a:r>
              <a:rPr lang="en-US" sz="3200" b="1" dirty="0" smtClean="0">
                <a:solidFill>
                  <a:schemeClr val="accent2">
                    <a:lumMod val="60000"/>
                    <a:lumOff val="40000"/>
                  </a:schemeClr>
                </a:solidFill>
              </a:rPr>
              <a:t>kills </a:t>
            </a:r>
            <a:r>
              <a:rPr lang="en-US" sz="3200" b="1" dirty="0">
                <a:solidFill>
                  <a:schemeClr val="accent2">
                    <a:lumMod val="60000"/>
                    <a:lumOff val="40000"/>
                  </a:schemeClr>
                </a:solidFill>
              </a:rPr>
              <a:t>2,946 in Morocco</a:t>
            </a:r>
          </a:p>
          <a:p>
            <a:pPr marL="68580" indent="0">
              <a:buNone/>
            </a:pPr>
            <a:r>
              <a:rPr lang="en-US" sz="3200" dirty="0"/>
              <a:t>A magnitude 6.8 earthquake struck 45 miles southwest of </a:t>
            </a:r>
            <a:r>
              <a:rPr lang="en-US" sz="3200" dirty="0" smtClean="0"/>
              <a:t>Morocco </a:t>
            </a:r>
            <a:r>
              <a:rPr lang="en-US" sz="3200" dirty="0"/>
              <a:t>on Sept. 8, </a:t>
            </a:r>
            <a:r>
              <a:rPr lang="en-US" sz="3200" dirty="0" smtClean="0"/>
              <a:t>2023 </a:t>
            </a:r>
            <a:r>
              <a:rPr lang="en-US" sz="3200" dirty="0" smtClean="0">
                <a:solidFill>
                  <a:schemeClr val="accent2">
                    <a:lumMod val="60000"/>
                    <a:lumOff val="40000"/>
                  </a:schemeClr>
                </a:solidFill>
              </a:rPr>
              <a:t>taking </a:t>
            </a:r>
            <a:r>
              <a:rPr lang="en-US" sz="3200" dirty="0">
                <a:solidFill>
                  <a:schemeClr val="accent2">
                    <a:lumMod val="60000"/>
                    <a:lumOff val="40000"/>
                  </a:schemeClr>
                </a:solidFill>
              </a:rPr>
              <a:t>2,946 lives and injuring </a:t>
            </a:r>
            <a:r>
              <a:rPr lang="en-US" sz="3200" dirty="0" smtClean="0">
                <a:solidFill>
                  <a:schemeClr val="accent2">
                    <a:lumMod val="60000"/>
                    <a:lumOff val="40000"/>
                  </a:schemeClr>
                </a:solidFill>
              </a:rPr>
              <a:t>5,674</a:t>
            </a:r>
            <a:r>
              <a:rPr lang="en-US" sz="3200" dirty="0" smtClean="0"/>
              <a:t>. </a:t>
            </a:r>
            <a:r>
              <a:rPr lang="en-US" sz="3200" dirty="0"/>
              <a:t>An official at the country’s National Institute of Geophysics described </a:t>
            </a:r>
            <a:r>
              <a:rPr lang="en-US" sz="3200" dirty="0">
                <a:solidFill>
                  <a:srgbClr val="FFFF00"/>
                </a:solidFill>
                <a:effectLst>
                  <a:outerShdw blurRad="38100" dist="38100" dir="2700000" algn="tl">
                    <a:srgbClr val="000000">
                      <a:alpha val="43137"/>
                    </a:srgbClr>
                  </a:outerShdw>
                </a:effectLst>
              </a:rPr>
              <a:t>the quake as the strongest ever recorded in the region</a:t>
            </a:r>
            <a:r>
              <a:rPr lang="en-US" sz="3200" dirty="0"/>
              <a:t>.</a:t>
            </a:r>
          </a:p>
          <a:p>
            <a:pPr marL="68580" indent="0">
              <a:buNone/>
            </a:pPr>
            <a:endParaRPr lang="en-US" sz="3200" dirty="0">
              <a:solidFill>
                <a:srgbClr val="FFFF00"/>
              </a:solidFill>
              <a:effectLst>
                <a:outerShdw blurRad="38100" dist="38100" dir="2700000" algn="tl">
                  <a:srgbClr val="000000">
                    <a:alpha val="43137"/>
                  </a:srgbClr>
                </a:outerShdw>
              </a:effectLst>
            </a:endParaRPr>
          </a:p>
          <a:p>
            <a:pPr marL="68580" indent="0">
              <a:buNone/>
            </a:pPr>
            <a:endParaRPr lang="en-US" sz="32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5415988"/>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3"/>
          <p:cNvSpPr txBox="1">
            <a:spLocks noChangeArrowheads="1"/>
          </p:cNvSpPr>
          <p:nvPr/>
        </p:nvSpPr>
        <p:spPr bwMode="auto">
          <a:xfrm>
            <a:off x="304800" y="1752600"/>
            <a:ext cx="8610600"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Book Antiqua" pitchFamily="18" charset="0"/>
              </a:defRPr>
            </a:lvl1pPr>
            <a:lvl2pPr marL="800100" indent="-342900">
              <a:defRPr>
                <a:solidFill>
                  <a:schemeClr val="tx1"/>
                </a:solidFill>
                <a:latin typeface="Book Antiqua" pitchFamily="18" charset="0"/>
              </a:defRPr>
            </a:lvl2pPr>
            <a:lvl3pPr marL="1257300" indent="-342900">
              <a:defRPr>
                <a:solidFill>
                  <a:schemeClr val="tx1"/>
                </a:solidFill>
                <a:latin typeface="Book Antiqua" pitchFamily="18" charset="0"/>
              </a:defRPr>
            </a:lvl3pPr>
            <a:lvl4pPr marL="1714500" indent="-342900">
              <a:defRPr>
                <a:solidFill>
                  <a:schemeClr val="tx1"/>
                </a:solidFill>
                <a:latin typeface="Book Antiqua" pitchFamily="18" charset="0"/>
              </a:defRPr>
            </a:lvl4pPr>
            <a:lvl5pPr marL="2171700" indent="-342900">
              <a:defRPr>
                <a:solidFill>
                  <a:schemeClr val="tx1"/>
                </a:solidFill>
                <a:latin typeface="Book Antiqua" pitchFamily="18" charset="0"/>
              </a:defRPr>
            </a:lvl5pPr>
            <a:lvl6pPr marL="2628900" indent="-342900" fontAlgn="base">
              <a:spcBef>
                <a:spcPct val="0"/>
              </a:spcBef>
              <a:spcAft>
                <a:spcPct val="0"/>
              </a:spcAft>
              <a:defRPr>
                <a:solidFill>
                  <a:schemeClr val="tx1"/>
                </a:solidFill>
                <a:latin typeface="Book Antiqua" pitchFamily="18" charset="0"/>
              </a:defRPr>
            </a:lvl6pPr>
            <a:lvl7pPr marL="3086100" indent="-342900" fontAlgn="base">
              <a:spcBef>
                <a:spcPct val="0"/>
              </a:spcBef>
              <a:spcAft>
                <a:spcPct val="0"/>
              </a:spcAft>
              <a:defRPr>
                <a:solidFill>
                  <a:schemeClr val="tx1"/>
                </a:solidFill>
                <a:latin typeface="Book Antiqua" pitchFamily="18" charset="0"/>
              </a:defRPr>
            </a:lvl7pPr>
            <a:lvl8pPr marL="3543300" indent="-342900" fontAlgn="base">
              <a:spcBef>
                <a:spcPct val="0"/>
              </a:spcBef>
              <a:spcAft>
                <a:spcPct val="0"/>
              </a:spcAft>
              <a:defRPr>
                <a:solidFill>
                  <a:schemeClr val="tx1"/>
                </a:solidFill>
                <a:latin typeface="Book Antiqua" pitchFamily="18" charset="0"/>
              </a:defRPr>
            </a:lvl8pPr>
            <a:lvl9pPr marL="4000500" indent="-342900" fontAlgn="base">
              <a:spcBef>
                <a:spcPct val="0"/>
              </a:spcBef>
              <a:spcAft>
                <a:spcPct val="0"/>
              </a:spcAft>
              <a:defRPr>
                <a:solidFill>
                  <a:schemeClr val="tx1"/>
                </a:solidFill>
                <a:latin typeface="Book Antiqua" pitchFamily="18" charset="0"/>
              </a:defRPr>
            </a:lvl9pPr>
          </a:lstStyle>
          <a:p>
            <a:pPr>
              <a:spcBef>
                <a:spcPct val="50000"/>
              </a:spcBef>
              <a:defRPr/>
            </a:pPr>
            <a:r>
              <a:rPr lang="en-US" sz="3600" b="1" u="sng" dirty="0" smtClean="0">
                <a:effectLst>
                  <a:outerShdw blurRad="38100" dist="38100" dir="2700000" algn="tl">
                    <a:srgbClr val="69676D"/>
                  </a:outerShdw>
                </a:effectLst>
                <a:latin typeface="Arial" charset="0"/>
              </a:rPr>
              <a:t>Vs. 12</a:t>
            </a:r>
            <a:r>
              <a:rPr lang="en-US" sz="3600" b="1" dirty="0" smtClean="0">
                <a:effectLst>
                  <a:outerShdw blurRad="38100" dist="38100" dir="2700000" algn="tl">
                    <a:srgbClr val="69676D"/>
                  </a:outerShdw>
                </a:effectLst>
                <a:latin typeface="Arial" charset="0"/>
              </a:rPr>
              <a:t>: </a:t>
            </a:r>
            <a:r>
              <a:rPr lang="en-US" sz="3600" b="1" i="1" dirty="0" smtClean="0">
                <a:solidFill>
                  <a:srgbClr val="FFFF00"/>
                </a:solidFill>
                <a:effectLst>
                  <a:outerShdw blurRad="38100" dist="38100" dir="2700000" algn="tl">
                    <a:srgbClr val="69676D"/>
                  </a:outerShdw>
                </a:effectLst>
                <a:latin typeface="Arial" charset="0"/>
              </a:rPr>
              <a:t>“THE BOOKS”</a:t>
            </a:r>
            <a:endParaRPr lang="en-US" sz="3600" b="1" dirty="0">
              <a:solidFill>
                <a:srgbClr val="FFFF00"/>
              </a:solidFill>
              <a:effectLst>
                <a:outerShdw blurRad="38100" dist="38100" dir="2700000" algn="tl">
                  <a:srgbClr val="69676D"/>
                </a:outerShdw>
              </a:effectLst>
              <a:latin typeface="Arial" charset="0"/>
            </a:endParaRPr>
          </a:p>
          <a:p>
            <a:pPr>
              <a:spcBef>
                <a:spcPct val="50000"/>
              </a:spcBef>
              <a:defRPr/>
            </a:pPr>
            <a:r>
              <a:rPr lang="en-US" sz="3600" b="1" dirty="0" smtClean="0">
                <a:effectLst>
                  <a:outerShdw blurRad="38100" dist="38100" dir="2700000" algn="tl">
                    <a:srgbClr val="69676D"/>
                  </a:outerShdw>
                </a:effectLst>
                <a:latin typeface="Arial" charset="0"/>
              </a:rPr>
              <a:t>There were </a:t>
            </a:r>
            <a:r>
              <a:rPr lang="en-US" sz="3600" b="1" u="sng" dirty="0" smtClean="0">
                <a:effectLst>
                  <a:outerShdw blurRad="38100" dist="38100" dir="2700000" algn="tl">
                    <a:srgbClr val="69676D"/>
                  </a:outerShdw>
                </a:effectLst>
                <a:latin typeface="Arial" charset="0"/>
              </a:rPr>
              <a:t>two</a:t>
            </a:r>
            <a:r>
              <a:rPr lang="en-US" sz="3600" b="1" dirty="0" smtClean="0">
                <a:effectLst>
                  <a:outerShdw blurRad="38100" dist="38100" dir="2700000" algn="tl">
                    <a:srgbClr val="69676D"/>
                  </a:outerShdw>
                </a:effectLst>
                <a:latin typeface="Arial" charset="0"/>
              </a:rPr>
              <a:t> Sets of books:</a:t>
            </a:r>
          </a:p>
          <a:p>
            <a:pPr>
              <a:spcBef>
                <a:spcPct val="50000"/>
              </a:spcBef>
              <a:buFontTx/>
              <a:buAutoNum type="arabicParenR"/>
              <a:defRPr/>
            </a:pPr>
            <a:r>
              <a:rPr lang="en-US" sz="4400" b="1" dirty="0" smtClean="0">
                <a:effectLst>
                  <a:outerShdw blurRad="38100" dist="38100" dir="2700000" algn="tl">
                    <a:srgbClr val="69676D"/>
                  </a:outerShdw>
                </a:effectLst>
                <a:latin typeface="Arial" charset="0"/>
              </a:rPr>
              <a:t> The “books” of works!</a:t>
            </a:r>
          </a:p>
          <a:p>
            <a:pPr>
              <a:spcBef>
                <a:spcPct val="50000"/>
              </a:spcBef>
              <a:buFontTx/>
              <a:buAutoNum type="arabicParenR"/>
              <a:defRPr/>
            </a:pPr>
            <a:r>
              <a:rPr lang="en-US" sz="3600" b="1" dirty="0" smtClean="0">
                <a:effectLst>
                  <a:outerShdw blurRad="38100" dist="38100" dir="2700000" algn="tl">
                    <a:srgbClr val="69676D"/>
                  </a:outerShdw>
                </a:effectLst>
                <a:latin typeface="Arial" charset="0"/>
              </a:rPr>
              <a:t> </a:t>
            </a:r>
            <a:r>
              <a:rPr lang="en-US" sz="4400" b="1" dirty="0" smtClean="0">
                <a:effectLst>
                  <a:outerShdw blurRad="38100" dist="38100" dir="2700000" algn="tl">
                    <a:srgbClr val="69676D"/>
                  </a:outerShdw>
                </a:effectLst>
                <a:latin typeface="Arial" charset="0"/>
              </a:rPr>
              <a:t>The “book” of life!</a:t>
            </a:r>
          </a:p>
        </p:txBody>
      </p:sp>
      <p:sp>
        <p:nvSpPr>
          <p:cNvPr id="4" name="Title 1"/>
          <p:cNvSpPr txBox="1">
            <a:spLocks/>
          </p:cNvSpPr>
          <p:nvPr/>
        </p:nvSpPr>
        <p:spPr>
          <a:xfrm>
            <a:off x="152400" y="228600"/>
            <a:ext cx="8915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n-US" sz="3600" u="sng" smtClean="0">
                <a:solidFill>
                  <a:schemeClr val="tx1"/>
                </a:solidFill>
              </a:rPr>
              <a:t>Resurrection of the unbelieving dead</a:t>
            </a:r>
            <a:endParaRPr lang="en-US" sz="3600" u="sng" dirty="0">
              <a:solidFill>
                <a:schemeClr val="tx1"/>
              </a:solidFill>
            </a:endParaRPr>
          </a:p>
        </p:txBody>
      </p:sp>
    </p:spTree>
    <p:extLst>
      <p:ext uri="{BB962C8B-B14F-4D97-AF65-F5344CB8AC3E}">
        <p14:creationId xmlns:p14="http://schemas.microsoft.com/office/powerpoint/2010/main" val="2171898244"/>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ext Box 3"/>
          <p:cNvSpPr txBox="1">
            <a:spLocks noChangeArrowheads="1"/>
          </p:cNvSpPr>
          <p:nvPr/>
        </p:nvSpPr>
        <p:spPr bwMode="auto">
          <a:xfrm>
            <a:off x="304800" y="1447800"/>
            <a:ext cx="86106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Book Antiqua" pitchFamily="18" charset="0"/>
              </a:defRPr>
            </a:lvl1pPr>
            <a:lvl2pPr marL="800100" indent="-342900">
              <a:defRPr>
                <a:solidFill>
                  <a:schemeClr val="tx1"/>
                </a:solidFill>
                <a:latin typeface="Book Antiqua" pitchFamily="18" charset="0"/>
              </a:defRPr>
            </a:lvl2pPr>
            <a:lvl3pPr marL="1257300" indent="-342900">
              <a:defRPr>
                <a:solidFill>
                  <a:schemeClr val="tx1"/>
                </a:solidFill>
                <a:latin typeface="Book Antiqua" pitchFamily="18" charset="0"/>
              </a:defRPr>
            </a:lvl3pPr>
            <a:lvl4pPr marL="1714500" indent="-342900">
              <a:defRPr>
                <a:solidFill>
                  <a:schemeClr val="tx1"/>
                </a:solidFill>
                <a:latin typeface="Book Antiqua" pitchFamily="18" charset="0"/>
              </a:defRPr>
            </a:lvl4pPr>
            <a:lvl5pPr marL="2171700" indent="-342900">
              <a:defRPr>
                <a:solidFill>
                  <a:schemeClr val="tx1"/>
                </a:solidFill>
                <a:latin typeface="Book Antiqua" pitchFamily="18" charset="0"/>
              </a:defRPr>
            </a:lvl5pPr>
            <a:lvl6pPr marL="2628900" indent="-342900" fontAlgn="base">
              <a:spcBef>
                <a:spcPct val="0"/>
              </a:spcBef>
              <a:spcAft>
                <a:spcPct val="0"/>
              </a:spcAft>
              <a:defRPr>
                <a:solidFill>
                  <a:schemeClr val="tx1"/>
                </a:solidFill>
                <a:latin typeface="Book Antiqua" pitchFamily="18" charset="0"/>
              </a:defRPr>
            </a:lvl6pPr>
            <a:lvl7pPr marL="3086100" indent="-342900" fontAlgn="base">
              <a:spcBef>
                <a:spcPct val="0"/>
              </a:spcBef>
              <a:spcAft>
                <a:spcPct val="0"/>
              </a:spcAft>
              <a:defRPr>
                <a:solidFill>
                  <a:schemeClr val="tx1"/>
                </a:solidFill>
                <a:latin typeface="Book Antiqua" pitchFamily="18" charset="0"/>
              </a:defRPr>
            </a:lvl7pPr>
            <a:lvl8pPr marL="3543300" indent="-342900" fontAlgn="base">
              <a:spcBef>
                <a:spcPct val="0"/>
              </a:spcBef>
              <a:spcAft>
                <a:spcPct val="0"/>
              </a:spcAft>
              <a:defRPr>
                <a:solidFill>
                  <a:schemeClr val="tx1"/>
                </a:solidFill>
                <a:latin typeface="Book Antiqua" pitchFamily="18" charset="0"/>
              </a:defRPr>
            </a:lvl8pPr>
            <a:lvl9pPr marL="4000500" indent="-342900" fontAlgn="base">
              <a:spcBef>
                <a:spcPct val="0"/>
              </a:spcBef>
              <a:spcAft>
                <a:spcPct val="0"/>
              </a:spcAft>
              <a:defRPr>
                <a:solidFill>
                  <a:schemeClr val="tx1"/>
                </a:solidFill>
                <a:latin typeface="Book Antiqua" pitchFamily="18" charset="0"/>
              </a:defRPr>
            </a:lvl9pPr>
          </a:lstStyle>
          <a:p>
            <a:pPr>
              <a:spcBef>
                <a:spcPct val="50000"/>
              </a:spcBef>
              <a:defRPr/>
            </a:pPr>
            <a:r>
              <a:rPr lang="en-US" sz="3600" b="1" u="sng" dirty="0" smtClean="0">
                <a:effectLst>
                  <a:outerShdw blurRad="38100" dist="38100" dir="2700000" algn="tl">
                    <a:srgbClr val="69676D"/>
                  </a:outerShdw>
                </a:effectLst>
                <a:latin typeface="Arial" charset="0"/>
              </a:rPr>
              <a:t>Vs. 12</a:t>
            </a:r>
            <a:r>
              <a:rPr lang="en-US" sz="3600" b="1" dirty="0" smtClean="0">
                <a:effectLst>
                  <a:outerShdw blurRad="38100" dist="38100" dir="2700000" algn="tl">
                    <a:srgbClr val="69676D"/>
                  </a:outerShdw>
                </a:effectLst>
                <a:latin typeface="Arial" charset="0"/>
              </a:rPr>
              <a:t>: </a:t>
            </a:r>
            <a:r>
              <a:rPr lang="en-US" sz="3600" b="1" i="1" dirty="0" smtClean="0">
                <a:solidFill>
                  <a:srgbClr val="FFFF00"/>
                </a:solidFill>
                <a:effectLst>
                  <a:outerShdw blurRad="38100" dist="38100" dir="2700000" algn="tl">
                    <a:srgbClr val="69676D"/>
                  </a:outerShdw>
                </a:effectLst>
                <a:latin typeface="Arial" charset="0"/>
              </a:rPr>
              <a:t>“The books of works”  </a:t>
            </a:r>
          </a:p>
          <a:p>
            <a:pPr>
              <a:spcBef>
                <a:spcPct val="50000"/>
              </a:spcBef>
              <a:defRPr/>
            </a:pPr>
            <a:r>
              <a:rPr lang="en-US" sz="3600" b="1" dirty="0" smtClean="0">
                <a:effectLst>
                  <a:outerShdw blurRad="38100" dist="38100" dir="2700000" algn="tl">
                    <a:srgbClr val="69676D"/>
                  </a:outerShdw>
                </a:effectLst>
                <a:latin typeface="Arial" charset="0"/>
              </a:rPr>
              <a:t>Which are the books of reckoning; the testimony of their conscience, actions &amp; their works.  </a:t>
            </a:r>
          </a:p>
          <a:p>
            <a:pPr>
              <a:spcBef>
                <a:spcPct val="50000"/>
              </a:spcBef>
              <a:defRPr/>
            </a:pPr>
            <a:r>
              <a:rPr lang="en-US" sz="3600" b="1" dirty="0" smtClean="0">
                <a:effectLst>
                  <a:outerShdw blurRad="38100" dist="38100" dir="2700000" algn="tl">
                    <a:srgbClr val="69676D"/>
                  </a:outerShdw>
                </a:effectLst>
                <a:latin typeface="Arial" charset="0"/>
              </a:rPr>
              <a:t>  The books contain the records of human deeds by which they will be judged.  Each person will get what they deserve.</a:t>
            </a:r>
          </a:p>
        </p:txBody>
      </p:sp>
      <p:sp>
        <p:nvSpPr>
          <p:cNvPr id="4" name="Title 1"/>
          <p:cNvSpPr txBox="1">
            <a:spLocks/>
          </p:cNvSpPr>
          <p:nvPr/>
        </p:nvSpPr>
        <p:spPr>
          <a:xfrm>
            <a:off x="152400" y="228600"/>
            <a:ext cx="8915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n-US" sz="3600" u="sng" smtClean="0">
                <a:solidFill>
                  <a:schemeClr val="tx1"/>
                </a:solidFill>
              </a:rPr>
              <a:t>Resurrection of the unbelieving dead</a:t>
            </a:r>
            <a:endParaRPr lang="en-US" sz="3600" u="sng" dirty="0">
              <a:solidFill>
                <a:schemeClr val="tx1"/>
              </a:solidFill>
            </a:endParaRPr>
          </a:p>
        </p:txBody>
      </p:sp>
    </p:spTree>
    <p:extLst>
      <p:ext uri="{BB962C8B-B14F-4D97-AF65-F5344CB8AC3E}">
        <p14:creationId xmlns:p14="http://schemas.microsoft.com/office/powerpoint/2010/main" val="4101252339"/>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ext Box 3"/>
          <p:cNvSpPr txBox="1">
            <a:spLocks noChangeArrowheads="1"/>
          </p:cNvSpPr>
          <p:nvPr/>
        </p:nvSpPr>
        <p:spPr bwMode="auto">
          <a:xfrm>
            <a:off x="304800" y="1181100"/>
            <a:ext cx="86106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Book Antiqua" pitchFamily="18" charset="0"/>
              </a:defRPr>
            </a:lvl1pPr>
            <a:lvl2pPr marL="800100" indent="-342900">
              <a:defRPr>
                <a:solidFill>
                  <a:schemeClr val="tx1"/>
                </a:solidFill>
                <a:latin typeface="Book Antiqua" pitchFamily="18" charset="0"/>
              </a:defRPr>
            </a:lvl2pPr>
            <a:lvl3pPr marL="1257300" indent="-342900">
              <a:defRPr>
                <a:solidFill>
                  <a:schemeClr val="tx1"/>
                </a:solidFill>
                <a:latin typeface="Book Antiqua" pitchFamily="18" charset="0"/>
              </a:defRPr>
            </a:lvl3pPr>
            <a:lvl4pPr marL="1714500" indent="-342900">
              <a:defRPr>
                <a:solidFill>
                  <a:schemeClr val="tx1"/>
                </a:solidFill>
                <a:latin typeface="Book Antiqua" pitchFamily="18" charset="0"/>
              </a:defRPr>
            </a:lvl4pPr>
            <a:lvl5pPr marL="2171700" indent="-342900">
              <a:defRPr>
                <a:solidFill>
                  <a:schemeClr val="tx1"/>
                </a:solidFill>
                <a:latin typeface="Book Antiqua" pitchFamily="18" charset="0"/>
              </a:defRPr>
            </a:lvl5pPr>
            <a:lvl6pPr marL="2628900" indent="-342900" fontAlgn="base">
              <a:spcBef>
                <a:spcPct val="0"/>
              </a:spcBef>
              <a:spcAft>
                <a:spcPct val="0"/>
              </a:spcAft>
              <a:defRPr>
                <a:solidFill>
                  <a:schemeClr val="tx1"/>
                </a:solidFill>
                <a:latin typeface="Book Antiqua" pitchFamily="18" charset="0"/>
              </a:defRPr>
            </a:lvl6pPr>
            <a:lvl7pPr marL="3086100" indent="-342900" fontAlgn="base">
              <a:spcBef>
                <a:spcPct val="0"/>
              </a:spcBef>
              <a:spcAft>
                <a:spcPct val="0"/>
              </a:spcAft>
              <a:defRPr>
                <a:solidFill>
                  <a:schemeClr val="tx1"/>
                </a:solidFill>
                <a:latin typeface="Book Antiqua" pitchFamily="18" charset="0"/>
              </a:defRPr>
            </a:lvl7pPr>
            <a:lvl8pPr marL="3543300" indent="-342900" fontAlgn="base">
              <a:spcBef>
                <a:spcPct val="0"/>
              </a:spcBef>
              <a:spcAft>
                <a:spcPct val="0"/>
              </a:spcAft>
              <a:defRPr>
                <a:solidFill>
                  <a:schemeClr val="tx1"/>
                </a:solidFill>
                <a:latin typeface="Book Antiqua" pitchFamily="18" charset="0"/>
              </a:defRPr>
            </a:lvl8pPr>
            <a:lvl9pPr marL="4000500" indent="-342900" fontAlgn="base">
              <a:spcBef>
                <a:spcPct val="0"/>
              </a:spcBef>
              <a:spcAft>
                <a:spcPct val="0"/>
              </a:spcAft>
              <a:defRPr>
                <a:solidFill>
                  <a:schemeClr val="tx1"/>
                </a:solidFill>
                <a:latin typeface="Book Antiqua" pitchFamily="18" charset="0"/>
              </a:defRPr>
            </a:lvl9pPr>
          </a:lstStyle>
          <a:p>
            <a:pPr>
              <a:spcBef>
                <a:spcPct val="50000"/>
              </a:spcBef>
              <a:defRPr/>
            </a:pPr>
            <a:r>
              <a:rPr lang="en-US" sz="3600" b="1" u="sng" dirty="0" smtClean="0">
                <a:effectLst>
                  <a:outerShdw blurRad="38100" dist="38100" dir="2700000" algn="tl">
                    <a:srgbClr val="69676D"/>
                  </a:outerShdw>
                </a:effectLst>
                <a:latin typeface="Arial" charset="0"/>
              </a:rPr>
              <a:t>Vs. 13</a:t>
            </a:r>
            <a:r>
              <a:rPr lang="en-US" sz="3600" b="1" dirty="0" smtClean="0">
                <a:effectLst>
                  <a:outerShdw blurRad="38100" dist="38100" dir="2700000" algn="tl">
                    <a:srgbClr val="69676D"/>
                  </a:outerShdw>
                </a:effectLst>
                <a:latin typeface="Arial" charset="0"/>
              </a:rPr>
              <a:t>: </a:t>
            </a:r>
            <a:r>
              <a:rPr lang="en-US" sz="3600" b="1" i="1" dirty="0" smtClean="0">
                <a:solidFill>
                  <a:srgbClr val="FFFF00"/>
                </a:solidFill>
                <a:effectLst>
                  <a:outerShdw blurRad="38100" dist="38100" dir="2700000" algn="tl">
                    <a:srgbClr val="69676D"/>
                  </a:outerShdw>
                </a:effectLst>
                <a:latin typeface="Arial" charset="0"/>
              </a:rPr>
              <a:t>“The sea, death &amp; hell gave up the dead”  </a:t>
            </a:r>
          </a:p>
          <a:p>
            <a:pPr>
              <a:spcBef>
                <a:spcPct val="50000"/>
              </a:spcBef>
              <a:defRPr/>
            </a:pPr>
            <a:r>
              <a:rPr lang="en-US" sz="3600" b="1" dirty="0" smtClean="0">
                <a:effectLst>
                  <a:outerShdw blurRad="38100" dist="38100" dir="2700000" algn="tl">
                    <a:srgbClr val="69676D"/>
                  </a:outerShdw>
                </a:effectLst>
                <a:latin typeface="Arial" charset="0"/>
              </a:rPr>
              <a:t>The sea and *death have the bodies of all human beings; Hell (Hades) has their spirits/souls. </a:t>
            </a:r>
          </a:p>
          <a:p>
            <a:pPr>
              <a:spcBef>
                <a:spcPct val="50000"/>
              </a:spcBef>
              <a:defRPr/>
            </a:pPr>
            <a:r>
              <a:rPr lang="en-US" sz="3200" b="1" dirty="0" smtClean="0">
                <a:effectLst>
                  <a:outerShdw blurRad="38100" dist="38100" dir="2700000" algn="tl">
                    <a:srgbClr val="69676D"/>
                  </a:outerShdw>
                </a:effectLst>
                <a:latin typeface="Arial" charset="0"/>
              </a:rPr>
              <a:t>   * </a:t>
            </a:r>
            <a:r>
              <a:rPr lang="en-US" sz="3600" b="1" dirty="0" smtClean="0">
                <a:effectLst>
                  <a:outerShdw blurRad="38100" dist="38100" dir="2700000" algn="tl">
                    <a:srgbClr val="69676D"/>
                  </a:outerShdw>
                </a:effectLst>
                <a:latin typeface="Arial" charset="0"/>
              </a:rPr>
              <a:t>Death is here personified, and represented as a keeper of dead bodies; probably no more than earth or the grave is meant.</a:t>
            </a:r>
          </a:p>
        </p:txBody>
      </p:sp>
      <p:sp>
        <p:nvSpPr>
          <p:cNvPr id="4" name="Title 1"/>
          <p:cNvSpPr txBox="1">
            <a:spLocks/>
          </p:cNvSpPr>
          <p:nvPr/>
        </p:nvSpPr>
        <p:spPr>
          <a:xfrm>
            <a:off x="152400" y="228600"/>
            <a:ext cx="8915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n-US" sz="3600" u="sng" smtClean="0">
                <a:solidFill>
                  <a:schemeClr val="tx1"/>
                </a:solidFill>
              </a:rPr>
              <a:t>Resurrection of the unbelieving dead</a:t>
            </a:r>
            <a:endParaRPr lang="en-US" sz="3600" u="sng" dirty="0">
              <a:solidFill>
                <a:schemeClr val="tx1"/>
              </a:solidFill>
            </a:endParaRPr>
          </a:p>
        </p:txBody>
      </p:sp>
    </p:spTree>
    <p:extLst>
      <p:ext uri="{BB962C8B-B14F-4D97-AF65-F5344CB8AC3E}">
        <p14:creationId xmlns:p14="http://schemas.microsoft.com/office/powerpoint/2010/main" val="60078103"/>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 Box 3"/>
          <p:cNvSpPr txBox="1">
            <a:spLocks noChangeArrowheads="1"/>
          </p:cNvSpPr>
          <p:nvPr/>
        </p:nvSpPr>
        <p:spPr bwMode="auto">
          <a:xfrm>
            <a:off x="304800" y="1447800"/>
            <a:ext cx="8610600" cy="47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Book Antiqua" pitchFamily="18" charset="0"/>
              </a:defRPr>
            </a:lvl1pPr>
            <a:lvl2pPr marL="800100" indent="-342900">
              <a:defRPr>
                <a:solidFill>
                  <a:schemeClr val="tx1"/>
                </a:solidFill>
                <a:latin typeface="Book Antiqua" pitchFamily="18" charset="0"/>
              </a:defRPr>
            </a:lvl2pPr>
            <a:lvl3pPr marL="1257300" indent="-342900">
              <a:defRPr>
                <a:solidFill>
                  <a:schemeClr val="tx1"/>
                </a:solidFill>
                <a:latin typeface="Book Antiqua" pitchFamily="18" charset="0"/>
              </a:defRPr>
            </a:lvl3pPr>
            <a:lvl4pPr marL="1714500" indent="-342900">
              <a:defRPr>
                <a:solidFill>
                  <a:schemeClr val="tx1"/>
                </a:solidFill>
                <a:latin typeface="Book Antiqua" pitchFamily="18" charset="0"/>
              </a:defRPr>
            </a:lvl4pPr>
            <a:lvl5pPr marL="2171700" indent="-342900">
              <a:defRPr>
                <a:solidFill>
                  <a:schemeClr val="tx1"/>
                </a:solidFill>
                <a:latin typeface="Book Antiqua" pitchFamily="18" charset="0"/>
              </a:defRPr>
            </a:lvl5pPr>
            <a:lvl6pPr marL="2628900" indent="-342900" fontAlgn="base">
              <a:spcBef>
                <a:spcPct val="0"/>
              </a:spcBef>
              <a:spcAft>
                <a:spcPct val="0"/>
              </a:spcAft>
              <a:defRPr>
                <a:solidFill>
                  <a:schemeClr val="tx1"/>
                </a:solidFill>
                <a:latin typeface="Book Antiqua" pitchFamily="18" charset="0"/>
              </a:defRPr>
            </a:lvl6pPr>
            <a:lvl7pPr marL="3086100" indent="-342900" fontAlgn="base">
              <a:spcBef>
                <a:spcPct val="0"/>
              </a:spcBef>
              <a:spcAft>
                <a:spcPct val="0"/>
              </a:spcAft>
              <a:defRPr>
                <a:solidFill>
                  <a:schemeClr val="tx1"/>
                </a:solidFill>
                <a:latin typeface="Book Antiqua" pitchFamily="18" charset="0"/>
              </a:defRPr>
            </a:lvl7pPr>
            <a:lvl8pPr marL="3543300" indent="-342900" fontAlgn="base">
              <a:spcBef>
                <a:spcPct val="0"/>
              </a:spcBef>
              <a:spcAft>
                <a:spcPct val="0"/>
              </a:spcAft>
              <a:defRPr>
                <a:solidFill>
                  <a:schemeClr val="tx1"/>
                </a:solidFill>
                <a:latin typeface="Book Antiqua" pitchFamily="18" charset="0"/>
              </a:defRPr>
            </a:lvl8pPr>
            <a:lvl9pPr marL="4000500" indent="-342900" fontAlgn="base">
              <a:spcBef>
                <a:spcPct val="0"/>
              </a:spcBef>
              <a:spcAft>
                <a:spcPct val="0"/>
              </a:spcAft>
              <a:defRPr>
                <a:solidFill>
                  <a:schemeClr val="tx1"/>
                </a:solidFill>
                <a:latin typeface="Book Antiqua" pitchFamily="18" charset="0"/>
              </a:defRPr>
            </a:lvl9pPr>
          </a:lstStyle>
          <a:p>
            <a:pPr>
              <a:spcBef>
                <a:spcPct val="50000"/>
              </a:spcBef>
              <a:defRPr/>
            </a:pPr>
            <a:r>
              <a:rPr lang="en-US" sz="3600" b="1" u="sng" dirty="0" smtClean="0">
                <a:effectLst>
                  <a:outerShdw blurRad="38100" dist="38100" dir="2700000" algn="tl">
                    <a:srgbClr val="69676D"/>
                  </a:outerShdw>
                </a:effectLst>
                <a:latin typeface="Arial" charset="0"/>
              </a:rPr>
              <a:t>Vs. 13</a:t>
            </a:r>
            <a:r>
              <a:rPr lang="en-US" sz="3600" b="1" dirty="0" smtClean="0">
                <a:effectLst>
                  <a:outerShdw blurRad="38100" dist="38100" dir="2700000" algn="tl">
                    <a:srgbClr val="69676D"/>
                  </a:outerShdw>
                </a:effectLst>
                <a:latin typeface="Arial" charset="0"/>
              </a:rPr>
              <a:t>: </a:t>
            </a:r>
            <a:r>
              <a:rPr lang="en-US" sz="3600" b="1" i="1" dirty="0" smtClean="0">
                <a:solidFill>
                  <a:srgbClr val="FFFF00"/>
                </a:solidFill>
                <a:effectLst>
                  <a:outerShdw blurRad="38100" dist="38100" dir="2700000" algn="tl">
                    <a:srgbClr val="69676D"/>
                  </a:outerShdw>
                </a:effectLst>
                <a:latin typeface="Arial" charset="0"/>
              </a:rPr>
              <a:t>“The sea, death &amp; hell gave up the dead”  </a:t>
            </a:r>
          </a:p>
          <a:p>
            <a:pPr>
              <a:spcBef>
                <a:spcPct val="50000"/>
              </a:spcBef>
              <a:defRPr/>
            </a:pPr>
            <a:r>
              <a:rPr lang="en-US" sz="3600" b="1" dirty="0" smtClean="0">
                <a:effectLst>
                  <a:outerShdw blurRad="38100" dist="38100" dir="2700000" algn="tl">
                    <a:srgbClr val="69676D"/>
                  </a:outerShdw>
                </a:effectLst>
                <a:latin typeface="Arial" charset="0"/>
              </a:rPr>
              <a:t>  Their bodies and souls/spirits will be reunited</a:t>
            </a:r>
            <a:r>
              <a:rPr lang="en-US" sz="3600" dirty="0" smtClean="0">
                <a:latin typeface="Arial" charset="0"/>
              </a:rPr>
              <a:t> </a:t>
            </a:r>
            <a:r>
              <a:rPr lang="en-US" sz="3600" b="1" dirty="0" smtClean="0">
                <a:effectLst>
                  <a:outerShdw blurRad="38100" dist="38100" dir="2700000" algn="tl">
                    <a:srgbClr val="69676D"/>
                  </a:outerShdw>
                </a:effectLst>
                <a:latin typeface="Arial" charset="0"/>
              </a:rPr>
              <a:t>that they may be judged according to their works. Hell therefore gives up the spirits/souls and the sea and death (earth) give up the bodies.</a:t>
            </a:r>
          </a:p>
        </p:txBody>
      </p:sp>
      <p:sp>
        <p:nvSpPr>
          <p:cNvPr id="4" name="Title 1"/>
          <p:cNvSpPr txBox="1">
            <a:spLocks/>
          </p:cNvSpPr>
          <p:nvPr/>
        </p:nvSpPr>
        <p:spPr>
          <a:xfrm>
            <a:off x="152400" y="228600"/>
            <a:ext cx="8915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n-US" sz="3600" u="sng" smtClean="0">
                <a:solidFill>
                  <a:schemeClr val="tx1"/>
                </a:solidFill>
              </a:rPr>
              <a:t>Resurrection of the unbelieving dead</a:t>
            </a:r>
            <a:endParaRPr lang="en-US" sz="3600" u="sng" dirty="0">
              <a:solidFill>
                <a:schemeClr val="tx1"/>
              </a:solidFill>
            </a:endParaRPr>
          </a:p>
        </p:txBody>
      </p:sp>
    </p:spTree>
    <p:extLst>
      <p:ext uri="{BB962C8B-B14F-4D97-AF65-F5344CB8AC3E}">
        <p14:creationId xmlns:p14="http://schemas.microsoft.com/office/powerpoint/2010/main" val="1646803481"/>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3"/>
          <p:cNvSpPr txBox="1">
            <a:spLocks noChangeArrowheads="1"/>
          </p:cNvSpPr>
          <p:nvPr/>
        </p:nvSpPr>
        <p:spPr bwMode="auto">
          <a:xfrm>
            <a:off x="304800" y="1524000"/>
            <a:ext cx="8610600" cy="47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Book Antiqua" pitchFamily="18" charset="0"/>
              </a:defRPr>
            </a:lvl1pPr>
            <a:lvl2pPr marL="800100" indent="-342900">
              <a:defRPr>
                <a:solidFill>
                  <a:schemeClr val="tx1"/>
                </a:solidFill>
                <a:latin typeface="Book Antiqua" pitchFamily="18" charset="0"/>
              </a:defRPr>
            </a:lvl2pPr>
            <a:lvl3pPr marL="1257300" indent="-342900">
              <a:defRPr>
                <a:solidFill>
                  <a:schemeClr val="tx1"/>
                </a:solidFill>
                <a:latin typeface="Book Antiqua" pitchFamily="18" charset="0"/>
              </a:defRPr>
            </a:lvl3pPr>
            <a:lvl4pPr marL="1714500" indent="-342900">
              <a:defRPr>
                <a:solidFill>
                  <a:schemeClr val="tx1"/>
                </a:solidFill>
                <a:latin typeface="Book Antiqua" pitchFamily="18" charset="0"/>
              </a:defRPr>
            </a:lvl4pPr>
            <a:lvl5pPr marL="2171700" indent="-342900">
              <a:defRPr>
                <a:solidFill>
                  <a:schemeClr val="tx1"/>
                </a:solidFill>
                <a:latin typeface="Book Antiqua" pitchFamily="18" charset="0"/>
              </a:defRPr>
            </a:lvl5pPr>
            <a:lvl6pPr marL="2628900" indent="-342900" fontAlgn="base">
              <a:spcBef>
                <a:spcPct val="0"/>
              </a:spcBef>
              <a:spcAft>
                <a:spcPct val="0"/>
              </a:spcAft>
              <a:defRPr>
                <a:solidFill>
                  <a:schemeClr val="tx1"/>
                </a:solidFill>
                <a:latin typeface="Book Antiqua" pitchFamily="18" charset="0"/>
              </a:defRPr>
            </a:lvl6pPr>
            <a:lvl7pPr marL="3086100" indent="-342900" fontAlgn="base">
              <a:spcBef>
                <a:spcPct val="0"/>
              </a:spcBef>
              <a:spcAft>
                <a:spcPct val="0"/>
              </a:spcAft>
              <a:defRPr>
                <a:solidFill>
                  <a:schemeClr val="tx1"/>
                </a:solidFill>
                <a:latin typeface="Book Antiqua" pitchFamily="18" charset="0"/>
              </a:defRPr>
            </a:lvl7pPr>
            <a:lvl8pPr marL="3543300" indent="-342900" fontAlgn="base">
              <a:spcBef>
                <a:spcPct val="0"/>
              </a:spcBef>
              <a:spcAft>
                <a:spcPct val="0"/>
              </a:spcAft>
              <a:defRPr>
                <a:solidFill>
                  <a:schemeClr val="tx1"/>
                </a:solidFill>
                <a:latin typeface="Book Antiqua" pitchFamily="18" charset="0"/>
              </a:defRPr>
            </a:lvl8pPr>
            <a:lvl9pPr marL="4000500" indent="-342900" fontAlgn="base">
              <a:spcBef>
                <a:spcPct val="0"/>
              </a:spcBef>
              <a:spcAft>
                <a:spcPct val="0"/>
              </a:spcAft>
              <a:defRPr>
                <a:solidFill>
                  <a:schemeClr val="tx1"/>
                </a:solidFill>
                <a:latin typeface="Book Antiqua" pitchFamily="18" charset="0"/>
              </a:defRPr>
            </a:lvl9pPr>
          </a:lstStyle>
          <a:p>
            <a:pPr>
              <a:spcBef>
                <a:spcPct val="50000"/>
              </a:spcBef>
              <a:defRPr/>
            </a:pPr>
            <a:r>
              <a:rPr lang="en-US" sz="3600" b="1" u="sng" dirty="0" smtClean="0">
                <a:effectLst>
                  <a:outerShdw blurRad="38100" dist="38100" dir="2700000" algn="tl">
                    <a:srgbClr val="69676D"/>
                  </a:outerShdw>
                </a:effectLst>
                <a:latin typeface="Arial" charset="0"/>
              </a:rPr>
              <a:t>Vs. 14</a:t>
            </a:r>
            <a:r>
              <a:rPr lang="en-US" sz="3600" b="1" dirty="0" smtClean="0">
                <a:effectLst>
                  <a:outerShdw blurRad="38100" dist="38100" dir="2700000" algn="tl">
                    <a:srgbClr val="69676D"/>
                  </a:outerShdw>
                </a:effectLst>
                <a:latin typeface="Arial" charset="0"/>
              </a:rPr>
              <a:t>: </a:t>
            </a:r>
            <a:r>
              <a:rPr lang="en-US" sz="3600" b="1" i="1" dirty="0" smtClean="0">
                <a:solidFill>
                  <a:srgbClr val="FFFF00"/>
                </a:solidFill>
                <a:effectLst>
                  <a:outerShdw blurRad="38100" dist="38100" dir="2700000" algn="tl">
                    <a:srgbClr val="69676D"/>
                  </a:outerShdw>
                </a:effectLst>
                <a:latin typeface="Arial" charset="0"/>
              </a:rPr>
              <a:t>“Death &amp; hell cast into…”</a:t>
            </a:r>
          </a:p>
          <a:p>
            <a:pPr>
              <a:spcBef>
                <a:spcPct val="50000"/>
              </a:spcBef>
              <a:defRPr/>
            </a:pPr>
            <a:r>
              <a:rPr lang="en-US" sz="3600" b="1" dirty="0" smtClean="0">
                <a:effectLst>
                  <a:outerShdw blurRad="38100" dist="38100" dir="2700000" algn="tl">
                    <a:srgbClr val="69676D"/>
                  </a:outerShdw>
                </a:effectLst>
                <a:latin typeface="Arial" charset="0"/>
              </a:rPr>
              <a:t>   Death was now abolished, and the place for separate spirits (hell) was no longer needful. All dead bodies and separated souls were rejoined, consequently the existence of death &amp; hell was no longer necessary. (1 Cor. 15:26, 55)</a:t>
            </a:r>
          </a:p>
        </p:txBody>
      </p:sp>
      <p:sp>
        <p:nvSpPr>
          <p:cNvPr id="4" name="Title 1"/>
          <p:cNvSpPr txBox="1">
            <a:spLocks/>
          </p:cNvSpPr>
          <p:nvPr/>
        </p:nvSpPr>
        <p:spPr>
          <a:xfrm>
            <a:off x="152400" y="228600"/>
            <a:ext cx="8915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n-US" sz="3600" u="sng" smtClean="0">
                <a:solidFill>
                  <a:schemeClr val="tx1"/>
                </a:solidFill>
              </a:rPr>
              <a:t>Resurrection of the unbelieving dead</a:t>
            </a:r>
            <a:endParaRPr lang="en-US" sz="3600" u="sng" dirty="0">
              <a:solidFill>
                <a:schemeClr val="tx1"/>
              </a:solidFill>
            </a:endParaRPr>
          </a:p>
        </p:txBody>
      </p:sp>
    </p:spTree>
    <p:extLst>
      <p:ext uri="{BB962C8B-B14F-4D97-AF65-F5344CB8AC3E}">
        <p14:creationId xmlns:p14="http://schemas.microsoft.com/office/powerpoint/2010/main" val="3881554165"/>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ext Box 3"/>
          <p:cNvSpPr txBox="1">
            <a:spLocks noChangeArrowheads="1"/>
          </p:cNvSpPr>
          <p:nvPr/>
        </p:nvSpPr>
        <p:spPr bwMode="auto">
          <a:xfrm>
            <a:off x="304800" y="1524000"/>
            <a:ext cx="86106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Book Antiqua" pitchFamily="18" charset="0"/>
              </a:defRPr>
            </a:lvl1pPr>
            <a:lvl2pPr marL="800100" indent="-342900">
              <a:defRPr>
                <a:solidFill>
                  <a:schemeClr val="tx1"/>
                </a:solidFill>
                <a:latin typeface="Book Antiqua" pitchFamily="18" charset="0"/>
              </a:defRPr>
            </a:lvl2pPr>
            <a:lvl3pPr marL="1257300" indent="-342900">
              <a:defRPr>
                <a:solidFill>
                  <a:schemeClr val="tx1"/>
                </a:solidFill>
                <a:latin typeface="Book Antiqua" pitchFamily="18" charset="0"/>
              </a:defRPr>
            </a:lvl3pPr>
            <a:lvl4pPr marL="1714500" indent="-342900">
              <a:defRPr>
                <a:solidFill>
                  <a:schemeClr val="tx1"/>
                </a:solidFill>
                <a:latin typeface="Book Antiqua" pitchFamily="18" charset="0"/>
              </a:defRPr>
            </a:lvl4pPr>
            <a:lvl5pPr marL="2171700" indent="-342900">
              <a:defRPr>
                <a:solidFill>
                  <a:schemeClr val="tx1"/>
                </a:solidFill>
                <a:latin typeface="Book Antiqua" pitchFamily="18" charset="0"/>
              </a:defRPr>
            </a:lvl5pPr>
            <a:lvl6pPr marL="2628900" indent="-342900" fontAlgn="base">
              <a:spcBef>
                <a:spcPct val="0"/>
              </a:spcBef>
              <a:spcAft>
                <a:spcPct val="0"/>
              </a:spcAft>
              <a:defRPr>
                <a:solidFill>
                  <a:schemeClr val="tx1"/>
                </a:solidFill>
                <a:latin typeface="Book Antiqua" pitchFamily="18" charset="0"/>
              </a:defRPr>
            </a:lvl6pPr>
            <a:lvl7pPr marL="3086100" indent="-342900" fontAlgn="base">
              <a:spcBef>
                <a:spcPct val="0"/>
              </a:spcBef>
              <a:spcAft>
                <a:spcPct val="0"/>
              </a:spcAft>
              <a:defRPr>
                <a:solidFill>
                  <a:schemeClr val="tx1"/>
                </a:solidFill>
                <a:latin typeface="Book Antiqua" pitchFamily="18" charset="0"/>
              </a:defRPr>
            </a:lvl7pPr>
            <a:lvl8pPr marL="3543300" indent="-342900" fontAlgn="base">
              <a:spcBef>
                <a:spcPct val="0"/>
              </a:spcBef>
              <a:spcAft>
                <a:spcPct val="0"/>
              </a:spcAft>
              <a:defRPr>
                <a:solidFill>
                  <a:schemeClr val="tx1"/>
                </a:solidFill>
                <a:latin typeface="Book Antiqua" pitchFamily="18" charset="0"/>
              </a:defRPr>
            </a:lvl8pPr>
            <a:lvl9pPr marL="4000500" indent="-342900" fontAlgn="base">
              <a:spcBef>
                <a:spcPct val="0"/>
              </a:spcBef>
              <a:spcAft>
                <a:spcPct val="0"/>
              </a:spcAft>
              <a:defRPr>
                <a:solidFill>
                  <a:schemeClr val="tx1"/>
                </a:solidFill>
                <a:latin typeface="Book Antiqua" pitchFamily="18" charset="0"/>
              </a:defRPr>
            </a:lvl9pPr>
          </a:lstStyle>
          <a:p>
            <a:pPr>
              <a:spcBef>
                <a:spcPct val="50000"/>
              </a:spcBef>
              <a:defRPr/>
            </a:pPr>
            <a:r>
              <a:rPr lang="en-US" sz="3600" b="1" u="sng" dirty="0" smtClean="0">
                <a:effectLst>
                  <a:outerShdw blurRad="38100" dist="38100" dir="2700000" algn="tl">
                    <a:srgbClr val="69676D"/>
                  </a:outerShdw>
                </a:effectLst>
                <a:latin typeface="Arial" charset="0"/>
              </a:rPr>
              <a:t>Vs. 14</a:t>
            </a:r>
            <a:r>
              <a:rPr lang="en-US" sz="3600" b="1" dirty="0" smtClean="0">
                <a:effectLst>
                  <a:outerShdw blurRad="38100" dist="38100" dir="2700000" algn="tl">
                    <a:srgbClr val="69676D"/>
                  </a:outerShdw>
                </a:effectLst>
                <a:latin typeface="Arial" charset="0"/>
              </a:rPr>
              <a:t>: </a:t>
            </a:r>
            <a:r>
              <a:rPr lang="en-US" sz="3600" b="1" i="1" dirty="0" smtClean="0">
                <a:solidFill>
                  <a:srgbClr val="FFFF00"/>
                </a:solidFill>
                <a:effectLst>
                  <a:outerShdw blurRad="38100" dist="38100" dir="2700000" algn="tl">
                    <a:srgbClr val="69676D"/>
                  </a:outerShdw>
                </a:effectLst>
                <a:latin typeface="Arial" charset="0"/>
              </a:rPr>
              <a:t>“The second death”</a:t>
            </a:r>
          </a:p>
          <a:p>
            <a:pPr>
              <a:spcBef>
                <a:spcPct val="50000"/>
              </a:spcBef>
              <a:defRPr/>
            </a:pPr>
            <a:r>
              <a:rPr lang="en-US" b="1" dirty="0" smtClean="0">
                <a:effectLst>
                  <a:outerShdw blurRad="38100" dist="38100" dir="2700000" algn="tl">
                    <a:srgbClr val="69676D"/>
                  </a:outerShdw>
                </a:effectLst>
                <a:latin typeface="Arial" charset="0"/>
              </a:rPr>
              <a:t>      </a:t>
            </a:r>
            <a:r>
              <a:rPr lang="en-US" sz="3200" b="1" dirty="0" smtClean="0">
                <a:effectLst>
                  <a:outerShdw blurRad="38100" dist="38100" dir="2700000" algn="tl">
                    <a:srgbClr val="69676D"/>
                  </a:outerShdw>
                </a:effectLst>
                <a:latin typeface="Arial" charset="0"/>
              </a:rPr>
              <a:t>The first death consisted in the separation of the soul from the body for a season; the second </a:t>
            </a:r>
            <a:r>
              <a:rPr lang="en-US" sz="3200" b="1" smtClean="0">
                <a:effectLst>
                  <a:outerShdw blurRad="38100" dist="38100" dir="2700000" algn="tl">
                    <a:srgbClr val="69676D"/>
                  </a:outerShdw>
                </a:effectLst>
                <a:latin typeface="Arial" charset="0"/>
              </a:rPr>
              <a:t>death is </a:t>
            </a:r>
            <a:r>
              <a:rPr lang="en-US" sz="3200" b="1" dirty="0" smtClean="0">
                <a:effectLst>
                  <a:outerShdw blurRad="38100" dist="38100" dir="2700000" algn="tl">
                    <a:srgbClr val="69676D"/>
                  </a:outerShdw>
                </a:effectLst>
                <a:latin typeface="Arial" charset="0"/>
              </a:rPr>
              <a:t>the separation of body and soul from God for ever. The first death is that from which there may be a resurrection; the second death is that from which there can be no recovery. </a:t>
            </a:r>
          </a:p>
        </p:txBody>
      </p:sp>
      <p:sp>
        <p:nvSpPr>
          <p:cNvPr id="4" name="Title 1"/>
          <p:cNvSpPr txBox="1">
            <a:spLocks/>
          </p:cNvSpPr>
          <p:nvPr/>
        </p:nvSpPr>
        <p:spPr>
          <a:xfrm>
            <a:off x="152400" y="228600"/>
            <a:ext cx="8915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n-US" sz="3600" u="sng" smtClean="0">
                <a:solidFill>
                  <a:schemeClr val="tx1"/>
                </a:solidFill>
              </a:rPr>
              <a:t>Resurrection of the unbelieving dead</a:t>
            </a:r>
            <a:endParaRPr lang="en-US" sz="3600" u="sng" dirty="0">
              <a:solidFill>
                <a:schemeClr val="tx1"/>
              </a:solidFill>
            </a:endParaRPr>
          </a:p>
        </p:txBody>
      </p:sp>
    </p:spTree>
    <p:extLst>
      <p:ext uri="{BB962C8B-B14F-4D97-AF65-F5344CB8AC3E}">
        <p14:creationId xmlns:p14="http://schemas.microsoft.com/office/powerpoint/2010/main" val="754771070"/>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3"/>
          <p:cNvSpPr txBox="1">
            <a:spLocks noChangeArrowheads="1"/>
          </p:cNvSpPr>
          <p:nvPr/>
        </p:nvSpPr>
        <p:spPr bwMode="auto">
          <a:xfrm>
            <a:off x="304800" y="1752600"/>
            <a:ext cx="86106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Book Antiqua" pitchFamily="18" charset="0"/>
              </a:defRPr>
            </a:lvl1pPr>
            <a:lvl2pPr marL="800100" indent="-342900">
              <a:defRPr>
                <a:solidFill>
                  <a:schemeClr val="tx1"/>
                </a:solidFill>
                <a:latin typeface="Book Antiqua" pitchFamily="18" charset="0"/>
              </a:defRPr>
            </a:lvl2pPr>
            <a:lvl3pPr marL="1257300" indent="-342900">
              <a:defRPr>
                <a:solidFill>
                  <a:schemeClr val="tx1"/>
                </a:solidFill>
                <a:latin typeface="Book Antiqua" pitchFamily="18" charset="0"/>
              </a:defRPr>
            </a:lvl3pPr>
            <a:lvl4pPr marL="1714500" indent="-342900">
              <a:defRPr>
                <a:solidFill>
                  <a:schemeClr val="tx1"/>
                </a:solidFill>
                <a:latin typeface="Book Antiqua" pitchFamily="18" charset="0"/>
              </a:defRPr>
            </a:lvl4pPr>
            <a:lvl5pPr marL="2171700" indent="-342900">
              <a:defRPr>
                <a:solidFill>
                  <a:schemeClr val="tx1"/>
                </a:solidFill>
                <a:latin typeface="Book Antiqua" pitchFamily="18" charset="0"/>
              </a:defRPr>
            </a:lvl5pPr>
            <a:lvl6pPr marL="2628900" indent="-342900" fontAlgn="base">
              <a:spcBef>
                <a:spcPct val="0"/>
              </a:spcBef>
              <a:spcAft>
                <a:spcPct val="0"/>
              </a:spcAft>
              <a:defRPr>
                <a:solidFill>
                  <a:schemeClr val="tx1"/>
                </a:solidFill>
                <a:latin typeface="Book Antiqua" pitchFamily="18" charset="0"/>
              </a:defRPr>
            </a:lvl6pPr>
            <a:lvl7pPr marL="3086100" indent="-342900" fontAlgn="base">
              <a:spcBef>
                <a:spcPct val="0"/>
              </a:spcBef>
              <a:spcAft>
                <a:spcPct val="0"/>
              </a:spcAft>
              <a:defRPr>
                <a:solidFill>
                  <a:schemeClr val="tx1"/>
                </a:solidFill>
                <a:latin typeface="Book Antiqua" pitchFamily="18" charset="0"/>
              </a:defRPr>
            </a:lvl7pPr>
            <a:lvl8pPr marL="3543300" indent="-342900" fontAlgn="base">
              <a:spcBef>
                <a:spcPct val="0"/>
              </a:spcBef>
              <a:spcAft>
                <a:spcPct val="0"/>
              </a:spcAft>
              <a:defRPr>
                <a:solidFill>
                  <a:schemeClr val="tx1"/>
                </a:solidFill>
                <a:latin typeface="Book Antiqua" pitchFamily="18" charset="0"/>
              </a:defRPr>
            </a:lvl8pPr>
            <a:lvl9pPr marL="4000500" indent="-342900" fontAlgn="base">
              <a:spcBef>
                <a:spcPct val="0"/>
              </a:spcBef>
              <a:spcAft>
                <a:spcPct val="0"/>
              </a:spcAft>
              <a:defRPr>
                <a:solidFill>
                  <a:schemeClr val="tx1"/>
                </a:solidFill>
                <a:latin typeface="Book Antiqua" pitchFamily="18" charset="0"/>
              </a:defRPr>
            </a:lvl9pPr>
          </a:lstStyle>
          <a:p>
            <a:pPr>
              <a:spcBef>
                <a:spcPct val="50000"/>
              </a:spcBef>
              <a:defRPr/>
            </a:pPr>
            <a:r>
              <a:rPr lang="en-US" sz="3600" b="1" u="sng" dirty="0" smtClean="0">
                <a:effectLst>
                  <a:outerShdw blurRad="38100" dist="38100" dir="2700000" algn="tl">
                    <a:srgbClr val="69676D"/>
                  </a:outerShdw>
                </a:effectLst>
                <a:latin typeface="Arial" charset="0"/>
              </a:rPr>
              <a:t>Vs. 14</a:t>
            </a:r>
            <a:r>
              <a:rPr lang="en-US" sz="3600" b="1" dirty="0" smtClean="0">
                <a:effectLst>
                  <a:outerShdw blurRad="38100" dist="38100" dir="2700000" algn="tl">
                    <a:srgbClr val="69676D"/>
                  </a:outerShdw>
                </a:effectLst>
                <a:latin typeface="Arial" charset="0"/>
              </a:rPr>
              <a:t>: </a:t>
            </a:r>
            <a:r>
              <a:rPr lang="en-US" sz="3600" b="1" i="1" dirty="0" smtClean="0">
                <a:solidFill>
                  <a:srgbClr val="FFFF00"/>
                </a:solidFill>
                <a:effectLst>
                  <a:outerShdw blurRad="38100" dist="38100" dir="2700000" algn="tl">
                    <a:srgbClr val="69676D"/>
                  </a:outerShdw>
                </a:effectLst>
                <a:latin typeface="Arial" charset="0"/>
              </a:rPr>
              <a:t>“The second death”</a:t>
            </a:r>
          </a:p>
          <a:p>
            <a:pPr>
              <a:spcBef>
                <a:spcPct val="50000"/>
              </a:spcBef>
              <a:defRPr/>
            </a:pPr>
            <a:r>
              <a:rPr lang="en-US" b="1" dirty="0" smtClean="0">
                <a:effectLst>
                  <a:outerShdw blurRad="38100" dist="38100" dir="2700000" algn="tl">
                    <a:srgbClr val="69676D"/>
                  </a:outerShdw>
                </a:effectLst>
                <a:latin typeface="Arial" charset="0"/>
              </a:rPr>
              <a:t>      </a:t>
            </a:r>
            <a:r>
              <a:rPr lang="en-US" sz="3600" b="1" dirty="0" smtClean="0">
                <a:effectLst>
                  <a:outerShdw blurRad="38100" dist="38100" dir="2700000" algn="tl">
                    <a:srgbClr val="69676D"/>
                  </a:outerShdw>
                </a:effectLst>
                <a:latin typeface="Arial" charset="0"/>
              </a:rPr>
              <a:t>By the first death the body is destroyed during time; by the second death, both body and soul are destroyed through eternity.</a:t>
            </a:r>
          </a:p>
        </p:txBody>
      </p:sp>
      <p:sp>
        <p:nvSpPr>
          <p:cNvPr id="4" name="Title 1"/>
          <p:cNvSpPr txBox="1">
            <a:spLocks/>
          </p:cNvSpPr>
          <p:nvPr/>
        </p:nvSpPr>
        <p:spPr>
          <a:xfrm>
            <a:off x="152400" y="228600"/>
            <a:ext cx="8915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n-US" sz="3600" u="sng" smtClean="0">
                <a:solidFill>
                  <a:schemeClr val="tx1"/>
                </a:solidFill>
              </a:rPr>
              <a:t>Resurrection of the unbelieving dead</a:t>
            </a:r>
            <a:endParaRPr lang="en-US" sz="3600" u="sng" dirty="0">
              <a:solidFill>
                <a:schemeClr val="tx1"/>
              </a:solidFill>
            </a:endParaRPr>
          </a:p>
        </p:txBody>
      </p:sp>
    </p:spTree>
    <p:extLst>
      <p:ext uri="{BB962C8B-B14F-4D97-AF65-F5344CB8AC3E}">
        <p14:creationId xmlns:p14="http://schemas.microsoft.com/office/powerpoint/2010/main" val="4129634044"/>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ext Box 3"/>
          <p:cNvSpPr txBox="1">
            <a:spLocks noChangeArrowheads="1"/>
          </p:cNvSpPr>
          <p:nvPr/>
        </p:nvSpPr>
        <p:spPr bwMode="auto">
          <a:xfrm>
            <a:off x="304800" y="1371600"/>
            <a:ext cx="86106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Book Antiqua" pitchFamily="18" charset="0"/>
              </a:defRPr>
            </a:lvl1pPr>
            <a:lvl2pPr marL="800100" indent="-342900">
              <a:defRPr>
                <a:solidFill>
                  <a:schemeClr val="tx1"/>
                </a:solidFill>
                <a:latin typeface="Book Antiqua" pitchFamily="18" charset="0"/>
              </a:defRPr>
            </a:lvl2pPr>
            <a:lvl3pPr marL="1257300" indent="-342900">
              <a:defRPr>
                <a:solidFill>
                  <a:schemeClr val="tx1"/>
                </a:solidFill>
                <a:latin typeface="Book Antiqua" pitchFamily="18" charset="0"/>
              </a:defRPr>
            </a:lvl3pPr>
            <a:lvl4pPr marL="1714500" indent="-342900">
              <a:defRPr>
                <a:solidFill>
                  <a:schemeClr val="tx1"/>
                </a:solidFill>
                <a:latin typeface="Book Antiqua" pitchFamily="18" charset="0"/>
              </a:defRPr>
            </a:lvl4pPr>
            <a:lvl5pPr marL="2171700" indent="-342900">
              <a:defRPr>
                <a:solidFill>
                  <a:schemeClr val="tx1"/>
                </a:solidFill>
                <a:latin typeface="Book Antiqua" pitchFamily="18" charset="0"/>
              </a:defRPr>
            </a:lvl5pPr>
            <a:lvl6pPr marL="2628900" indent="-342900" fontAlgn="base">
              <a:spcBef>
                <a:spcPct val="0"/>
              </a:spcBef>
              <a:spcAft>
                <a:spcPct val="0"/>
              </a:spcAft>
              <a:defRPr>
                <a:solidFill>
                  <a:schemeClr val="tx1"/>
                </a:solidFill>
                <a:latin typeface="Book Antiqua" pitchFamily="18" charset="0"/>
              </a:defRPr>
            </a:lvl6pPr>
            <a:lvl7pPr marL="3086100" indent="-342900" fontAlgn="base">
              <a:spcBef>
                <a:spcPct val="0"/>
              </a:spcBef>
              <a:spcAft>
                <a:spcPct val="0"/>
              </a:spcAft>
              <a:defRPr>
                <a:solidFill>
                  <a:schemeClr val="tx1"/>
                </a:solidFill>
                <a:latin typeface="Book Antiqua" pitchFamily="18" charset="0"/>
              </a:defRPr>
            </a:lvl7pPr>
            <a:lvl8pPr marL="3543300" indent="-342900" fontAlgn="base">
              <a:spcBef>
                <a:spcPct val="0"/>
              </a:spcBef>
              <a:spcAft>
                <a:spcPct val="0"/>
              </a:spcAft>
              <a:defRPr>
                <a:solidFill>
                  <a:schemeClr val="tx1"/>
                </a:solidFill>
                <a:latin typeface="Book Antiqua" pitchFamily="18" charset="0"/>
              </a:defRPr>
            </a:lvl8pPr>
            <a:lvl9pPr marL="4000500" indent="-342900" fontAlgn="base">
              <a:spcBef>
                <a:spcPct val="0"/>
              </a:spcBef>
              <a:spcAft>
                <a:spcPct val="0"/>
              </a:spcAft>
              <a:defRPr>
                <a:solidFill>
                  <a:schemeClr val="tx1"/>
                </a:solidFill>
                <a:latin typeface="Book Antiqua" pitchFamily="18" charset="0"/>
              </a:defRPr>
            </a:lvl9pPr>
          </a:lstStyle>
          <a:p>
            <a:pPr>
              <a:spcBef>
                <a:spcPct val="50000"/>
              </a:spcBef>
              <a:defRPr/>
            </a:pPr>
            <a:r>
              <a:rPr lang="en-US" sz="3600" b="1" u="sng" dirty="0" smtClean="0">
                <a:effectLst>
                  <a:outerShdw blurRad="38100" dist="38100" dir="2700000" algn="tl">
                    <a:srgbClr val="69676D"/>
                  </a:outerShdw>
                </a:effectLst>
                <a:latin typeface="Arial" charset="0"/>
              </a:rPr>
              <a:t>Vs. 15</a:t>
            </a:r>
            <a:r>
              <a:rPr lang="en-US" sz="3600" b="1" dirty="0" smtClean="0">
                <a:effectLst>
                  <a:outerShdw blurRad="38100" dist="38100" dir="2700000" algn="tl">
                    <a:srgbClr val="69676D"/>
                  </a:outerShdw>
                </a:effectLst>
                <a:latin typeface="Arial" charset="0"/>
              </a:rPr>
              <a:t>: </a:t>
            </a:r>
            <a:r>
              <a:rPr lang="en-US" sz="3600" b="1" i="1" dirty="0" smtClean="0">
                <a:solidFill>
                  <a:srgbClr val="FFFF00"/>
                </a:solidFill>
                <a:effectLst>
                  <a:outerShdw blurRad="38100" dist="38100" dir="2700000" algn="tl">
                    <a:srgbClr val="69676D"/>
                  </a:outerShdw>
                </a:effectLst>
                <a:latin typeface="Arial" charset="0"/>
              </a:rPr>
              <a:t>“Not found… lake of fire”</a:t>
            </a:r>
          </a:p>
          <a:p>
            <a:pPr>
              <a:spcBef>
                <a:spcPct val="50000"/>
              </a:spcBef>
              <a:defRPr/>
            </a:pPr>
            <a:r>
              <a:rPr lang="en-US" b="1" dirty="0" smtClean="0">
                <a:effectLst>
                  <a:outerShdw blurRad="38100" dist="38100" dir="2700000" algn="tl">
                    <a:srgbClr val="69676D"/>
                  </a:outerShdw>
                </a:effectLst>
                <a:latin typeface="Arial" charset="0"/>
              </a:rPr>
              <a:t>     </a:t>
            </a:r>
            <a:r>
              <a:rPr lang="en-US" sz="3600" b="1" dirty="0" smtClean="0">
                <a:effectLst>
                  <a:outerShdw blurRad="38100" dist="38100" dir="2700000" algn="tl">
                    <a:srgbClr val="69676D"/>
                  </a:outerShdw>
                </a:effectLst>
                <a:latin typeface="Arial" charset="0"/>
              </a:rPr>
              <a:t>The book of life will determine who goes into the lake of fire not the books of works.</a:t>
            </a:r>
          </a:p>
          <a:p>
            <a:pPr>
              <a:spcBef>
                <a:spcPct val="50000"/>
              </a:spcBef>
              <a:defRPr/>
            </a:pPr>
            <a:r>
              <a:rPr lang="en-US" sz="3600" b="1" dirty="0" smtClean="0">
                <a:effectLst>
                  <a:outerShdw blurRad="38100" dist="38100" dir="2700000" algn="tl">
                    <a:srgbClr val="69676D"/>
                  </a:outerShdw>
                </a:effectLst>
                <a:latin typeface="Arial" charset="0"/>
              </a:rPr>
              <a:t>  Their names are not in the book because they reject God’s salvation &amp; by the same token God will reject them.</a:t>
            </a:r>
          </a:p>
        </p:txBody>
      </p:sp>
      <p:sp>
        <p:nvSpPr>
          <p:cNvPr id="4" name="Title 1"/>
          <p:cNvSpPr txBox="1">
            <a:spLocks/>
          </p:cNvSpPr>
          <p:nvPr/>
        </p:nvSpPr>
        <p:spPr>
          <a:xfrm>
            <a:off x="152400" y="228600"/>
            <a:ext cx="8915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n-US" sz="3600" u="sng" smtClean="0">
                <a:solidFill>
                  <a:schemeClr val="tx1"/>
                </a:solidFill>
              </a:rPr>
              <a:t>Resurrection of the unbelieving dead</a:t>
            </a:r>
            <a:endParaRPr lang="en-US" sz="3600" u="sng" dirty="0">
              <a:solidFill>
                <a:schemeClr val="tx1"/>
              </a:solidFill>
            </a:endParaRPr>
          </a:p>
        </p:txBody>
      </p:sp>
    </p:spTree>
    <p:extLst>
      <p:ext uri="{BB962C8B-B14F-4D97-AF65-F5344CB8AC3E}">
        <p14:creationId xmlns:p14="http://schemas.microsoft.com/office/powerpoint/2010/main" val="855733372"/>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0"/>
            <a:ext cx="7772400" cy="3581400"/>
          </a:xfrm>
        </p:spPr>
        <p:txBody>
          <a:bodyPr/>
          <a:lstStyle/>
          <a:p>
            <a:pPr algn="ctr"/>
            <a:r>
              <a:rPr lang="en-US" sz="8800" dirty="0" smtClean="0"/>
              <a:t>END TIME </a:t>
            </a:r>
            <a:r>
              <a:rPr lang="en-US" sz="14000" i="1" dirty="0" smtClean="0">
                <a:solidFill>
                  <a:srgbClr val="FF0000"/>
                </a:solidFill>
              </a:rPr>
              <a:t>BATTLES</a:t>
            </a:r>
            <a:endParaRPr lang="en-US" sz="14000" i="1" dirty="0">
              <a:solidFill>
                <a:srgbClr val="FF0000"/>
              </a:solidFill>
            </a:endParaRPr>
          </a:p>
        </p:txBody>
      </p:sp>
    </p:spTree>
    <p:extLst>
      <p:ext uri="{BB962C8B-B14F-4D97-AF65-F5344CB8AC3E}">
        <p14:creationId xmlns:p14="http://schemas.microsoft.com/office/powerpoint/2010/main" val="4143209448"/>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descr="http://www.metal-archives.com/images/3/9/9/8/399807.jpg?39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8649"/>
            <a:ext cx="8991600" cy="6540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3965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838200"/>
            <a:ext cx="8839200" cy="6019800"/>
          </a:xfrm>
        </p:spPr>
        <p:txBody>
          <a:bodyPr>
            <a:noAutofit/>
          </a:bodyPr>
          <a:lstStyle/>
          <a:p>
            <a:pPr marL="68580" indent="0" algn="ctr">
              <a:buNone/>
            </a:pPr>
            <a:r>
              <a:rPr lang="en-US" sz="3200" b="1" u="sng" dirty="0" smtClean="0">
                <a:solidFill>
                  <a:srgbClr val="FFFF00"/>
                </a:solidFill>
              </a:rPr>
              <a:t>SIGNS OF THE LAST DAYS</a:t>
            </a:r>
          </a:p>
          <a:p>
            <a:pPr marL="68580" indent="0" algn="ctr">
              <a:buNone/>
            </a:pPr>
            <a:endParaRPr lang="en-US" sz="800" b="1" u="sng" dirty="0" smtClean="0">
              <a:solidFill>
                <a:srgbClr val="FFFF00"/>
              </a:solidFill>
            </a:endParaRPr>
          </a:p>
          <a:p>
            <a:r>
              <a:rPr lang="en-US" sz="4000" dirty="0" smtClean="0">
                <a:solidFill>
                  <a:srgbClr val="FFFF00"/>
                </a:solidFill>
              </a:rPr>
              <a:t>DEVASTATION  </a:t>
            </a:r>
            <a:r>
              <a:rPr lang="en-US" sz="4000" dirty="0" smtClean="0">
                <a:solidFill>
                  <a:schemeClr val="tx2">
                    <a:lumMod val="90000"/>
                  </a:schemeClr>
                </a:solidFill>
              </a:rPr>
              <a:t>of places</a:t>
            </a:r>
            <a:endParaRPr lang="en-US" sz="800" dirty="0"/>
          </a:p>
          <a:p>
            <a:r>
              <a:rPr lang="en-US" sz="3200" b="1" dirty="0" smtClean="0">
                <a:solidFill>
                  <a:schemeClr val="accent2">
                    <a:lumMod val="60000"/>
                    <a:lumOff val="40000"/>
                  </a:schemeClr>
                </a:solidFill>
              </a:rPr>
              <a:t>Earthquake takes over 55,000 </a:t>
            </a:r>
            <a:r>
              <a:rPr lang="en-US" sz="3200" b="1" dirty="0">
                <a:solidFill>
                  <a:schemeClr val="accent2">
                    <a:lumMod val="60000"/>
                    <a:lumOff val="40000"/>
                  </a:schemeClr>
                </a:solidFill>
              </a:rPr>
              <a:t>l</a:t>
            </a:r>
            <a:r>
              <a:rPr lang="en-US" sz="3200" b="1" dirty="0" smtClean="0">
                <a:solidFill>
                  <a:schemeClr val="accent2">
                    <a:lumMod val="60000"/>
                    <a:lumOff val="40000"/>
                  </a:schemeClr>
                </a:solidFill>
              </a:rPr>
              <a:t>ives </a:t>
            </a:r>
            <a:r>
              <a:rPr lang="en-US" sz="3200" b="1" dirty="0">
                <a:solidFill>
                  <a:schemeClr val="accent2">
                    <a:lumMod val="60000"/>
                    <a:lumOff val="40000"/>
                  </a:schemeClr>
                </a:solidFill>
              </a:rPr>
              <a:t>in Turkey and Syria</a:t>
            </a:r>
          </a:p>
          <a:p>
            <a:pPr marL="68580" indent="0">
              <a:buNone/>
            </a:pPr>
            <a:r>
              <a:rPr lang="en-US" sz="3200" dirty="0"/>
              <a:t>On Feb. 6</a:t>
            </a:r>
            <a:r>
              <a:rPr lang="en-US" sz="3200" dirty="0" smtClean="0"/>
              <a:t>, 2023 </a:t>
            </a:r>
            <a:r>
              <a:rPr lang="en-US" sz="3200" dirty="0"/>
              <a:t>a 7.8-magnitude earthquake struck southeast Turkey near the Syria border, followed by a 7.5-magnitude aftershock mere hours </a:t>
            </a:r>
            <a:r>
              <a:rPr lang="en-US" sz="3200" dirty="0" smtClean="0"/>
              <a:t>later. </a:t>
            </a:r>
            <a:r>
              <a:rPr lang="en-US" sz="3200" dirty="0"/>
              <a:t>The disaster </a:t>
            </a:r>
            <a:r>
              <a:rPr lang="en-US" sz="3200" dirty="0">
                <a:solidFill>
                  <a:schemeClr val="accent2">
                    <a:lumMod val="60000"/>
                    <a:lumOff val="40000"/>
                  </a:schemeClr>
                </a:solidFill>
              </a:rPr>
              <a:t>took the lives of more than 55,000 </a:t>
            </a:r>
            <a:r>
              <a:rPr lang="en-US" sz="3200" dirty="0" smtClean="0">
                <a:solidFill>
                  <a:schemeClr val="accent2">
                    <a:lumMod val="60000"/>
                    <a:lumOff val="40000"/>
                  </a:schemeClr>
                </a:solidFill>
              </a:rPr>
              <a:t>people</a:t>
            </a:r>
            <a:r>
              <a:rPr lang="en-US" sz="3200" dirty="0" smtClean="0"/>
              <a:t>. </a:t>
            </a:r>
            <a:r>
              <a:rPr lang="en-US" sz="3200" dirty="0"/>
              <a:t>Most of the dead were Turkish. Turkey’s last 7.8-magnitude </a:t>
            </a:r>
            <a:r>
              <a:rPr lang="en-US" sz="3200" dirty="0">
                <a:solidFill>
                  <a:srgbClr val="FFFF00"/>
                </a:solidFill>
                <a:effectLst>
                  <a:outerShdw blurRad="38100" dist="38100" dir="2700000" algn="tl">
                    <a:srgbClr val="000000">
                      <a:alpha val="43137"/>
                    </a:srgbClr>
                  </a:outerShdw>
                </a:effectLst>
              </a:rPr>
              <a:t>quake in 1939 caused more than 32,000 deaths</a:t>
            </a:r>
          </a:p>
          <a:p>
            <a:pPr marL="68580" indent="0">
              <a:buNone/>
            </a:pPr>
            <a:endParaRPr lang="en-US" sz="3200" dirty="0"/>
          </a:p>
          <a:p>
            <a:pPr marL="68580" indent="0">
              <a:buNone/>
            </a:pPr>
            <a:endParaRPr lang="en-US" sz="3200" dirty="0">
              <a:solidFill>
                <a:srgbClr val="FFFF00"/>
              </a:solidFill>
              <a:effectLst>
                <a:outerShdw blurRad="38100" dist="38100" dir="2700000" algn="tl">
                  <a:srgbClr val="000000">
                    <a:alpha val="43137"/>
                  </a:srgbClr>
                </a:outerShdw>
              </a:effectLst>
            </a:endParaRPr>
          </a:p>
          <a:p>
            <a:pPr marL="68580" indent="0">
              <a:buNone/>
            </a:pPr>
            <a:endParaRPr lang="en-US" sz="32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5933557"/>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382000" cy="914400"/>
          </a:xfrm>
        </p:spPr>
        <p:txBody>
          <a:bodyPr/>
          <a:lstStyle/>
          <a:p>
            <a:pPr algn="ctr"/>
            <a:r>
              <a:rPr lang="en-US" sz="4800" dirty="0" smtClean="0">
                <a:solidFill>
                  <a:srgbClr val="FF0000"/>
                </a:solidFill>
              </a:rPr>
              <a:t>The BATTLE OF ARMAGEDDON</a:t>
            </a:r>
            <a:endParaRPr lang="en-US" sz="4800" dirty="0">
              <a:solidFill>
                <a:srgbClr val="FF0000"/>
              </a:solidFill>
            </a:endParaRPr>
          </a:p>
        </p:txBody>
      </p:sp>
      <p:sp>
        <p:nvSpPr>
          <p:cNvPr id="3" name="Content Placeholder 2"/>
          <p:cNvSpPr>
            <a:spLocks noGrp="1"/>
          </p:cNvSpPr>
          <p:nvPr>
            <p:ph idx="1"/>
          </p:nvPr>
        </p:nvSpPr>
        <p:spPr>
          <a:xfrm>
            <a:off x="533400" y="1219200"/>
            <a:ext cx="8458200" cy="5486400"/>
          </a:xfrm>
        </p:spPr>
        <p:txBody>
          <a:bodyPr>
            <a:noAutofit/>
          </a:bodyPr>
          <a:lstStyle/>
          <a:p>
            <a:r>
              <a:rPr lang="en-US" sz="3400" dirty="0" smtClean="0"/>
              <a:t>According to Revelation chapters 19 &amp; 2o, the chronology of the battle of Armageddon falls between the 2</a:t>
            </a:r>
            <a:r>
              <a:rPr lang="en-US" sz="3400" baseline="30000" dirty="0" smtClean="0"/>
              <a:t>nd</a:t>
            </a:r>
            <a:r>
              <a:rPr lang="en-US" sz="3400" dirty="0" smtClean="0"/>
              <a:t> coming of Christ and the millennial reign of Christ</a:t>
            </a:r>
          </a:p>
          <a:p>
            <a:r>
              <a:rPr lang="en-US" sz="3400" dirty="0" smtClean="0"/>
              <a:t>Hence, </a:t>
            </a:r>
            <a:r>
              <a:rPr lang="en-US" sz="3400" dirty="0" smtClean="0">
                <a:solidFill>
                  <a:srgbClr val="FF0000"/>
                </a:solidFill>
              </a:rPr>
              <a:t>the return of Jesus Christ is a prelude to the Armageddon</a:t>
            </a:r>
            <a:r>
              <a:rPr lang="en-US" sz="3400" dirty="0" smtClean="0"/>
              <a:t>. Jesus knows that He will return to do battle before He reigns in His millennial kingdom; so He will come prepared for war</a:t>
            </a:r>
          </a:p>
          <a:p>
            <a:pPr marL="68580" indent="0" algn="ctr">
              <a:buNone/>
            </a:pPr>
            <a:r>
              <a:rPr lang="en-US" sz="3200" b="1" i="1" dirty="0" smtClean="0">
                <a:solidFill>
                  <a:srgbClr val="FFFF00"/>
                </a:solidFill>
              </a:rPr>
              <a:t>(READ - Revelation 19:11-21)  </a:t>
            </a:r>
            <a:endParaRPr lang="en-US" sz="3200" b="1" i="1" dirty="0">
              <a:solidFill>
                <a:srgbClr val="FFFF00"/>
              </a:solidFill>
            </a:endParaRPr>
          </a:p>
        </p:txBody>
      </p:sp>
    </p:spTree>
    <p:extLst>
      <p:ext uri="{BB962C8B-B14F-4D97-AF65-F5344CB8AC3E}">
        <p14:creationId xmlns:p14="http://schemas.microsoft.com/office/powerpoint/2010/main" val="1509651763"/>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81000" y="1143000"/>
            <a:ext cx="8529852" cy="5715000"/>
          </a:xfrm>
        </p:spPr>
        <p:txBody>
          <a:bodyPr>
            <a:noAutofit/>
          </a:bodyPr>
          <a:lstStyle/>
          <a:p>
            <a:pPr marL="0" indent="0">
              <a:buNone/>
            </a:pPr>
            <a:r>
              <a:rPr lang="en-US" sz="3600" dirty="0" smtClean="0">
                <a:effectLst/>
              </a:rPr>
              <a:t>In </a:t>
            </a:r>
            <a:r>
              <a:rPr lang="en-US" sz="3600" i="1" dirty="0" smtClean="0">
                <a:solidFill>
                  <a:srgbClr val="FFFF00"/>
                </a:solidFill>
                <a:effectLst/>
              </a:rPr>
              <a:t>Rev. 19:7-10</a:t>
            </a:r>
            <a:r>
              <a:rPr lang="en-US" sz="3600" i="1" dirty="0" smtClean="0">
                <a:effectLst/>
              </a:rPr>
              <a:t> </a:t>
            </a:r>
            <a:r>
              <a:rPr lang="en-US" sz="3600" dirty="0" smtClean="0">
                <a:effectLst/>
              </a:rPr>
              <a:t>Jesus Christ is seen as the bridegroom; </a:t>
            </a:r>
            <a:r>
              <a:rPr lang="en-US" sz="3600" dirty="0" smtClean="0"/>
              <a:t>but in the verses to follow </a:t>
            </a:r>
            <a:r>
              <a:rPr lang="en-US" sz="3600" i="1" dirty="0" smtClean="0">
                <a:solidFill>
                  <a:srgbClr val="FFFF00"/>
                </a:solidFill>
              </a:rPr>
              <a:t>(11-16)</a:t>
            </a:r>
            <a:r>
              <a:rPr lang="en-US" sz="3600" i="1" dirty="0" smtClean="0">
                <a:solidFill>
                  <a:srgbClr val="FFFF00"/>
                </a:solidFill>
                <a:effectLst/>
              </a:rPr>
              <a:t> </a:t>
            </a:r>
            <a:r>
              <a:rPr lang="en-US" sz="3600" dirty="0" smtClean="0">
                <a:effectLst/>
              </a:rPr>
              <a:t>Jesus is now further revealed as </a:t>
            </a:r>
            <a:r>
              <a:rPr lang="en-US" sz="3600" dirty="0">
                <a:effectLst/>
              </a:rPr>
              <a:t>an </a:t>
            </a:r>
            <a:r>
              <a:rPr lang="en-US" sz="3600" dirty="0">
                <a:solidFill>
                  <a:srgbClr val="FFFF00"/>
                </a:solidFill>
                <a:effectLst/>
              </a:rPr>
              <a:t>all-conquering warrior</a:t>
            </a:r>
            <a:r>
              <a:rPr lang="en-US" sz="3600" dirty="0">
                <a:effectLst/>
              </a:rPr>
              <a:t>. This describes Jesus' coming as the Jews expected Him the first </a:t>
            </a:r>
            <a:r>
              <a:rPr lang="en-US" sz="3600" dirty="0" smtClean="0">
                <a:effectLst/>
              </a:rPr>
              <a:t>time… as </a:t>
            </a:r>
            <a:r>
              <a:rPr lang="en-US" sz="3600" dirty="0">
                <a:effectLst/>
              </a:rPr>
              <a:t>a </a:t>
            </a:r>
            <a:r>
              <a:rPr lang="en-US" sz="3600" dirty="0">
                <a:solidFill>
                  <a:srgbClr val="FFFF00"/>
                </a:solidFill>
                <a:effectLst/>
              </a:rPr>
              <a:t>powerful military general</a:t>
            </a:r>
            <a:r>
              <a:rPr lang="en-US" sz="3600" dirty="0">
                <a:effectLst/>
              </a:rPr>
              <a:t>. </a:t>
            </a:r>
            <a:r>
              <a:rPr lang="en-US" sz="3600" dirty="0">
                <a:solidFill>
                  <a:srgbClr val="00FFFF"/>
                </a:solidFill>
              </a:rPr>
              <a:t> </a:t>
            </a:r>
            <a:endParaRPr lang="en-US" sz="3600" dirty="0" smtClean="0">
              <a:solidFill>
                <a:srgbClr val="00FFFF"/>
              </a:solidFill>
            </a:endParaRPr>
          </a:p>
          <a:p>
            <a:pPr marL="0" indent="0">
              <a:buNone/>
            </a:pPr>
            <a:endParaRPr lang="en-US" sz="800" dirty="0" smtClean="0">
              <a:solidFill>
                <a:srgbClr val="00FFFF"/>
              </a:solidFill>
            </a:endParaRPr>
          </a:p>
          <a:p>
            <a:pPr marL="0" indent="0">
              <a:buNone/>
            </a:pPr>
            <a:r>
              <a:rPr lang="en-US" sz="3600" i="1" dirty="0" smtClean="0">
                <a:solidFill>
                  <a:srgbClr val="FFFF00"/>
                </a:solidFill>
                <a:effectLst>
                  <a:outerShdw blurRad="38100" dist="38100" dir="2700000" algn="tl">
                    <a:srgbClr val="000000">
                      <a:alpha val="43137"/>
                    </a:srgbClr>
                  </a:outerShdw>
                </a:effectLst>
              </a:rPr>
              <a:t>Note that the entire context from (Vs. 11-18) is replete with confidence that Jesus will be the victor in the battle of Armageddon.</a:t>
            </a:r>
          </a:p>
        </p:txBody>
      </p:sp>
      <p:sp>
        <p:nvSpPr>
          <p:cNvPr id="6" name="Title 1"/>
          <p:cNvSpPr>
            <a:spLocks noGrp="1"/>
          </p:cNvSpPr>
          <p:nvPr>
            <p:ph type="title"/>
          </p:nvPr>
        </p:nvSpPr>
        <p:spPr>
          <a:xfrm>
            <a:off x="609600" y="76200"/>
            <a:ext cx="8382000" cy="914400"/>
          </a:xfrm>
        </p:spPr>
        <p:txBody>
          <a:bodyPr/>
          <a:lstStyle/>
          <a:p>
            <a:pPr algn="ctr"/>
            <a:r>
              <a:rPr lang="en-US" sz="4800" dirty="0" smtClean="0">
                <a:solidFill>
                  <a:srgbClr val="FF0000"/>
                </a:solidFill>
              </a:rPr>
              <a:t>The BATTLE OF ARMAGEDDON</a:t>
            </a:r>
            <a:endParaRPr lang="en-US" sz="4800" dirty="0">
              <a:solidFill>
                <a:srgbClr val="FF0000"/>
              </a:solidFill>
            </a:endParaRPr>
          </a:p>
        </p:txBody>
      </p:sp>
    </p:spTree>
    <p:extLst>
      <p:ext uri="{BB962C8B-B14F-4D97-AF65-F5344CB8AC3E}">
        <p14:creationId xmlns:p14="http://schemas.microsoft.com/office/powerpoint/2010/main" val="1910779867"/>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ttps://image.slidesharecdn.com/176986025-revelation-19-141124063138-conversion-gate01/95/176986025-revelation19-17-638.jpg?cb=14168107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0484"/>
            <a:ext cx="8458199" cy="664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07840"/>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1255594"/>
            <a:ext cx="8453652" cy="5431806"/>
          </a:xfrm>
        </p:spPr>
        <p:txBody>
          <a:bodyPr>
            <a:noAutofit/>
          </a:bodyPr>
          <a:lstStyle/>
          <a:p>
            <a:pPr marL="0" indent="0">
              <a:buNone/>
            </a:pPr>
            <a:r>
              <a:rPr lang="en-US" sz="3600" i="1" dirty="0">
                <a:solidFill>
                  <a:srgbClr val="FFFF00"/>
                </a:solidFill>
                <a:effectLst/>
              </a:rPr>
              <a:t>Saying to all the fowls that fly in the midst of </a:t>
            </a:r>
            <a:r>
              <a:rPr lang="en-US" sz="3600" i="1" dirty="0" smtClean="0">
                <a:solidFill>
                  <a:srgbClr val="FFFF00"/>
                </a:solidFill>
                <a:effectLst/>
              </a:rPr>
              <a:t>heaven… </a:t>
            </a:r>
            <a:r>
              <a:rPr lang="en-US" sz="3600" dirty="0">
                <a:effectLst/>
              </a:rPr>
              <a:t>That is, to all the birds of prey--all that feed on flesh--such as hover over a </a:t>
            </a:r>
            <a:r>
              <a:rPr lang="en-US" sz="3600" dirty="0" smtClean="0">
                <a:effectLst/>
              </a:rPr>
              <a:t>battle field</a:t>
            </a:r>
            <a:r>
              <a:rPr lang="en-US" sz="3600" dirty="0">
                <a:effectLst/>
              </a:rPr>
              <a:t>. </a:t>
            </a:r>
            <a:endParaRPr lang="en-US" sz="3600" dirty="0" smtClean="0">
              <a:effectLst/>
            </a:endParaRPr>
          </a:p>
          <a:p>
            <a:pPr marL="0" indent="0">
              <a:buNone/>
            </a:pPr>
            <a:r>
              <a:rPr lang="en-US" sz="3600" i="1" dirty="0" smtClean="0">
                <a:solidFill>
                  <a:srgbClr val="FFFF00"/>
                </a:solidFill>
                <a:effectLst/>
              </a:rPr>
              <a:t>Come </a:t>
            </a:r>
            <a:r>
              <a:rPr lang="en-US" sz="3600" i="1" dirty="0">
                <a:solidFill>
                  <a:srgbClr val="FFFF00"/>
                </a:solidFill>
                <a:effectLst/>
              </a:rPr>
              <a:t>and gather yourselves </a:t>
            </a:r>
            <a:r>
              <a:rPr lang="en-US" sz="3600" i="1" dirty="0" smtClean="0">
                <a:solidFill>
                  <a:srgbClr val="FFFF00"/>
                </a:solidFill>
                <a:effectLst/>
              </a:rPr>
              <a:t>together… </a:t>
            </a:r>
          </a:p>
          <a:p>
            <a:pPr marL="0" indent="0">
              <a:buNone/>
            </a:pPr>
            <a:r>
              <a:rPr lang="en-US" sz="3600" dirty="0" smtClean="0">
                <a:effectLst/>
              </a:rPr>
              <a:t>All </a:t>
            </a:r>
            <a:r>
              <a:rPr lang="en-US" sz="3600" dirty="0">
                <a:effectLst/>
              </a:rPr>
              <a:t>this imagery is taken from the idea that there would be a great slaughter, and that the bodies of the dead would be left unburied to the birds of prey.  </a:t>
            </a:r>
            <a:endParaRPr lang="en-US" sz="3600" dirty="0" smtClean="0">
              <a:effectLst/>
            </a:endParaRPr>
          </a:p>
        </p:txBody>
      </p:sp>
      <p:sp>
        <p:nvSpPr>
          <p:cNvPr id="6" name="Title 1"/>
          <p:cNvSpPr>
            <a:spLocks noGrp="1"/>
          </p:cNvSpPr>
          <p:nvPr>
            <p:ph type="title"/>
          </p:nvPr>
        </p:nvSpPr>
        <p:spPr>
          <a:xfrm>
            <a:off x="533400" y="152400"/>
            <a:ext cx="8382000" cy="914400"/>
          </a:xfrm>
        </p:spPr>
        <p:txBody>
          <a:bodyPr/>
          <a:lstStyle/>
          <a:p>
            <a:pPr algn="ctr"/>
            <a:r>
              <a:rPr lang="en-US" sz="4800" dirty="0" smtClean="0">
                <a:solidFill>
                  <a:srgbClr val="FF0000"/>
                </a:solidFill>
              </a:rPr>
              <a:t>The BATTLE OF ARMAGEDDON</a:t>
            </a:r>
            <a:endParaRPr lang="en-US" sz="4800" dirty="0">
              <a:solidFill>
                <a:srgbClr val="FF0000"/>
              </a:solidFill>
            </a:endParaRPr>
          </a:p>
        </p:txBody>
      </p:sp>
    </p:spTree>
    <p:extLst>
      <p:ext uri="{BB962C8B-B14F-4D97-AF65-F5344CB8AC3E}">
        <p14:creationId xmlns:p14="http://schemas.microsoft.com/office/powerpoint/2010/main" val="3570931841"/>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371600"/>
            <a:ext cx="8529852" cy="5315800"/>
          </a:xfrm>
        </p:spPr>
        <p:txBody>
          <a:bodyPr>
            <a:noAutofit/>
          </a:bodyPr>
          <a:lstStyle/>
          <a:p>
            <a:pPr marL="0" indent="0">
              <a:buNone/>
            </a:pPr>
            <a:r>
              <a:rPr lang="en-US" sz="3600" i="1" dirty="0">
                <a:solidFill>
                  <a:srgbClr val="FFFF00"/>
                </a:solidFill>
                <a:effectLst/>
              </a:rPr>
              <a:t>Unto the supper of the great God</a:t>
            </a:r>
            <a:r>
              <a:rPr lang="en-US" sz="3600" dirty="0">
                <a:effectLst/>
              </a:rPr>
              <a:t>. </a:t>
            </a:r>
            <a:endParaRPr lang="en-US" sz="3600" dirty="0" smtClean="0">
              <a:effectLst/>
            </a:endParaRPr>
          </a:p>
          <a:p>
            <a:pPr marL="0" indent="0">
              <a:buNone/>
            </a:pPr>
            <a:r>
              <a:rPr lang="en-US" sz="3400" dirty="0" smtClean="0">
                <a:effectLst/>
              </a:rPr>
              <a:t>As </a:t>
            </a:r>
            <a:r>
              <a:rPr lang="en-US" sz="3400" dirty="0">
                <a:effectLst/>
              </a:rPr>
              <a:t>if the great God were about to give </a:t>
            </a:r>
            <a:r>
              <a:rPr lang="en-US" sz="3400" dirty="0" smtClean="0">
                <a:effectLst/>
              </a:rPr>
              <a:t>the birds </a:t>
            </a:r>
            <a:r>
              <a:rPr lang="en-US" sz="3400" dirty="0">
                <a:effectLst/>
              </a:rPr>
              <a:t>a </a:t>
            </a:r>
            <a:r>
              <a:rPr lang="en-US" sz="3400" dirty="0" smtClean="0">
                <a:effectLst/>
              </a:rPr>
              <a:t>feast from the carcasses </a:t>
            </a:r>
            <a:r>
              <a:rPr lang="en-US" sz="3400" dirty="0">
                <a:effectLst/>
              </a:rPr>
              <a:t>of those slain. It is called </a:t>
            </a:r>
            <a:r>
              <a:rPr lang="en-US" sz="3400" i="1" dirty="0" smtClean="0">
                <a:solidFill>
                  <a:srgbClr val="FFFF00"/>
                </a:solidFill>
                <a:effectLst/>
              </a:rPr>
              <a:t>“God’s supper”</a:t>
            </a:r>
            <a:r>
              <a:rPr lang="en-US" sz="3400" dirty="0" smtClean="0">
                <a:effectLst/>
              </a:rPr>
              <a:t>  because He </a:t>
            </a:r>
            <a:r>
              <a:rPr lang="en-US" sz="3400" dirty="0">
                <a:effectLst/>
              </a:rPr>
              <a:t>gives it; and the image is merely that there would be a great slaughter of his </a:t>
            </a:r>
            <a:r>
              <a:rPr lang="en-US" sz="3400" dirty="0" smtClean="0">
                <a:effectLst/>
              </a:rPr>
              <a:t>foes. </a:t>
            </a:r>
          </a:p>
          <a:p>
            <a:pPr marL="0" indent="0">
              <a:buNone/>
            </a:pPr>
            <a:r>
              <a:rPr lang="en-US" sz="3400" dirty="0" smtClean="0">
                <a:effectLst/>
              </a:rPr>
              <a:t>The </a:t>
            </a:r>
            <a:r>
              <a:rPr lang="en-US" sz="3400" dirty="0">
                <a:effectLst/>
              </a:rPr>
              <a:t>imagery is taken from </a:t>
            </a:r>
            <a:r>
              <a:rPr lang="en-US" sz="3400" i="1" dirty="0" smtClean="0">
                <a:solidFill>
                  <a:srgbClr val="FFFF00"/>
                </a:solidFill>
                <a:effectLst/>
              </a:rPr>
              <a:t>Ezekiel </a:t>
            </a:r>
            <a:r>
              <a:rPr lang="en-US" sz="3400" i="1" dirty="0">
                <a:solidFill>
                  <a:srgbClr val="FFFF00"/>
                </a:solidFill>
                <a:effectLst/>
              </a:rPr>
              <a:t>39:17-20</a:t>
            </a:r>
            <a:r>
              <a:rPr lang="en-US" sz="3400" dirty="0">
                <a:effectLst/>
              </a:rPr>
              <a:t>, where God </a:t>
            </a:r>
            <a:r>
              <a:rPr lang="en-US" sz="3400" dirty="0" smtClean="0">
                <a:effectLst/>
              </a:rPr>
              <a:t>invites </a:t>
            </a:r>
            <a:r>
              <a:rPr lang="en-US" sz="3400" dirty="0">
                <a:effectLst/>
              </a:rPr>
              <a:t>the </a:t>
            </a:r>
            <a:r>
              <a:rPr lang="en-US" sz="3400" dirty="0" smtClean="0">
                <a:effectLst/>
              </a:rPr>
              <a:t>birds &amp; </a:t>
            </a:r>
            <a:r>
              <a:rPr lang="en-US" sz="3400" dirty="0">
                <a:effectLst/>
              </a:rPr>
              <a:t>wild beasts to come to the table which </a:t>
            </a:r>
            <a:r>
              <a:rPr lang="en-US" sz="3400" dirty="0" smtClean="0">
                <a:effectLst/>
              </a:rPr>
              <a:t>He </a:t>
            </a:r>
            <a:r>
              <a:rPr lang="en-US" sz="3400" dirty="0">
                <a:effectLst/>
              </a:rPr>
              <a:t>has </a:t>
            </a:r>
            <a:r>
              <a:rPr lang="en-US" sz="3400" dirty="0" smtClean="0">
                <a:effectLst/>
              </a:rPr>
              <a:t>provided.   </a:t>
            </a:r>
          </a:p>
        </p:txBody>
      </p:sp>
      <p:sp>
        <p:nvSpPr>
          <p:cNvPr id="6" name="Title 1"/>
          <p:cNvSpPr>
            <a:spLocks noGrp="1"/>
          </p:cNvSpPr>
          <p:nvPr>
            <p:ph type="title"/>
          </p:nvPr>
        </p:nvSpPr>
        <p:spPr>
          <a:xfrm>
            <a:off x="533400" y="152400"/>
            <a:ext cx="8382000" cy="914400"/>
          </a:xfrm>
        </p:spPr>
        <p:txBody>
          <a:bodyPr/>
          <a:lstStyle/>
          <a:p>
            <a:pPr algn="ctr"/>
            <a:r>
              <a:rPr lang="en-US" sz="4800" dirty="0" smtClean="0">
                <a:solidFill>
                  <a:srgbClr val="FF0000"/>
                </a:solidFill>
              </a:rPr>
              <a:t>The BATTLE OF ARMAGEDDON</a:t>
            </a:r>
            <a:endParaRPr lang="en-US" sz="4800" dirty="0">
              <a:solidFill>
                <a:srgbClr val="FF0000"/>
              </a:solidFill>
            </a:endParaRPr>
          </a:p>
        </p:txBody>
      </p:sp>
    </p:spTree>
    <p:extLst>
      <p:ext uri="{BB962C8B-B14F-4D97-AF65-F5344CB8AC3E}">
        <p14:creationId xmlns:p14="http://schemas.microsoft.com/office/powerpoint/2010/main" val="2015638213"/>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1678675"/>
            <a:ext cx="8453652" cy="5008725"/>
          </a:xfrm>
        </p:spPr>
        <p:txBody>
          <a:bodyPr>
            <a:noAutofit/>
          </a:bodyPr>
          <a:lstStyle/>
          <a:p>
            <a:pPr marL="0" indent="0">
              <a:buNone/>
            </a:pPr>
            <a:r>
              <a:rPr lang="en-US" sz="4400" i="1" dirty="0" smtClean="0">
                <a:effectLst/>
              </a:rPr>
              <a:t>“That </a:t>
            </a:r>
            <a:r>
              <a:rPr lang="en-US" sz="4400" i="1" dirty="0">
                <a:effectLst/>
              </a:rPr>
              <a:t>you may feast on the flesh of </a:t>
            </a:r>
            <a:r>
              <a:rPr lang="en-US" sz="4400" i="1" u="sng" dirty="0">
                <a:solidFill>
                  <a:srgbClr val="FFFF00"/>
                </a:solidFill>
                <a:effectLst/>
              </a:rPr>
              <a:t>kings</a:t>
            </a:r>
            <a:r>
              <a:rPr lang="en-US" sz="4400" i="1" dirty="0">
                <a:solidFill>
                  <a:srgbClr val="FFFF00"/>
                </a:solidFill>
                <a:effectLst/>
              </a:rPr>
              <a:t> </a:t>
            </a:r>
            <a:r>
              <a:rPr lang="en-US" sz="4400" i="1" dirty="0">
                <a:effectLst/>
              </a:rPr>
              <a:t>and the flesh of </a:t>
            </a:r>
            <a:r>
              <a:rPr lang="en-US" sz="4400" i="1" u="sng" dirty="0">
                <a:solidFill>
                  <a:srgbClr val="FFFF00"/>
                </a:solidFill>
                <a:effectLst/>
              </a:rPr>
              <a:t>generals</a:t>
            </a:r>
            <a:r>
              <a:rPr lang="en-US" sz="4400" i="1" dirty="0">
                <a:solidFill>
                  <a:srgbClr val="FFFF00"/>
                </a:solidFill>
                <a:effectLst/>
              </a:rPr>
              <a:t> </a:t>
            </a:r>
            <a:r>
              <a:rPr lang="en-US" sz="4400" i="1" dirty="0">
                <a:effectLst/>
              </a:rPr>
              <a:t>and the flesh of </a:t>
            </a:r>
            <a:r>
              <a:rPr lang="en-US" sz="4400" i="1" u="sng" dirty="0">
                <a:solidFill>
                  <a:srgbClr val="FFFF00"/>
                </a:solidFill>
                <a:effectLst/>
              </a:rPr>
              <a:t>mighty</a:t>
            </a:r>
            <a:r>
              <a:rPr lang="en-US" sz="4400" i="1" dirty="0">
                <a:solidFill>
                  <a:srgbClr val="FFFF00"/>
                </a:solidFill>
                <a:effectLst/>
              </a:rPr>
              <a:t> </a:t>
            </a:r>
            <a:r>
              <a:rPr lang="en-US" sz="4400" i="1" u="sng" dirty="0">
                <a:solidFill>
                  <a:srgbClr val="FFFF00"/>
                </a:solidFill>
                <a:effectLst/>
              </a:rPr>
              <a:t>men</a:t>
            </a:r>
            <a:r>
              <a:rPr lang="en-US" sz="4400" i="1" dirty="0">
                <a:solidFill>
                  <a:srgbClr val="FFFF00"/>
                </a:solidFill>
                <a:effectLst/>
              </a:rPr>
              <a:t>, </a:t>
            </a:r>
            <a:r>
              <a:rPr lang="en-US" sz="4400" i="1" dirty="0">
                <a:effectLst/>
              </a:rPr>
              <a:t>on the flesh of </a:t>
            </a:r>
            <a:r>
              <a:rPr lang="en-US" sz="4400" i="1" u="sng" dirty="0">
                <a:solidFill>
                  <a:srgbClr val="FFFF00"/>
                </a:solidFill>
                <a:effectLst/>
              </a:rPr>
              <a:t>horses</a:t>
            </a:r>
            <a:r>
              <a:rPr lang="en-US" sz="4400" i="1" dirty="0">
                <a:solidFill>
                  <a:srgbClr val="FFFF00"/>
                </a:solidFill>
                <a:effectLst/>
              </a:rPr>
              <a:t> </a:t>
            </a:r>
            <a:r>
              <a:rPr lang="en-US" sz="4400" i="1" dirty="0">
                <a:effectLst/>
              </a:rPr>
              <a:t>and</a:t>
            </a:r>
            <a:r>
              <a:rPr lang="en-US" sz="4400" i="1" dirty="0">
                <a:solidFill>
                  <a:srgbClr val="FFFF00"/>
                </a:solidFill>
                <a:effectLst/>
              </a:rPr>
              <a:t> </a:t>
            </a:r>
            <a:r>
              <a:rPr lang="en-US" sz="4400" i="1" u="sng" dirty="0">
                <a:solidFill>
                  <a:srgbClr val="FFFF00"/>
                </a:solidFill>
                <a:effectLst/>
              </a:rPr>
              <a:t>their riders</a:t>
            </a:r>
            <a:r>
              <a:rPr lang="en-US" sz="4400" i="1" dirty="0">
                <a:solidFill>
                  <a:srgbClr val="FFFF00"/>
                </a:solidFill>
                <a:effectLst/>
              </a:rPr>
              <a:t>, </a:t>
            </a:r>
            <a:r>
              <a:rPr lang="en-US" sz="4400" i="1" dirty="0">
                <a:effectLst/>
              </a:rPr>
              <a:t>and on the flesh of </a:t>
            </a:r>
            <a:r>
              <a:rPr lang="en-US" sz="4400" i="1" u="sng" dirty="0">
                <a:solidFill>
                  <a:srgbClr val="FFFF00"/>
                </a:solidFill>
                <a:effectLst/>
              </a:rPr>
              <a:t>all mankind</a:t>
            </a:r>
            <a:r>
              <a:rPr lang="en-US" sz="4400" i="1" dirty="0">
                <a:solidFill>
                  <a:srgbClr val="FFFF00"/>
                </a:solidFill>
                <a:effectLst/>
              </a:rPr>
              <a:t>, </a:t>
            </a:r>
            <a:r>
              <a:rPr lang="en-US" sz="4400" i="1" dirty="0">
                <a:effectLst/>
              </a:rPr>
              <a:t>whether they are</a:t>
            </a:r>
            <a:r>
              <a:rPr lang="en-US" sz="4400" i="1" dirty="0">
                <a:solidFill>
                  <a:srgbClr val="FFFF00"/>
                </a:solidFill>
                <a:effectLst/>
              </a:rPr>
              <a:t> </a:t>
            </a:r>
            <a:r>
              <a:rPr lang="en-US" sz="4400" i="1" u="sng" dirty="0">
                <a:solidFill>
                  <a:srgbClr val="FFFF00"/>
                </a:solidFill>
                <a:effectLst/>
              </a:rPr>
              <a:t>free men</a:t>
            </a:r>
            <a:r>
              <a:rPr lang="en-US" sz="4400" i="1" dirty="0">
                <a:solidFill>
                  <a:srgbClr val="FFFF00"/>
                </a:solidFill>
                <a:effectLst/>
              </a:rPr>
              <a:t> </a:t>
            </a:r>
            <a:r>
              <a:rPr lang="en-US" sz="4400" i="1" dirty="0">
                <a:effectLst/>
              </a:rPr>
              <a:t>or</a:t>
            </a:r>
            <a:r>
              <a:rPr lang="en-US" sz="4400" i="1" dirty="0">
                <a:solidFill>
                  <a:srgbClr val="FFFF00"/>
                </a:solidFill>
                <a:effectLst/>
              </a:rPr>
              <a:t> </a:t>
            </a:r>
            <a:r>
              <a:rPr lang="en-US" sz="4400" i="1" u="sng" dirty="0">
                <a:solidFill>
                  <a:srgbClr val="FFFF00"/>
                </a:solidFill>
                <a:effectLst/>
              </a:rPr>
              <a:t>slaves</a:t>
            </a:r>
            <a:r>
              <a:rPr lang="en-US" sz="4400" i="1" dirty="0">
                <a:solidFill>
                  <a:srgbClr val="FFFF00"/>
                </a:solidFill>
                <a:effectLst/>
              </a:rPr>
              <a:t>, </a:t>
            </a:r>
            <a:r>
              <a:rPr lang="en-US" sz="4400" i="1" u="sng" dirty="0">
                <a:solidFill>
                  <a:srgbClr val="FFFF00"/>
                </a:solidFill>
                <a:effectLst/>
              </a:rPr>
              <a:t>great men</a:t>
            </a:r>
            <a:r>
              <a:rPr lang="en-US" sz="4400" i="1" dirty="0">
                <a:solidFill>
                  <a:srgbClr val="FFFF00"/>
                </a:solidFill>
                <a:effectLst/>
              </a:rPr>
              <a:t> </a:t>
            </a:r>
            <a:r>
              <a:rPr lang="en-US" sz="4400" i="1" dirty="0">
                <a:effectLst/>
              </a:rPr>
              <a:t>or</a:t>
            </a:r>
            <a:r>
              <a:rPr lang="en-US" sz="4400" i="1" dirty="0">
                <a:solidFill>
                  <a:srgbClr val="FFFF00"/>
                </a:solidFill>
                <a:effectLst/>
              </a:rPr>
              <a:t> </a:t>
            </a:r>
            <a:r>
              <a:rPr lang="en-US" sz="4400" i="1" u="sng" dirty="0">
                <a:solidFill>
                  <a:srgbClr val="FFFF00"/>
                </a:solidFill>
                <a:effectLst/>
              </a:rPr>
              <a:t>small</a:t>
            </a:r>
            <a:r>
              <a:rPr lang="en-US" sz="4400" i="1" dirty="0" smtClean="0">
                <a:solidFill>
                  <a:srgbClr val="FFFF00"/>
                </a:solidFill>
                <a:effectLst/>
              </a:rPr>
              <a:t>.”</a:t>
            </a:r>
            <a:r>
              <a:rPr lang="en-US" sz="3600" dirty="0" smtClean="0">
                <a:solidFill>
                  <a:srgbClr val="FFFF00"/>
                </a:solidFill>
                <a:effectLst/>
              </a:rPr>
              <a:t>  </a:t>
            </a:r>
            <a:r>
              <a:rPr lang="en-US" sz="3600" b="1" dirty="0" smtClean="0">
                <a:effectLst/>
              </a:rPr>
              <a:t>(Vs</a:t>
            </a:r>
            <a:r>
              <a:rPr lang="en-US" sz="3600" b="1" dirty="0" smtClean="0"/>
              <a:t>. 18)</a:t>
            </a:r>
            <a:endParaRPr lang="en-US" sz="3600" b="1" dirty="0" smtClean="0">
              <a:effectLst/>
            </a:endParaRPr>
          </a:p>
        </p:txBody>
      </p:sp>
      <p:sp>
        <p:nvSpPr>
          <p:cNvPr id="6" name="Title 1"/>
          <p:cNvSpPr>
            <a:spLocks noGrp="1"/>
          </p:cNvSpPr>
          <p:nvPr>
            <p:ph type="title"/>
          </p:nvPr>
        </p:nvSpPr>
        <p:spPr>
          <a:xfrm>
            <a:off x="609600" y="512064"/>
            <a:ext cx="8382000" cy="914400"/>
          </a:xfrm>
        </p:spPr>
        <p:txBody>
          <a:bodyPr/>
          <a:lstStyle/>
          <a:p>
            <a:pPr algn="ctr"/>
            <a:r>
              <a:rPr lang="en-US" sz="4800" dirty="0" smtClean="0">
                <a:solidFill>
                  <a:srgbClr val="FF0000"/>
                </a:solidFill>
              </a:rPr>
              <a:t>The BATTLE OF ARMAGEDDON</a:t>
            </a:r>
            <a:endParaRPr lang="en-US" sz="4800" dirty="0">
              <a:solidFill>
                <a:srgbClr val="FF0000"/>
              </a:solidFill>
            </a:endParaRPr>
          </a:p>
        </p:txBody>
      </p:sp>
    </p:spTree>
    <p:extLst>
      <p:ext uri="{BB962C8B-B14F-4D97-AF65-F5344CB8AC3E}">
        <p14:creationId xmlns:p14="http://schemas.microsoft.com/office/powerpoint/2010/main" val="3750189336"/>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295400"/>
            <a:ext cx="8529852" cy="5392000"/>
          </a:xfrm>
        </p:spPr>
        <p:txBody>
          <a:bodyPr>
            <a:noAutofit/>
          </a:bodyPr>
          <a:lstStyle/>
          <a:p>
            <a:pPr marL="0" indent="0">
              <a:buNone/>
            </a:pPr>
            <a:r>
              <a:rPr lang="en-US" sz="3400" i="1" dirty="0">
                <a:solidFill>
                  <a:srgbClr val="FFFF00"/>
                </a:solidFill>
                <a:effectLst/>
              </a:rPr>
              <a:t>And the kings of the earth, and their armies, gathered </a:t>
            </a:r>
            <a:r>
              <a:rPr lang="en-US" sz="3400" i="1" dirty="0" smtClean="0">
                <a:solidFill>
                  <a:srgbClr val="FFFF00"/>
                </a:solidFill>
                <a:effectLst/>
              </a:rPr>
              <a:t>together</a:t>
            </a:r>
            <a:r>
              <a:rPr lang="en-US" sz="3400" dirty="0" smtClean="0">
                <a:effectLst/>
              </a:rPr>
              <a:t>.. </a:t>
            </a:r>
            <a:r>
              <a:rPr lang="en-US" sz="3400" dirty="0">
                <a:effectLst/>
              </a:rPr>
              <a:t>There is allusion here to the same assembling of hostile forces which is described in </a:t>
            </a:r>
            <a:r>
              <a:rPr lang="en-US" sz="3400" i="1" dirty="0" smtClean="0">
                <a:solidFill>
                  <a:srgbClr val="FFFF00"/>
                </a:solidFill>
                <a:effectLst/>
              </a:rPr>
              <a:t>Rev. 16:13-14 &amp; Rev. 17:12-14</a:t>
            </a:r>
            <a:r>
              <a:rPr lang="en-US" sz="3400" dirty="0" smtClean="0">
                <a:effectLst/>
              </a:rPr>
              <a:t>, </a:t>
            </a:r>
            <a:r>
              <a:rPr lang="en-US" sz="3400" dirty="0">
                <a:effectLst/>
              </a:rPr>
              <a:t>for the great decisive battle that is to determine the destiny of the world-</a:t>
            </a:r>
            <a:r>
              <a:rPr lang="en-US" sz="3400" dirty="0" smtClean="0">
                <a:effectLst/>
              </a:rPr>
              <a:t>-whether </a:t>
            </a:r>
            <a:r>
              <a:rPr lang="en-US" sz="3400" dirty="0">
                <a:effectLst/>
              </a:rPr>
              <a:t>the Messiah or Antichrist shall reign. There can be no doubt that the writer in these passages designed to refer to the same </a:t>
            </a:r>
            <a:r>
              <a:rPr lang="en-US" sz="3400" dirty="0" smtClean="0">
                <a:effectLst/>
              </a:rPr>
              <a:t>event, which is... </a:t>
            </a:r>
          </a:p>
          <a:p>
            <a:pPr marL="0" indent="0" algn="ctr">
              <a:buNone/>
            </a:pPr>
            <a:r>
              <a:rPr lang="en-US" sz="3400" b="1" dirty="0" smtClean="0">
                <a:solidFill>
                  <a:srgbClr val="FF0000"/>
                </a:solidFill>
                <a:effectLst>
                  <a:outerShdw blurRad="38100" dist="38100" dir="2700000" algn="tl">
                    <a:srgbClr val="000000">
                      <a:alpha val="43137"/>
                    </a:srgbClr>
                  </a:outerShdw>
                </a:effectLst>
              </a:rPr>
              <a:t>“THE BATTLE OF ARMAGEDDON”   </a:t>
            </a:r>
          </a:p>
        </p:txBody>
      </p:sp>
      <p:sp>
        <p:nvSpPr>
          <p:cNvPr id="6" name="Title 1"/>
          <p:cNvSpPr>
            <a:spLocks noGrp="1"/>
          </p:cNvSpPr>
          <p:nvPr>
            <p:ph type="title"/>
          </p:nvPr>
        </p:nvSpPr>
        <p:spPr>
          <a:xfrm>
            <a:off x="533400" y="152400"/>
            <a:ext cx="8382000" cy="914400"/>
          </a:xfrm>
        </p:spPr>
        <p:txBody>
          <a:bodyPr/>
          <a:lstStyle/>
          <a:p>
            <a:pPr algn="ctr"/>
            <a:r>
              <a:rPr lang="en-US" sz="4800" dirty="0" smtClean="0">
                <a:solidFill>
                  <a:srgbClr val="FF0000"/>
                </a:solidFill>
              </a:rPr>
              <a:t>The BATTLE OF ARMAGEDDON</a:t>
            </a:r>
            <a:endParaRPr lang="en-US" sz="4800" dirty="0">
              <a:solidFill>
                <a:srgbClr val="FF0000"/>
              </a:solidFill>
            </a:endParaRPr>
          </a:p>
        </p:txBody>
      </p:sp>
    </p:spTree>
    <p:extLst>
      <p:ext uri="{BB962C8B-B14F-4D97-AF65-F5344CB8AC3E}">
        <p14:creationId xmlns:p14="http://schemas.microsoft.com/office/powerpoint/2010/main" val="3219417476"/>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624084"/>
            <a:ext cx="8529852" cy="5063316"/>
          </a:xfrm>
        </p:spPr>
        <p:txBody>
          <a:bodyPr>
            <a:noAutofit/>
          </a:bodyPr>
          <a:lstStyle/>
          <a:p>
            <a:pPr marL="0" indent="0">
              <a:buNone/>
            </a:pPr>
            <a:r>
              <a:rPr lang="en-US" sz="3600" dirty="0" smtClean="0"/>
              <a:t>In </a:t>
            </a:r>
            <a:r>
              <a:rPr lang="en-US" sz="3600" dirty="0" smtClean="0">
                <a:effectLst/>
              </a:rPr>
              <a:t>the battle of Armageddon; the enemies of Jesus will be all bark and no bite. This battle is renown and has often been touted with a lot of hype; but from all indications, the battle of Armageddon will be:</a:t>
            </a:r>
          </a:p>
          <a:p>
            <a:pPr marL="571500" indent="-571500"/>
            <a:r>
              <a:rPr lang="en-US" sz="3600" dirty="0" smtClean="0">
                <a:solidFill>
                  <a:srgbClr val="FFFF00"/>
                </a:solidFill>
              </a:rPr>
              <a:t>A very brief battle</a:t>
            </a:r>
          </a:p>
          <a:p>
            <a:pPr marL="571500" indent="-571500"/>
            <a:r>
              <a:rPr lang="en-US" sz="3600" dirty="0" smtClean="0">
                <a:solidFill>
                  <a:srgbClr val="FFFF00"/>
                </a:solidFill>
              </a:rPr>
              <a:t>A one-sided battle</a:t>
            </a:r>
          </a:p>
          <a:p>
            <a:pPr marL="571500" indent="-571500"/>
            <a:r>
              <a:rPr lang="en-US" sz="3600" dirty="0" smtClean="0">
                <a:solidFill>
                  <a:srgbClr val="FFFF00"/>
                </a:solidFill>
              </a:rPr>
              <a:t>A decisive battle </a:t>
            </a:r>
            <a:endParaRPr lang="en-US" sz="3600" dirty="0" smtClean="0">
              <a:solidFill>
                <a:srgbClr val="FFFF00"/>
              </a:solidFill>
              <a:effectLst/>
            </a:endParaRPr>
          </a:p>
        </p:txBody>
      </p:sp>
      <p:sp>
        <p:nvSpPr>
          <p:cNvPr id="6" name="Title 1"/>
          <p:cNvSpPr>
            <a:spLocks noGrp="1"/>
          </p:cNvSpPr>
          <p:nvPr>
            <p:ph type="title"/>
          </p:nvPr>
        </p:nvSpPr>
        <p:spPr>
          <a:xfrm>
            <a:off x="609600" y="512064"/>
            <a:ext cx="8382000" cy="914400"/>
          </a:xfrm>
        </p:spPr>
        <p:txBody>
          <a:bodyPr/>
          <a:lstStyle/>
          <a:p>
            <a:pPr algn="ctr"/>
            <a:r>
              <a:rPr lang="en-US" sz="4800" dirty="0" smtClean="0">
                <a:solidFill>
                  <a:srgbClr val="FF0000"/>
                </a:solidFill>
              </a:rPr>
              <a:t>The BATTLE OF ARMAGEDDON</a:t>
            </a:r>
            <a:endParaRPr lang="en-US" sz="4800" dirty="0">
              <a:solidFill>
                <a:srgbClr val="FF0000"/>
              </a:solidFill>
            </a:endParaRPr>
          </a:p>
        </p:txBody>
      </p:sp>
    </p:spTree>
    <p:extLst>
      <p:ext uri="{BB962C8B-B14F-4D97-AF65-F5344CB8AC3E}">
        <p14:creationId xmlns:p14="http://schemas.microsoft.com/office/powerpoint/2010/main" val="4082739386"/>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624084"/>
            <a:ext cx="8529852" cy="5063316"/>
          </a:xfrm>
        </p:spPr>
        <p:txBody>
          <a:bodyPr>
            <a:noAutofit/>
          </a:bodyPr>
          <a:lstStyle/>
          <a:p>
            <a:pPr marL="0" indent="0">
              <a:buNone/>
            </a:pPr>
            <a:r>
              <a:rPr lang="en-US" sz="3600" i="1" dirty="0" smtClean="0">
                <a:solidFill>
                  <a:srgbClr val="FFFF00"/>
                </a:solidFill>
              </a:rPr>
              <a:t>And </a:t>
            </a:r>
            <a:r>
              <a:rPr lang="en-US" sz="3600" i="1" dirty="0">
                <a:solidFill>
                  <a:srgbClr val="FFFF00"/>
                </a:solidFill>
              </a:rPr>
              <a:t>the </a:t>
            </a:r>
            <a:r>
              <a:rPr lang="en-US" sz="3600" i="1" dirty="0">
                <a:solidFill>
                  <a:srgbClr val="FF0000"/>
                </a:solidFill>
              </a:rPr>
              <a:t>beast was taken</a:t>
            </a:r>
            <a:r>
              <a:rPr lang="en-US" sz="3600" i="1" dirty="0">
                <a:solidFill>
                  <a:srgbClr val="FFFF00"/>
                </a:solidFill>
              </a:rPr>
              <a:t>, and </a:t>
            </a:r>
            <a:r>
              <a:rPr lang="en-US" sz="3600" i="1" dirty="0">
                <a:solidFill>
                  <a:srgbClr val="FF0000"/>
                </a:solidFill>
              </a:rPr>
              <a:t>with him the false prophet</a:t>
            </a:r>
            <a:r>
              <a:rPr lang="en-US" sz="3600" i="1" dirty="0">
                <a:solidFill>
                  <a:srgbClr val="FFFF00"/>
                </a:solidFill>
              </a:rPr>
              <a:t> </a:t>
            </a:r>
            <a:r>
              <a:rPr lang="en-US" sz="3600" i="1" dirty="0" smtClean="0">
                <a:solidFill>
                  <a:srgbClr val="FFFF00"/>
                </a:solidFill>
              </a:rPr>
              <a:t>….These </a:t>
            </a:r>
            <a:r>
              <a:rPr lang="en-US" sz="3600" i="1" dirty="0">
                <a:solidFill>
                  <a:srgbClr val="FFFF00"/>
                </a:solidFill>
              </a:rPr>
              <a:t>both were cast alive into a lake of fire burning with </a:t>
            </a:r>
            <a:r>
              <a:rPr lang="en-US" sz="3600" i="1" dirty="0" smtClean="0">
                <a:solidFill>
                  <a:srgbClr val="FFFF00"/>
                </a:solidFill>
              </a:rPr>
              <a:t>brimstone</a:t>
            </a:r>
          </a:p>
          <a:p>
            <a:pPr marL="0" indent="0">
              <a:buNone/>
            </a:pPr>
            <a:r>
              <a:rPr lang="en-US" sz="3600" dirty="0" smtClean="0"/>
              <a:t>The head of the so-called mighty army was removed, thereby dismantling the army by dismembering the head from the body. This strategic &amp; effective move, leaves the army vulnerable &amp; exposed for complete defeat and total annihilation.</a:t>
            </a:r>
            <a:endParaRPr lang="en-US" sz="3600" dirty="0" smtClean="0">
              <a:solidFill>
                <a:srgbClr val="FFFF00"/>
              </a:solidFill>
              <a:effectLst/>
            </a:endParaRPr>
          </a:p>
        </p:txBody>
      </p:sp>
      <p:sp>
        <p:nvSpPr>
          <p:cNvPr id="6" name="Title 1"/>
          <p:cNvSpPr>
            <a:spLocks noGrp="1"/>
          </p:cNvSpPr>
          <p:nvPr>
            <p:ph type="title"/>
          </p:nvPr>
        </p:nvSpPr>
        <p:spPr>
          <a:xfrm>
            <a:off x="609600" y="512064"/>
            <a:ext cx="8382000" cy="914400"/>
          </a:xfrm>
        </p:spPr>
        <p:txBody>
          <a:bodyPr/>
          <a:lstStyle/>
          <a:p>
            <a:pPr algn="ctr"/>
            <a:r>
              <a:rPr lang="en-US" sz="4800" dirty="0" smtClean="0">
                <a:solidFill>
                  <a:srgbClr val="FF0000"/>
                </a:solidFill>
              </a:rPr>
              <a:t>The BATTLE OF ARMAGEDDON</a:t>
            </a:r>
            <a:endParaRPr lang="en-US" sz="4800" dirty="0">
              <a:solidFill>
                <a:srgbClr val="FF0000"/>
              </a:solidFill>
            </a:endParaRPr>
          </a:p>
        </p:txBody>
      </p:sp>
    </p:spTree>
    <p:extLst>
      <p:ext uri="{BB962C8B-B14F-4D97-AF65-F5344CB8AC3E}">
        <p14:creationId xmlns:p14="http://schemas.microsoft.com/office/powerpoint/2010/main" val="3890378799"/>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624084"/>
            <a:ext cx="8529852" cy="5063316"/>
          </a:xfrm>
        </p:spPr>
        <p:txBody>
          <a:bodyPr>
            <a:noAutofit/>
          </a:bodyPr>
          <a:lstStyle/>
          <a:p>
            <a:pPr marL="0" indent="0">
              <a:buNone/>
            </a:pPr>
            <a:r>
              <a:rPr lang="en-US" sz="3600" i="1" dirty="0">
                <a:solidFill>
                  <a:srgbClr val="FFFF00"/>
                </a:solidFill>
                <a:effectLst/>
              </a:rPr>
              <a:t>Which sword proceeded out of his mouth. </a:t>
            </a:r>
            <a:endParaRPr lang="en-US" sz="3600" i="1" dirty="0" smtClean="0">
              <a:solidFill>
                <a:srgbClr val="FFFF00"/>
              </a:solidFill>
              <a:effectLst/>
            </a:endParaRPr>
          </a:p>
          <a:p>
            <a:pPr marL="0" indent="0">
              <a:buNone/>
            </a:pPr>
            <a:r>
              <a:rPr lang="en-US" sz="3600" dirty="0" smtClean="0">
                <a:effectLst/>
              </a:rPr>
              <a:t>The rest of the army was </a:t>
            </a:r>
            <a:r>
              <a:rPr lang="en-US" sz="3600" dirty="0">
                <a:effectLst/>
              </a:rPr>
              <a:t>cut down by a word. They fell before </a:t>
            </a:r>
            <a:r>
              <a:rPr lang="en-US" sz="3600" dirty="0" smtClean="0">
                <a:effectLst/>
              </a:rPr>
              <a:t>Christ </a:t>
            </a:r>
            <a:r>
              <a:rPr lang="en-US" sz="3600" dirty="0">
                <a:effectLst/>
              </a:rPr>
              <a:t>as </a:t>
            </a:r>
            <a:r>
              <a:rPr lang="en-US" sz="3600" dirty="0" smtClean="0">
                <a:effectLst/>
              </a:rPr>
              <a:t>He spoke</a:t>
            </a:r>
            <a:r>
              <a:rPr lang="en-US" sz="3600" dirty="0">
                <a:effectLst/>
              </a:rPr>
              <a:t>, as if they were slain by a</a:t>
            </a:r>
            <a:r>
              <a:rPr lang="en-US" sz="3600" dirty="0" smtClean="0">
                <a:effectLst/>
              </a:rPr>
              <a:t> </a:t>
            </a:r>
            <a:r>
              <a:rPr lang="en-US" sz="3600" dirty="0">
                <a:effectLst/>
              </a:rPr>
              <a:t>sword. Perhaps this indicates that the effect that is to be produced when these great powers shall be destroyed </a:t>
            </a:r>
            <a:r>
              <a:rPr lang="en-US" sz="3600" dirty="0" smtClean="0">
                <a:effectLst/>
              </a:rPr>
              <a:t>is </a:t>
            </a:r>
            <a:r>
              <a:rPr lang="en-US" sz="3600" dirty="0">
                <a:effectLst/>
              </a:rPr>
              <a:t>that they will be subdued </a:t>
            </a:r>
            <a:r>
              <a:rPr lang="en-US" sz="3600" dirty="0" smtClean="0">
                <a:effectLst/>
              </a:rPr>
              <a:t>&amp; slain by the very </a:t>
            </a:r>
            <a:r>
              <a:rPr lang="en-US" sz="3600" dirty="0">
                <a:effectLst/>
              </a:rPr>
              <a:t>word </a:t>
            </a:r>
            <a:r>
              <a:rPr lang="en-US" sz="3600" dirty="0" smtClean="0">
                <a:effectLst/>
              </a:rPr>
              <a:t>of Jesus Christ the most High </a:t>
            </a:r>
            <a:r>
              <a:rPr lang="en-US" sz="3600" dirty="0">
                <a:effectLst/>
              </a:rPr>
              <a:t>God. </a:t>
            </a:r>
            <a:endParaRPr lang="en-US" sz="3600" dirty="0" smtClean="0">
              <a:effectLst/>
            </a:endParaRPr>
          </a:p>
        </p:txBody>
      </p:sp>
      <p:sp>
        <p:nvSpPr>
          <p:cNvPr id="6" name="Title 1"/>
          <p:cNvSpPr>
            <a:spLocks noGrp="1"/>
          </p:cNvSpPr>
          <p:nvPr>
            <p:ph type="title"/>
          </p:nvPr>
        </p:nvSpPr>
        <p:spPr>
          <a:xfrm>
            <a:off x="609600" y="512064"/>
            <a:ext cx="8382000" cy="914400"/>
          </a:xfrm>
        </p:spPr>
        <p:txBody>
          <a:bodyPr/>
          <a:lstStyle/>
          <a:p>
            <a:pPr algn="ctr"/>
            <a:r>
              <a:rPr lang="en-US" sz="4800" dirty="0" smtClean="0">
                <a:solidFill>
                  <a:srgbClr val="FF0000"/>
                </a:solidFill>
              </a:rPr>
              <a:t>The BATTLE OF ARMAGEDDON</a:t>
            </a:r>
            <a:endParaRPr lang="en-US" sz="4800" dirty="0">
              <a:solidFill>
                <a:srgbClr val="FF0000"/>
              </a:solidFill>
            </a:endParaRPr>
          </a:p>
        </p:txBody>
      </p:sp>
    </p:spTree>
    <p:extLst>
      <p:ext uri="{BB962C8B-B14F-4D97-AF65-F5344CB8AC3E}">
        <p14:creationId xmlns:p14="http://schemas.microsoft.com/office/powerpoint/2010/main" val="22997998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914400"/>
          </a:xfrm>
        </p:spPr>
        <p:txBody>
          <a:bodyPr/>
          <a:lstStyle/>
          <a:p>
            <a:pPr algn="ctr"/>
            <a:r>
              <a:rPr lang="en-US" sz="4400" b="1" dirty="0" smtClean="0"/>
              <a:t>The </a:t>
            </a:r>
            <a:r>
              <a:rPr lang="en-US" sz="4400" b="1" i="1" dirty="0" smtClean="0">
                <a:solidFill>
                  <a:srgbClr val="FFFF00"/>
                </a:solidFill>
              </a:rPr>
              <a:t>LAST DAYS</a:t>
            </a:r>
            <a:endParaRPr lang="en-US" sz="4400" b="1" i="1" dirty="0">
              <a:solidFill>
                <a:schemeClr val="accent2"/>
              </a:solidFill>
            </a:endParaRPr>
          </a:p>
        </p:txBody>
      </p:sp>
      <p:sp>
        <p:nvSpPr>
          <p:cNvPr id="3" name="Content Placeholder 2"/>
          <p:cNvSpPr>
            <a:spLocks noGrp="1"/>
          </p:cNvSpPr>
          <p:nvPr>
            <p:ph idx="1"/>
          </p:nvPr>
        </p:nvSpPr>
        <p:spPr>
          <a:xfrm>
            <a:off x="381000" y="1524000"/>
            <a:ext cx="8763000" cy="5334000"/>
          </a:xfrm>
        </p:spPr>
        <p:txBody>
          <a:bodyPr>
            <a:normAutofit/>
          </a:bodyPr>
          <a:lstStyle/>
          <a:p>
            <a:pPr marL="68580" indent="0">
              <a:buNone/>
            </a:pPr>
            <a:r>
              <a:rPr lang="en-US" sz="4400" dirty="0" smtClean="0"/>
              <a:t>These passages indicate &amp; describe </a:t>
            </a:r>
            <a:r>
              <a:rPr lang="en-US" sz="4400" i="1" dirty="0" smtClean="0">
                <a:solidFill>
                  <a:srgbClr val="FFFF00"/>
                </a:solidFill>
              </a:rPr>
              <a:t>last days </a:t>
            </a:r>
            <a:r>
              <a:rPr lang="en-US" sz="4400" dirty="0" smtClean="0"/>
              <a:t>events which occur after the rapture</a:t>
            </a:r>
          </a:p>
          <a:p>
            <a:r>
              <a:rPr lang="en-US" sz="6000" dirty="0" smtClean="0">
                <a:solidFill>
                  <a:srgbClr val="FFFF00"/>
                </a:solidFill>
              </a:rPr>
              <a:t>Isaiah 2:1-5, 11, 17-21</a:t>
            </a:r>
          </a:p>
          <a:p>
            <a:r>
              <a:rPr lang="en-US" sz="6000" dirty="0" smtClean="0">
                <a:solidFill>
                  <a:srgbClr val="FFFF00"/>
                </a:solidFill>
              </a:rPr>
              <a:t>Micah 4:1-7</a:t>
            </a:r>
          </a:p>
        </p:txBody>
      </p:sp>
    </p:spTree>
    <p:extLst>
      <p:ext uri="{BB962C8B-B14F-4D97-AF65-F5344CB8AC3E}">
        <p14:creationId xmlns:p14="http://schemas.microsoft.com/office/powerpoint/2010/main" val="22789421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6" name="Left-Right Arrow 5"/>
          <p:cNvSpPr/>
          <p:nvPr/>
        </p:nvSpPr>
        <p:spPr>
          <a:xfrm>
            <a:off x="228600" y="4019550"/>
            <a:ext cx="7391400" cy="742950"/>
          </a:xfrm>
          <a:prstGeom prst="leftRightArrow">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667000" y="4206359"/>
            <a:ext cx="2819400"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rPr>
              <a:t>L  A  S  T      D  A  Y  S</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7616659"/>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www.christiancourier.com/rails/active_storage/blobs/eyJfcmFpbHMiOnsibWVzc2FnZSI6IkJBaHBBcHNCIiwiZXhwIjpudWxsLCJwdXIiOiJibG9iX2lkIn19--7d52dfebe1534831328bd7b875c762bf8075c3be/gog-mag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1632"/>
            <a:ext cx="9144000" cy="63013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105400"/>
            <a:ext cx="9144000" cy="707886"/>
          </a:xfrm>
          <a:prstGeom prst="rect">
            <a:avLst/>
          </a:prstGeom>
          <a:solidFill>
            <a:schemeClr val="bg1"/>
          </a:solidFill>
        </p:spPr>
        <p:txBody>
          <a:bodyPr wrap="square" rtlCol="0">
            <a:spAutoFit/>
          </a:bodyPr>
          <a:lstStyle/>
          <a:p>
            <a:pPr algn="ctr"/>
            <a:r>
              <a:rPr lang="en-US" sz="4000" b="1" dirty="0" smtClean="0">
                <a:solidFill>
                  <a:srgbClr val="FFC000"/>
                </a:solidFill>
                <a:effectLst>
                  <a:outerShdw blurRad="38100" dist="38100" dir="2700000" algn="tl">
                    <a:srgbClr val="000000">
                      <a:alpha val="43137"/>
                    </a:srgbClr>
                  </a:outerShdw>
                </a:effectLst>
                <a:latin typeface="Arial Black" pitchFamily="34" charset="0"/>
              </a:rPr>
              <a:t>THE BATTLE OF GOG &amp; MAGOG</a:t>
            </a:r>
            <a:endParaRPr lang="en-US" sz="4000" b="1" dirty="0">
              <a:solidFill>
                <a:srgbClr val="FFC000"/>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2116081807"/>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65321" cy="987188"/>
          </a:xfrm>
        </p:spPr>
        <p:txBody>
          <a:bodyPr/>
          <a:lstStyle/>
          <a:p>
            <a:pPr algn="ctr"/>
            <a:r>
              <a:rPr lang="en-US" b="1" dirty="0" smtClean="0">
                <a:solidFill>
                  <a:srgbClr val="FFC000"/>
                </a:solidFill>
              </a:rPr>
              <a:t>THE BATTLE OF GOG &amp; MAGOG</a:t>
            </a:r>
            <a:endParaRPr lang="en-US" b="1" dirty="0">
              <a:solidFill>
                <a:srgbClr val="FFC000"/>
              </a:solidFill>
            </a:endParaRPr>
          </a:p>
        </p:txBody>
      </p:sp>
      <p:sp>
        <p:nvSpPr>
          <p:cNvPr id="5" name="Content Placeholder 2"/>
          <p:cNvSpPr>
            <a:spLocks noGrp="1"/>
          </p:cNvSpPr>
          <p:nvPr>
            <p:ph idx="1"/>
          </p:nvPr>
        </p:nvSpPr>
        <p:spPr>
          <a:xfrm>
            <a:off x="533400" y="1371600"/>
            <a:ext cx="8428628" cy="5181600"/>
          </a:xfrm>
        </p:spPr>
        <p:txBody>
          <a:bodyPr>
            <a:noAutofit/>
          </a:bodyPr>
          <a:lstStyle/>
          <a:p>
            <a:pPr marL="0" indent="0">
              <a:buNone/>
            </a:pPr>
            <a:r>
              <a:rPr lang="en-US" sz="3200" dirty="0" smtClean="0">
                <a:effectLst/>
              </a:rPr>
              <a:t>The battle of </a:t>
            </a:r>
            <a:r>
              <a:rPr lang="en-US" sz="3200" dirty="0" smtClean="0">
                <a:solidFill>
                  <a:srgbClr val="FFC000"/>
                </a:solidFill>
                <a:effectLst/>
              </a:rPr>
              <a:t>Gog &amp; Magog </a:t>
            </a:r>
            <a:r>
              <a:rPr lang="en-US" sz="3200" dirty="0" smtClean="0">
                <a:effectLst/>
              </a:rPr>
              <a:t>will occur after the Millennial reign of Christ. It will be the final battle on earth as no more battles are mentioned after this. In fact it would seem as if this battle will wipe out the last of humanit</a:t>
            </a:r>
            <a:r>
              <a:rPr lang="en-US" sz="3200" dirty="0" smtClean="0"/>
              <a:t>y, particularly the unbelievers. Because after the annihilation of this innumerable army of Satan followers, the next main event is the Great White Throne </a:t>
            </a:r>
            <a:r>
              <a:rPr lang="en-US" sz="3200" dirty="0" err="1" smtClean="0"/>
              <a:t>Judgement</a:t>
            </a:r>
            <a:r>
              <a:rPr lang="en-US" sz="3200" dirty="0" smtClean="0"/>
              <a:t> of the unbelieving dead.</a:t>
            </a:r>
            <a:endParaRPr lang="en-US" sz="3200" dirty="0" smtClean="0">
              <a:effectLst/>
            </a:endParaRPr>
          </a:p>
          <a:p>
            <a:pPr marL="0" indent="0" algn="ctr">
              <a:buNone/>
            </a:pPr>
            <a:r>
              <a:rPr lang="en-US" sz="4000" dirty="0" smtClean="0">
                <a:solidFill>
                  <a:srgbClr val="FFFF00"/>
                </a:solidFill>
              </a:rPr>
              <a:t>(READ-Revelation 20:7-10)</a:t>
            </a:r>
            <a:endParaRPr lang="en-US" sz="4000" dirty="0">
              <a:solidFill>
                <a:srgbClr val="FFFF00"/>
              </a:solidFill>
            </a:endParaRPr>
          </a:p>
          <a:p>
            <a:pPr marL="0" indent="0" algn="ctr">
              <a:buNone/>
            </a:pPr>
            <a:endParaRPr lang="en-US" sz="3200" dirty="0" smtClean="0">
              <a:effectLst/>
            </a:endParaRPr>
          </a:p>
        </p:txBody>
      </p:sp>
    </p:spTree>
    <p:extLst>
      <p:ext uri="{BB962C8B-B14F-4D97-AF65-F5344CB8AC3E}">
        <p14:creationId xmlns:p14="http://schemas.microsoft.com/office/powerpoint/2010/main" val="837787068"/>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65321" cy="987188"/>
          </a:xfrm>
        </p:spPr>
        <p:txBody>
          <a:bodyPr/>
          <a:lstStyle/>
          <a:p>
            <a:pPr algn="ctr"/>
            <a:r>
              <a:rPr lang="en-US" b="1" dirty="0" smtClean="0">
                <a:solidFill>
                  <a:srgbClr val="FFC000"/>
                </a:solidFill>
              </a:rPr>
              <a:t>THE BATTLE OF GOG &amp; MAGOG</a:t>
            </a:r>
            <a:endParaRPr lang="en-US" b="1" dirty="0">
              <a:solidFill>
                <a:srgbClr val="FFC000"/>
              </a:solidFill>
            </a:endParaRPr>
          </a:p>
        </p:txBody>
      </p:sp>
      <p:sp>
        <p:nvSpPr>
          <p:cNvPr id="5" name="Content Placeholder 2"/>
          <p:cNvSpPr>
            <a:spLocks noGrp="1"/>
          </p:cNvSpPr>
          <p:nvPr>
            <p:ph idx="1"/>
          </p:nvPr>
        </p:nvSpPr>
        <p:spPr>
          <a:xfrm>
            <a:off x="533400" y="1371600"/>
            <a:ext cx="8428628" cy="5181600"/>
          </a:xfrm>
        </p:spPr>
        <p:txBody>
          <a:bodyPr>
            <a:noAutofit/>
          </a:bodyPr>
          <a:lstStyle/>
          <a:p>
            <a:pPr marL="0" indent="0">
              <a:buNone/>
            </a:pPr>
            <a:r>
              <a:rPr lang="en-US" sz="3200" i="1" dirty="0" smtClean="0">
                <a:solidFill>
                  <a:srgbClr val="FFFF00"/>
                </a:solidFill>
                <a:effectLst/>
              </a:rPr>
              <a:t>“And </a:t>
            </a:r>
            <a:r>
              <a:rPr lang="en-US" sz="3200" i="1" dirty="0">
                <a:solidFill>
                  <a:srgbClr val="FFFF00"/>
                </a:solidFill>
                <a:effectLst/>
              </a:rPr>
              <a:t>when the thousand years are expired, Satan shall </a:t>
            </a:r>
            <a:r>
              <a:rPr lang="en-US" sz="3200" i="1" dirty="0" smtClean="0">
                <a:solidFill>
                  <a:srgbClr val="FFFF00"/>
                </a:solidFill>
                <a:effectLst/>
              </a:rPr>
              <a:t>be </a:t>
            </a:r>
            <a:r>
              <a:rPr lang="en-US" sz="3200" i="1" dirty="0">
                <a:solidFill>
                  <a:srgbClr val="FFFF00"/>
                </a:solidFill>
                <a:effectLst/>
              </a:rPr>
              <a:t>loosed out of his </a:t>
            </a:r>
            <a:r>
              <a:rPr lang="en-US" sz="3200" i="1" dirty="0" smtClean="0">
                <a:solidFill>
                  <a:srgbClr val="FFFF00"/>
                </a:solidFill>
                <a:effectLst/>
              </a:rPr>
              <a:t>prison”  </a:t>
            </a:r>
          </a:p>
          <a:p>
            <a:pPr marL="0" indent="0">
              <a:buNone/>
            </a:pPr>
            <a:r>
              <a:rPr lang="en-US" sz="3200" dirty="0" smtClean="0">
                <a:effectLst/>
              </a:rPr>
              <a:t>Satan </a:t>
            </a:r>
            <a:r>
              <a:rPr lang="en-US" sz="3200" dirty="0">
                <a:effectLst/>
              </a:rPr>
              <a:t>is loosed at the end of the thousand </a:t>
            </a:r>
            <a:r>
              <a:rPr lang="en-US" sz="3200" dirty="0" smtClean="0">
                <a:effectLst/>
              </a:rPr>
              <a:t>years and </a:t>
            </a:r>
            <a:r>
              <a:rPr lang="en-US" sz="3200" dirty="0">
                <a:effectLst/>
              </a:rPr>
              <a:t>goes out and deceives the </a:t>
            </a:r>
            <a:r>
              <a:rPr lang="en-US" sz="3200" dirty="0" smtClean="0">
                <a:effectLst/>
              </a:rPr>
              <a:t>nations; </a:t>
            </a:r>
            <a:r>
              <a:rPr lang="en-US" sz="3200" dirty="0">
                <a:effectLst/>
              </a:rPr>
              <a:t>and </a:t>
            </a:r>
            <a:r>
              <a:rPr lang="en-US" sz="3200" dirty="0" smtClean="0">
                <a:effectLst/>
              </a:rPr>
              <a:t>the peace that existed will now be disturbed </a:t>
            </a:r>
            <a:r>
              <a:rPr lang="en-US" sz="3200" dirty="0">
                <a:effectLst/>
              </a:rPr>
              <a:t>and a most dreadful war </a:t>
            </a:r>
            <a:r>
              <a:rPr lang="en-US" sz="3200" dirty="0" smtClean="0">
                <a:effectLst/>
              </a:rPr>
              <a:t>is on </a:t>
            </a:r>
            <a:r>
              <a:rPr lang="en-US" sz="3200" dirty="0">
                <a:effectLst/>
              </a:rPr>
              <a:t>the horizon. </a:t>
            </a:r>
            <a:r>
              <a:rPr lang="en-US" sz="3200" dirty="0" smtClean="0">
                <a:effectLst/>
              </a:rPr>
              <a:t>Satan will be permitted </a:t>
            </a:r>
            <a:r>
              <a:rPr lang="en-US" sz="3200" dirty="0">
                <a:effectLst/>
              </a:rPr>
              <a:t>again to tempt </a:t>
            </a:r>
            <a:r>
              <a:rPr lang="en-US" sz="3200" dirty="0" smtClean="0">
                <a:effectLst/>
              </a:rPr>
              <a:t>people &amp; stir </a:t>
            </a:r>
            <a:r>
              <a:rPr lang="en-US" sz="3200" dirty="0">
                <a:effectLst/>
              </a:rPr>
              <a:t>them up to unite in opposing Christ, </a:t>
            </a:r>
            <a:r>
              <a:rPr lang="en-US" sz="3200" dirty="0" smtClean="0">
                <a:effectLst/>
              </a:rPr>
              <a:t>and he will attempt </a:t>
            </a:r>
            <a:r>
              <a:rPr lang="en-US" sz="3200" dirty="0">
                <a:effectLst/>
              </a:rPr>
              <a:t>to exterminate </a:t>
            </a:r>
            <a:r>
              <a:rPr lang="en-US" sz="3200" dirty="0" smtClean="0">
                <a:effectLst/>
              </a:rPr>
              <a:t>the saints.</a:t>
            </a:r>
          </a:p>
          <a:p>
            <a:pPr marL="0" indent="0" algn="ctr">
              <a:buNone/>
            </a:pPr>
            <a:r>
              <a:rPr lang="en-US" sz="3200" i="1" dirty="0">
                <a:solidFill>
                  <a:srgbClr val="FFFF00"/>
                </a:solidFill>
              </a:rPr>
              <a:t>(Rev. </a:t>
            </a:r>
            <a:r>
              <a:rPr lang="en-US" sz="3200" i="1" dirty="0" smtClean="0">
                <a:solidFill>
                  <a:srgbClr val="FFFF00"/>
                </a:solidFill>
              </a:rPr>
              <a:t>20:7)</a:t>
            </a:r>
            <a:endParaRPr lang="en-US" sz="3200" i="1" dirty="0">
              <a:solidFill>
                <a:srgbClr val="FFFF00"/>
              </a:solidFill>
            </a:endParaRPr>
          </a:p>
          <a:p>
            <a:pPr marL="0" indent="0" algn="ctr">
              <a:buNone/>
            </a:pPr>
            <a:endParaRPr lang="en-US" sz="3200" dirty="0" smtClean="0">
              <a:effectLst/>
            </a:endParaRPr>
          </a:p>
        </p:txBody>
      </p:sp>
    </p:spTree>
    <p:extLst>
      <p:ext uri="{BB962C8B-B14F-4D97-AF65-F5344CB8AC3E}">
        <p14:creationId xmlns:p14="http://schemas.microsoft.com/office/powerpoint/2010/main" val="2330693478"/>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2264" y="1276066"/>
            <a:ext cx="8581029" cy="5200934"/>
          </a:xfrm>
        </p:spPr>
        <p:txBody>
          <a:bodyPr>
            <a:noAutofit/>
          </a:bodyPr>
          <a:lstStyle/>
          <a:p>
            <a:pPr marL="0" indent="0">
              <a:buNone/>
            </a:pPr>
            <a:r>
              <a:rPr lang="en-US" sz="3200" dirty="0">
                <a:effectLst/>
              </a:rPr>
              <a:t>The earth shall have its golden </a:t>
            </a:r>
            <a:r>
              <a:rPr lang="en-US" sz="3200" dirty="0" smtClean="0">
                <a:effectLst/>
              </a:rPr>
              <a:t>age during the millennial kingdom, </a:t>
            </a:r>
            <a:r>
              <a:rPr lang="en-US" sz="3200" dirty="0">
                <a:effectLst/>
              </a:rPr>
              <a:t>but it </a:t>
            </a:r>
            <a:r>
              <a:rPr lang="en-US" sz="3200" dirty="0" smtClean="0"/>
              <a:t>wi</a:t>
            </a:r>
            <a:r>
              <a:rPr lang="en-US" sz="3200" dirty="0" smtClean="0">
                <a:effectLst/>
              </a:rPr>
              <a:t>ll </a:t>
            </a:r>
            <a:r>
              <a:rPr lang="en-US" sz="3200" dirty="0">
                <a:effectLst/>
              </a:rPr>
              <a:t>not last forever. Satan </a:t>
            </a:r>
            <a:r>
              <a:rPr lang="en-US" sz="3200" dirty="0" smtClean="0">
                <a:effectLst/>
              </a:rPr>
              <a:t>will be </a:t>
            </a:r>
            <a:r>
              <a:rPr lang="en-US" sz="3200" dirty="0">
                <a:solidFill>
                  <a:srgbClr val="00FFFF"/>
                </a:solidFill>
                <a:effectLst/>
              </a:rPr>
              <a:t>loosed for a little </a:t>
            </a:r>
            <a:r>
              <a:rPr lang="en-US" sz="3200" dirty="0" smtClean="0">
                <a:solidFill>
                  <a:srgbClr val="00FFFF"/>
                </a:solidFill>
                <a:effectLst/>
              </a:rPr>
              <a:t>season </a:t>
            </a:r>
            <a:r>
              <a:rPr lang="en-US" sz="3200" dirty="0" smtClean="0">
                <a:effectLst/>
              </a:rPr>
              <a:t>and wickedness </a:t>
            </a:r>
            <a:r>
              <a:rPr lang="en-US" sz="3200" dirty="0" smtClean="0"/>
              <a:t>wi</a:t>
            </a:r>
            <a:r>
              <a:rPr lang="en-US" sz="3200" dirty="0" smtClean="0">
                <a:effectLst/>
              </a:rPr>
              <a:t>ll </a:t>
            </a:r>
            <a:r>
              <a:rPr lang="en-US" sz="3200" dirty="0">
                <a:effectLst/>
              </a:rPr>
              <a:t>revive; the great adversary </a:t>
            </a:r>
            <a:r>
              <a:rPr lang="en-US" sz="3200" dirty="0" smtClean="0">
                <a:effectLst/>
              </a:rPr>
              <a:t>will somewhat </a:t>
            </a:r>
            <a:r>
              <a:rPr lang="en-US" sz="3200" dirty="0">
                <a:effectLst/>
              </a:rPr>
              <a:t>regain his influence over </a:t>
            </a:r>
            <a:r>
              <a:rPr lang="en-US" sz="3200" dirty="0" smtClean="0"/>
              <a:t>the human </a:t>
            </a:r>
            <a:r>
              <a:rPr lang="en-US" sz="3200" dirty="0" smtClean="0">
                <a:effectLst/>
              </a:rPr>
              <a:t>race</a:t>
            </a:r>
            <a:r>
              <a:rPr lang="en-US" sz="3200" dirty="0">
                <a:effectLst/>
              </a:rPr>
              <a:t>. </a:t>
            </a:r>
            <a:r>
              <a:rPr lang="en-US" sz="3200" dirty="0" smtClean="0"/>
              <a:t>The devil wi</a:t>
            </a:r>
            <a:r>
              <a:rPr lang="en-US" sz="3200" dirty="0" smtClean="0">
                <a:effectLst/>
              </a:rPr>
              <a:t>ll </a:t>
            </a:r>
            <a:r>
              <a:rPr lang="en-US" sz="3200" dirty="0">
                <a:effectLst/>
              </a:rPr>
              <a:t>be loosed only </a:t>
            </a:r>
            <a:r>
              <a:rPr lang="en-US" sz="3200" dirty="0">
                <a:solidFill>
                  <a:srgbClr val="00FFFF"/>
                </a:solidFill>
                <a:effectLst/>
              </a:rPr>
              <a:t>"for a little season"</a:t>
            </a:r>
            <a:r>
              <a:rPr lang="en-US" sz="3200" dirty="0">
                <a:effectLst/>
              </a:rPr>
              <a:t> </a:t>
            </a:r>
            <a:r>
              <a:rPr lang="en-US" sz="3200" dirty="0" smtClean="0">
                <a:solidFill>
                  <a:srgbClr val="FFFF00"/>
                </a:solidFill>
                <a:effectLst/>
              </a:rPr>
              <a:t>(Rev. 20:3)</a:t>
            </a:r>
            <a:r>
              <a:rPr lang="en-US" sz="3200" dirty="0" smtClean="0">
                <a:effectLst/>
              </a:rPr>
              <a:t>. It will only be for a short period, but Satan will use the little time he has to deceive the nations and assemble an army.</a:t>
            </a:r>
          </a:p>
          <a:p>
            <a:pPr marL="0" indent="0" algn="ctr">
              <a:buNone/>
            </a:pPr>
            <a:r>
              <a:rPr lang="en-US" sz="3200" i="1" dirty="0">
                <a:solidFill>
                  <a:srgbClr val="FFFF00"/>
                </a:solidFill>
              </a:rPr>
              <a:t>(Rev. 20:8</a:t>
            </a:r>
            <a:r>
              <a:rPr lang="en-US" sz="3200" i="1" dirty="0" smtClean="0">
                <a:solidFill>
                  <a:srgbClr val="FFFF00"/>
                </a:solidFill>
              </a:rPr>
              <a:t>)</a:t>
            </a:r>
            <a:endParaRPr lang="en-US" sz="3200" i="1" dirty="0">
              <a:solidFill>
                <a:srgbClr val="FFFF00"/>
              </a:solidFill>
            </a:endParaRPr>
          </a:p>
        </p:txBody>
      </p:sp>
      <p:sp>
        <p:nvSpPr>
          <p:cNvPr id="6" name="Title 1"/>
          <p:cNvSpPr>
            <a:spLocks noGrp="1"/>
          </p:cNvSpPr>
          <p:nvPr>
            <p:ph type="title"/>
          </p:nvPr>
        </p:nvSpPr>
        <p:spPr>
          <a:xfrm>
            <a:off x="609600" y="152400"/>
            <a:ext cx="7765321" cy="987188"/>
          </a:xfrm>
        </p:spPr>
        <p:txBody>
          <a:bodyPr/>
          <a:lstStyle/>
          <a:p>
            <a:pPr algn="ctr"/>
            <a:r>
              <a:rPr lang="en-US" b="1" dirty="0" smtClean="0">
                <a:solidFill>
                  <a:srgbClr val="FFC000"/>
                </a:solidFill>
              </a:rPr>
              <a:t>THE BATTLE OF GOG &amp; MAGOG</a:t>
            </a:r>
            <a:endParaRPr lang="en-US" b="1" dirty="0">
              <a:solidFill>
                <a:srgbClr val="FFC000"/>
              </a:solidFill>
            </a:endParaRPr>
          </a:p>
        </p:txBody>
      </p:sp>
    </p:spTree>
    <p:extLst>
      <p:ext uri="{BB962C8B-B14F-4D97-AF65-F5344CB8AC3E}">
        <p14:creationId xmlns:p14="http://schemas.microsoft.com/office/powerpoint/2010/main" val="1625368706"/>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371600"/>
            <a:ext cx="8581029" cy="5334000"/>
          </a:xfrm>
        </p:spPr>
        <p:txBody>
          <a:bodyPr>
            <a:noAutofit/>
          </a:bodyPr>
          <a:lstStyle/>
          <a:p>
            <a:pPr marL="0" indent="0">
              <a:buNone/>
            </a:pPr>
            <a:r>
              <a:rPr lang="en-US" sz="3200" i="1" dirty="0" smtClean="0">
                <a:solidFill>
                  <a:srgbClr val="FFFF00"/>
                </a:solidFill>
                <a:effectLst/>
              </a:rPr>
              <a:t>…Which </a:t>
            </a:r>
            <a:r>
              <a:rPr lang="en-US" sz="3200" i="1" dirty="0">
                <a:solidFill>
                  <a:srgbClr val="FFFF00"/>
                </a:solidFill>
                <a:effectLst/>
              </a:rPr>
              <a:t>are in the four quarters of the </a:t>
            </a:r>
            <a:r>
              <a:rPr lang="en-US" sz="3200" i="1" dirty="0" smtClean="0">
                <a:solidFill>
                  <a:srgbClr val="FFFF00"/>
                </a:solidFill>
                <a:effectLst/>
              </a:rPr>
              <a:t>earth…</a:t>
            </a:r>
          </a:p>
          <a:p>
            <a:pPr marL="0" indent="0">
              <a:buNone/>
            </a:pPr>
            <a:r>
              <a:rPr lang="en-US" sz="3200" dirty="0">
                <a:effectLst/>
              </a:rPr>
              <a:t>It is implied here that the </a:t>
            </a:r>
            <a:r>
              <a:rPr lang="en-US" sz="3200" dirty="0" smtClean="0">
                <a:effectLst/>
              </a:rPr>
              <a:t>deception would </a:t>
            </a:r>
            <a:r>
              <a:rPr lang="en-US" sz="3200" dirty="0">
                <a:effectLst/>
              </a:rPr>
              <a:t>not be confined to one spot or portion of the world, but would extend afar. </a:t>
            </a:r>
            <a:r>
              <a:rPr lang="en-US" sz="3200" dirty="0" smtClean="0">
                <a:effectLst/>
              </a:rPr>
              <a:t> This also implies </a:t>
            </a:r>
            <a:r>
              <a:rPr lang="en-US" sz="3200" dirty="0">
                <a:effectLst/>
              </a:rPr>
              <a:t>that the earth would not be entirely </a:t>
            </a:r>
            <a:r>
              <a:rPr lang="en-US" sz="3200" dirty="0" smtClean="0">
                <a:effectLst/>
              </a:rPr>
              <a:t>converted to Christianity (not everyone will be saved) </a:t>
            </a:r>
            <a:r>
              <a:rPr lang="en-US" sz="3200" dirty="0">
                <a:effectLst/>
              </a:rPr>
              <a:t>and </a:t>
            </a:r>
            <a:r>
              <a:rPr lang="en-US" sz="3200" dirty="0" smtClean="0">
                <a:effectLst/>
              </a:rPr>
              <a:t>it proves that the character </a:t>
            </a:r>
            <a:r>
              <a:rPr lang="en-US" sz="3200" dirty="0">
                <a:effectLst/>
              </a:rPr>
              <a:t>of </a:t>
            </a:r>
            <a:r>
              <a:rPr lang="en-US" sz="3200" dirty="0" smtClean="0">
                <a:effectLst/>
              </a:rPr>
              <a:t>many</a:t>
            </a:r>
            <a:r>
              <a:rPr lang="en-US" sz="3200" b="1" dirty="0" smtClean="0">
                <a:solidFill>
                  <a:srgbClr val="FFFF00"/>
                </a:solidFill>
                <a:effectLst/>
              </a:rPr>
              <a:t>*</a:t>
            </a:r>
            <a:r>
              <a:rPr lang="en-US" sz="3200" dirty="0" smtClean="0">
                <a:effectLst/>
              </a:rPr>
              <a:t> </a:t>
            </a:r>
            <a:r>
              <a:rPr lang="en-US" sz="3200" dirty="0">
                <a:effectLst/>
              </a:rPr>
              <a:t>human </a:t>
            </a:r>
            <a:r>
              <a:rPr lang="en-US" sz="3200" dirty="0" smtClean="0">
                <a:effectLst/>
              </a:rPr>
              <a:t>hearts will </a:t>
            </a:r>
            <a:r>
              <a:rPr lang="en-US" sz="3200" dirty="0">
                <a:effectLst/>
              </a:rPr>
              <a:t>not be </a:t>
            </a:r>
            <a:r>
              <a:rPr lang="en-US" sz="3200" dirty="0" smtClean="0">
                <a:effectLst/>
              </a:rPr>
              <a:t>changed during the millennial kingdom. </a:t>
            </a:r>
          </a:p>
          <a:p>
            <a:pPr marL="0" indent="0">
              <a:buNone/>
            </a:pPr>
            <a:r>
              <a:rPr lang="en-US" sz="3200" b="1" dirty="0" smtClean="0">
                <a:solidFill>
                  <a:srgbClr val="FFFF00"/>
                </a:solidFill>
                <a:effectLst/>
              </a:rPr>
              <a:t>*</a:t>
            </a:r>
            <a:r>
              <a:rPr lang="en-US" sz="3200" dirty="0" smtClean="0">
                <a:solidFill>
                  <a:srgbClr val="FFFF00"/>
                </a:solidFill>
                <a:effectLst/>
              </a:rPr>
              <a:t> “…</a:t>
            </a:r>
            <a:r>
              <a:rPr lang="en-US" sz="3200" i="1" dirty="0" smtClean="0">
                <a:solidFill>
                  <a:srgbClr val="FFFF00"/>
                </a:solidFill>
                <a:effectLst/>
              </a:rPr>
              <a:t>the </a:t>
            </a:r>
            <a:r>
              <a:rPr lang="en-US" sz="3200" i="1" dirty="0">
                <a:solidFill>
                  <a:srgbClr val="FFFF00"/>
                </a:solidFill>
                <a:effectLst/>
              </a:rPr>
              <a:t>number of whom is as the sand of the </a:t>
            </a:r>
            <a:r>
              <a:rPr lang="en-US" sz="3200" i="1" dirty="0" smtClean="0">
                <a:solidFill>
                  <a:srgbClr val="FFFF00"/>
                </a:solidFill>
                <a:effectLst/>
              </a:rPr>
              <a:t>sea.” </a:t>
            </a:r>
          </a:p>
          <a:p>
            <a:pPr marL="0" indent="0" algn="ctr">
              <a:buNone/>
            </a:pPr>
            <a:r>
              <a:rPr lang="en-US" sz="3200" i="1" dirty="0" smtClean="0">
                <a:solidFill>
                  <a:srgbClr val="FFFF00"/>
                </a:solidFill>
                <a:effectLst/>
              </a:rPr>
              <a:t>(Rev. 20:8)</a:t>
            </a:r>
          </a:p>
        </p:txBody>
      </p:sp>
      <p:sp>
        <p:nvSpPr>
          <p:cNvPr id="6" name="Title 1"/>
          <p:cNvSpPr>
            <a:spLocks noGrp="1"/>
          </p:cNvSpPr>
          <p:nvPr>
            <p:ph type="title"/>
          </p:nvPr>
        </p:nvSpPr>
        <p:spPr>
          <a:xfrm>
            <a:off x="838200" y="152400"/>
            <a:ext cx="7765321" cy="987188"/>
          </a:xfrm>
        </p:spPr>
        <p:txBody>
          <a:bodyPr/>
          <a:lstStyle/>
          <a:p>
            <a:pPr algn="ctr"/>
            <a:r>
              <a:rPr lang="en-US" b="1" dirty="0" smtClean="0">
                <a:solidFill>
                  <a:srgbClr val="FFC000"/>
                </a:solidFill>
              </a:rPr>
              <a:t>THE BATTLE OF GOG &amp; MAGOG</a:t>
            </a:r>
            <a:endParaRPr lang="en-US" b="1" dirty="0">
              <a:solidFill>
                <a:srgbClr val="FFC000"/>
              </a:solidFill>
            </a:endParaRPr>
          </a:p>
        </p:txBody>
      </p:sp>
    </p:spTree>
    <p:extLst>
      <p:ext uri="{BB962C8B-B14F-4D97-AF65-F5344CB8AC3E}">
        <p14:creationId xmlns:p14="http://schemas.microsoft.com/office/powerpoint/2010/main" val="357027043"/>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28852" y="1219200"/>
            <a:ext cx="8581029" cy="5638800"/>
          </a:xfrm>
        </p:spPr>
        <p:txBody>
          <a:bodyPr>
            <a:noAutofit/>
          </a:bodyPr>
          <a:lstStyle/>
          <a:p>
            <a:pPr marL="0" indent="0">
              <a:buNone/>
            </a:pPr>
            <a:r>
              <a:rPr lang="en-US" sz="3200" u="sng" dirty="0" smtClean="0">
                <a:solidFill>
                  <a:srgbClr val="FFFF00"/>
                </a:solidFill>
                <a:effectLst/>
              </a:rPr>
              <a:t>GOG &amp; MAGOG</a:t>
            </a:r>
            <a:r>
              <a:rPr lang="en-US" sz="3200" dirty="0" smtClean="0">
                <a:solidFill>
                  <a:srgbClr val="FFFF00"/>
                </a:solidFill>
                <a:effectLst/>
              </a:rPr>
              <a:t>:</a:t>
            </a:r>
            <a:r>
              <a:rPr lang="en-US" sz="3200" dirty="0" smtClean="0">
                <a:effectLst/>
              </a:rPr>
              <a:t>  The </a:t>
            </a:r>
            <a:r>
              <a:rPr lang="en-US" sz="3200" dirty="0">
                <a:effectLst/>
              </a:rPr>
              <a:t>name </a:t>
            </a:r>
            <a:r>
              <a:rPr lang="en-US" sz="3200" u="sng" dirty="0" smtClean="0">
                <a:solidFill>
                  <a:srgbClr val="FFFF00"/>
                </a:solidFill>
                <a:effectLst/>
              </a:rPr>
              <a:t>GOG</a:t>
            </a:r>
            <a:r>
              <a:rPr lang="en-US" sz="3200" dirty="0" smtClean="0">
                <a:solidFill>
                  <a:srgbClr val="00FFFF"/>
                </a:solidFill>
                <a:effectLst/>
              </a:rPr>
              <a:t> </a:t>
            </a:r>
            <a:r>
              <a:rPr lang="en-US" sz="3200" dirty="0">
                <a:solidFill>
                  <a:srgbClr val="00FFFF"/>
                </a:solidFill>
                <a:effectLst/>
              </a:rPr>
              <a:t>occurs as the name of a </a:t>
            </a:r>
            <a:r>
              <a:rPr lang="en-US" sz="3200" dirty="0" smtClean="0">
                <a:solidFill>
                  <a:srgbClr val="00FFFF"/>
                </a:solidFill>
                <a:effectLst/>
              </a:rPr>
              <a:t>prince</a:t>
            </a:r>
            <a:r>
              <a:rPr lang="en-US" sz="3200" dirty="0" smtClean="0">
                <a:effectLst/>
              </a:rPr>
              <a:t> </a:t>
            </a:r>
            <a:r>
              <a:rPr lang="en-US" sz="3200" dirty="0">
                <a:effectLst/>
              </a:rPr>
              <a:t>in </a:t>
            </a:r>
            <a:r>
              <a:rPr lang="en-US" sz="3200" i="1" dirty="0" smtClean="0">
                <a:solidFill>
                  <a:srgbClr val="FFFF00"/>
                </a:solidFill>
                <a:effectLst/>
              </a:rPr>
              <a:t>Ezek. </a:t>
            </a:r>
            <a:r>
              <a:rPr lang="en-US" sz="3200" i="1" dirty="0">
                <a:solidFill>
                  <a:srgbClr val="FFFF00"/>
                </a:solidFill>
                <a:effectLst/>
              </a:rPr>
              <a:t>38:2-3,16; </a:t>
            </a:r>
            <a:r>
              <a:rPr lang="en-US" sz="3200" i="1" dirty="0" smtClean="0">
                <a:solidFill>
                  <a:srgbClr val="FFFF00"/>
                </a:solidFill>
                <a:effectLst/>
              </a:rPr>
              <a:t>39:1,11</a:t>
            </a:r>
            <a:r>
              <a:rPr lang="en-US" sz="3200" dirty="0">
                <a:effectLst/>
              </a:rPr>
              <a:t>. "He is an invader of the land of Israel, the chief prince of </a:t>
            </a:r>
            <a:r>
              <a:rPr lang="en-US" sz="3200" dirty="0" err="1">
                <a:effectLst/>
              </a:rPr>
              <a:t>Meshech</a:t>
            </a:r>
            <a:r>
              <a:rPr lang="en-US" sz="3200" dirty="0">
                <a:effectLst/>
              </a:rPr>
              <a:t> and Tubal," </a:t>
            </a:r>
            <a:r>
              <a:rPr lang="en-US" sz="3200" i="1" dirty="0" smtClean="0">
                <a:solidFill>
                  <a:srgbClr val="FFFF00"/>
                </a:solidFill>
                <a:effectLst/>
              </a:rPr>
              <a:t>(Ezek. 38:2)</a:t>
            </a:r>
            <a:r>
              <a:rPr lang="en-US" sz="3200" dirty="0" smtClean="0">
                <a:effectLst/>
              </a:rPr>
              <a:t>. </a:t>
            </a:r>
          </a:p>
          <a:p>
            <a:pPr marL="0" indent="0">
              <a:buNone/>
            </a:pPr>
            <a:r>
              <a:rPr lang="en-US" sz="3200" u="sng" dirty="0" smtClean="0">
                <a:solidFill>
                  <a:srgbClr val="FFFF00"/>
                </a:solidFill>
                <a:effectLst/>
              </a:rPr>
              <a:t>MAGOG</a:t>
            </a:r>
            <a:r>
              <a:rPr lang="en-US" sz="3200" dirty="0" smtClean="0">
                <a:effectLst/>
              </a:rPr>
              <a:t> </a:t>
            </a:r>
            <a:r>
              <a:rPr lang="en-US" sz="3200" dirty="0">
                <a:effectLst/>
              </a:rPr>
              <a:t>is also mentioned in </a:t>
            </a:r>
            <a:r>
              <a:rPr lang="en-US" sz="3200" i="1" dirty="0" smtClean="0">
                <a:solidFill>
                  <a:srgbClr val="FFFF00"/>
                </a:solidFill>
                <a:effectLst/>
              </a:rPr>
              <a:t>Ezek. 38:2</a:t>
            </a:r>
            <a:r>
              <a:rPr lang="en-US" sz="3200" dirty="0" smtClean="0">
                <a:effectLst/>
              </a:rPr>
              <a:t> as </a:t>
            </a:r>
            <a:r>
              <a:rPr lang="en-US" sz="3200" dirty="0">
                <a:effectLst/>
              </a:rPr>
              <a:t>"</a:t>
            </a:r>
            <a:r>
              <a:rPr lang="en-US" sz="3200" dirty="0">
                <a:solidFill>
                  <a:srgbClr val="00FFFF"/>
                </a:solidFill>
                <a:effectLst/>
              </a:rPr>
              <a:t>the land of Magog</a:t>
            </a:r>
            <a:r>
              <a:rPr lang="en-US" sz="3200" dirty="0">
                <a:effectLst/>
              </a:rPr>
              <a:t>;" and in </a:t>
            </a:r>
            <a:r>
              <a:rPr lang="en-US" sz="3200" i="1" dirty="0" smtClean="0">
                <a:solidFill>
                  <a:srgbClr val="FFFF00"/>
                </a:solidFill>
                <a:effectLst/>
              </a:rPr>
              <a:t>Ezek. </a:t>
            </a:r>
            <a:r>
              <a:rPr lang="en-US" sz="3200" i="1" dirty="0">
                <a:solidFill>
                  <a:srgbClr val="FFFF00"/>
                </a:solidFill>
                <a:effectLst/>
              </a:rPr>
              <a:t>39:6</a:t>
            </a:r>
            <a:r>
              <a:rPr lang="en-US" sz="3200" dirty="0">
                <a:effectLst/>
              </a:rPr>
              <a:t>, "I will send a fire on Magog." As the terms are used in the Old Testament, the representation would seem to be that </a:t>
            </a:r>
            <a:r>
              <a:rPr lang="en-US" sz="3200" b="1" u="sng" dirty="0" smtClean="0">
                <a:solidFill>
                  <a:srgbClr val="FFFF00"/>
                </a:solidFill>
                <a:effectLst/>
              </a:rPr>
              <a:t>GOG</a:t>
            </a:r>
            <a:r>
              <a:rPr lang="en-US" sz="3200" b="1" dirty="0" smtClean="0">
                <a:solidFill>
                  <a:srgbClr val="FFFF00"/>
                </a:solidFill>
                <a:effectLst/>
              </a:rPr>
              <a:t> </a:t>
            </a:r>
            <a:r>
              <a:rPr lang="en-US" sz="3200" b="1" dirty="0">
                <a:solidFill>
                  <a:srgbClr val="FFFF00"/>
                </a:solidFill>
                <a:effectLst/>
              </a:rPr>
              <a:t>was the </a:t>
            </a:r>
            <a:r>
              <a:rPr lang="en-US" sz="3200" b="1" dirty="0" smtClean="0">
                <a:solidFill>
                  <a:srgbClr val="FFFF00"/>
                </a:solidFill>
                <a:effectLst/>
              </a:rPr>
              <a:t>prince or leader </a:t>
            </a:r>
            <a:r>
              <a:rPr lang="en-US" sz="3200" b="1" dirty="0">
                <a:solidFill>
                  <a:srgbClr val="FFFF00"/>
                </a:solidFill>
                <a:effectLst/>
              </a:rPr>
              <a:t>of a people called </a:t>
            </a:r>
            <a:r>
              <a:rPr lang="en-US" sz="3200" b="1" u="sng" dirty="0" smtClean="0">
                <a:solidFill>
                  <a:srgbClr val="FFFF00"/>
                </a:solidFill>
                <a:effectLst/>
              </a:rPr>
              <a:t>MAGOG</a:t>
            </a:r>
            <a:r>
              <a:rPr lang="en-US" sz="3200" dirty="0" smtClean="0">
                <a:effectLst/>
              </a:rPr>
              <a:t>. </a:t>
            </a:r>
          </a:p>
          <a:p>
            <a:pPr marL="0" indent="0" algn="ctr">
              <a:buNone/>
            </a:pPr>
            <a:r>
              <a:rPr lang="en-US" sz="3200" i="1" dirty="0" smtClean="0">
                <a:solidFill>
                  <a:srgbClr val="FFFF00"/>
                </a:solidFill>
              </a:rPr>
              <a:t>(Rev. 20:8)</a:t>
            </a:r>
            <a:endParaRPr lang="en-US" sz="3200" i="1" dirty="0">
              <a:solidFill>
                <a:srgbClr val="FFFF00"/>
              </a:solidFill>
            </a:endParaRPr>
          </a:p>
        </p:txBody>
      </p:sp>
      <p:sp>
        <p:nvSpPr>
          <p:cNvPr id="6" name="Title 1"/>
          <p:cNvSpPr>
            <a:spLocks noGrp="1"/>
          </p:cNvSpPr>
          <p:nvPr>
            <p:ph type="title"/>
          </p:nvPr>
        </p:nvSpPr>
        <p:spPr>
          <a:xfrm>
            <a:off x="838200" y="152400"/>
            <a:ext cx="7765321" cy="987188"/>
          </a:xfrm>
        </p:spPr>
        <p:txBody>
          <a:bodyPr/>
          <a:lstStyle/>
          <a:p>
            <a:pPr algn="ctr"/>
            <a:r>
              <a:rPr lang="en-US" b="1" dirty="0" smtClean="0">
                <a:solidFill>
                  <a:srgbClr val="FFC000"/>
                </a:solidFill>
              </a:rPr>
              <a:t>THE BATTLE OF GOG &amp; MAGOG</a:t>
            </a:r>
            <a:endParaRPr lang="en-US" b="1" dirty="0">
              <a:solidFill>
                <a:srgbClr val="FFC000"/>
              </a:solidFill>
            </a:endParaRPr>
          </a:p>
        </p:txBody>
      </p:sp>
    </p:spTree>
    <p:extLst>
      <p:ext uri="{BB962C8B-B14F-4D97-AF65-F5344CB8AC3E}">
        <p14:creationId xmlns:p14="http://schemas.microsoft.com/office/powerpoint/2010/main" val="1056606244"/>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371600"/>
            <a:ext cx="8581029" cy="5163403"/>
          </a:xfrm>
        </p:spPr>
        <p:txBody>
          <a:bodyPr>
            <a:noAutofit/>
          </a:bodyPr>
          <a:lstStyle/>
          <a:p>
            <a:pPr marL="0" indent="0">
              <a:buNone/>
            </a:pPr>
            <a:r>
              <a:rPr lang="en-US" sz="3200" dirty="0" smtClean="0">
                <a:effectLst/>
              </a:rPr>
              <a:t>All </a:t>
            </a:r>
            <a:r>
              <a:rPr lang="en-US" sz="3200" dirty="0">
                <a:effectLst/>
              </a:rPr>
              <a:t>that is </a:t>
            </a:r>
            <a:r>
              <a:rPr lang="en-US" sz="3200" dirty="0" smtClean="0">
                <a:effectLst/>
              </a:rPr>
              <a:t>to </a:t>
            </a:r>
            <a:r>
              <a:rPr lang="en-US" sz="3200" dirty="0">
                <a:effectLst/>
              </a:rPr>
              <a:t>be understood </a:t>
            </a:r>
            <a:r>
              <a:rPr lang="en-US" sz="3200" dirty="0" smtClean="0">
                <a:effectLst/>
              </a:rPr>
              <a:t>is </a:t>
            </a:r>
            <a:r>
              <a:rPr lang="en-US" sz="3200" dirty="0">
                <a:effectLst/>
              </a:rPr>
              <a:t>that John means to say that at the time referred </a:t>
            </a:r>
            <a:r>
              <a:rPr lang="en-US" sz="3200" dirty="0" smtClean="0">
                <a:effectLst/>
              </a:rPr>
              <a:t>to… </a:t>
            </a:r>
            <a:r>
              <a:rPr lang="en-US" sz="3200" dirty="0">
                <a:effectLst/>
              </a:rPr>
              <a:t>there </a:t>
            </a:r>
            <a:r>
              <a:rPr lang="en-US" sz="3200" dirty="0" smtClean="0">
                <a:effectLst/>
              </a:rPr>
              <a:t>will </a:t>
            </a:r>
            <a:r>
              <a:rPr lang="en-US" sz="3200" dirty="0">
                <a:effectLst/>
              </a:rPr>
              <a:t>be formidable enemies </a:t>
            </a:r>
            <a:r>
              <a:rPr lang="en-US" sz="3200" dirty="0" smtClean="0">
                <a:effectLst/>
              </a:rPr>
              <a:t>who </a:t>
            </a:r>
            <a:r>
              <a:rPr lang="en-US" sz="3200" dirty="0">
                <a:effectLst/>
              </a:rPr>
              <a:t>might be compared with </a:t>
            </a:r>
            <a:r>
              <a:rPr lang="en-US" sz="3200" i="1" dirty="0" smtClean="0">
                <a:solidFill>
                  <a:srgbClr val="FFFF00"/>
                </a:solidFill>
                <a:effectLst/>
              </a:rPr>
              <a:t>the dreaded leader Gog &amp; his </a:t>
            </a:r>
            <a:r>
              <a:rPr lang="en-US" sz="3200" i="1" dirty="0">
                <a:solidFill>
                  <a:srgbClr val="FFFF00"/>
                </a:solidFill>
                <a:effectLst/>
              </a:rPr>
              <a:t>dwellers in the land of </a:t>
            </a:r>
            <a:r>
              <a:rPr lang="en-US" sz="3200" i="1" dirty="0" smtClean="0">
                <a:solidFill>
                  <a:srgbClr val="FFFF00"/>
                </a:solidFill>
                <a:effectLst/>
              </a:rPr>
              <a:t>Magog</a:t>
            </a:r>
            <a:r>
              <a:rPr lang="en-US" sz="3200" dirty="0" smtClean="0">
                <a:effectLst/>
              </a:rPr>
              <a:t>… who will invade the Holy land and wage war against Christ and his saints. It is simply mirroring the dreaded leader Satan and his army who will wage war on Christ and His saints.</a:t>
            </a:r>
          </a:p>
          <a:p>
            <a:pPr marL="0" indent="0" algn="ctr">
              <a:buNone/>
            </a:pPr>
            <a:endParaRPr lang="en-US" sz="1400" i="1" dirty="0" smtClean="0">
              <a:solidFill>
                <a:srgbClr val="FFFF00"/>
              </a:solidFill>
            </a:endParaRPr>
          </a:p>
          <a:p>
            <a:pPr marL="0" indent="0" algn="ctr">
              <a:buNone/>
            </a:pPr>
            <a:r>
              <a:rPr lang="en-US" sz="3200" i="1" dirty="0" smtClean="0">
                <a:solidFill>
                  <a:srgbClr val="FFFF00"/>
                </a:solidFill>
              </a:rPr>
              <a:t>(</a:t>
            </a:r>
            <a:r>
              <a:rPr lang="en-US" sz="3200" i="1" dirty="0">
                <a:solidFill>
                  <a:srgbClr val="FFFF00"/>
                </a:solidFill>
              </a:rPr>
              <a:t>Rev. 20:8</a:t>
            </a:r>
            <a:r>
              <a:rPr lang="en-US" sz="3200" i="1" dirty="0" smtClean="0">
                <a:solidFill>
                  <a:srgbClr val="FFFF00"/>
                </a:solidFill>
              </a:rPr>
              <a:t>)</a:t>
            </a:r>
            <a:endParaRPr lang="en-US" sz="3200" i="1" dirty="0">
              <a:solidFill>
                <a:srgbClr val="FFFF00"/>
              </a:solidFill>
            </a:endParaRPr>
          </a:p>
        </p:txBody>
      </p:sp>
      <p:sp>
        <p:nvSpPr>
          <p:cNvPr id="6" name="Title 1"/>
          <p:cNvSpPr>
            <a:spLocks noGrp="1"/>
          </p:cNvSpPr>
          <p:nvPr>
            <p:ph type="title"/>
          </p:nvPr>
        </p:nvSpPr>
        <p:spPr>
          <a:xfrm>
            <a:off x="838200" y="152400"/>
            <a:ext cx="7765321" cy="987188"/>
          </a:xfrm>
        </p:spPr>
        <p:txBody>
          <a:bodyPr/>
          <a:lstStyle/>
          <a:p>
            <a:pPr algn="ctr"/>
            <a:r>
              <a:rPr lang="en-US" b="1" dirty="0" smtClean="0">
                <a:solidFill>
                  <a:srgbClr val="FFC000"/>
                </a:solidFill>
              </a:rPr>
              <a:t>THE BATTLE OF GOG &amp; MAGOG</a:t>
            </a:r>
            <a:endParaRPr lang="en-US" b="1" dirty="0">
              <a:solidFill>
                <a:srgbClr val="FFC000"/>
              </a:solidFill>
            </a:endParaRPr>
          </a:p>
        </p:txBody>
      </p:sp>
    </p:spTree>
    <p:extLst>
      <p:ext uri="{BB962C8B-B14F-4D97-AF65-F5344CB8AC3E}">
        <p14:creationId xmlns:p14="http://schemas.microsoft.com/office/powerpoint/2010/main" val="38436523"/>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143000"/>
            <a:ext cx="8504828" cy="5638800"/>
          </a:xfrm>
        </p:spPr>
        <p:txBody>
          <a:bodyPr>
            <a:noAutofit/>
          </a:bodyPr>
          <a:lstStyle/>
          <a:p>
            <a:pPr marL="0" indent="0">
              <a:buNone/>
            </a:pPr>
            <a:r>
              <a:rPr lang="en-US" sz="3200" i="1" dirty="0" smtClean="0">
                <a:solidFill>
                  <a:srgbClr val="FFFF00"/>
                </a:solidFill>
                <a:effectLst/>
              </a:rPr>
              <a:t>And the army </a:t>
            </a:r>
            <a:r>
              <a:rPr lang="en-US" sz="3200" i="1" dirty="0">
                <a:solidFill>
                  <a:srgbClr val="FFFF00"/>
                </a:solidFill>
                <a:effectLst/>
              </a:rPr>
              <a:t>went up over the face of the earth, and </a:t>
            </a:r>
            <a:r>
              <a:rPr lang="en-US" sz="3200" i="1" dirty="0" smtClean="0">
                <a:solidFill>
                  <a:srgbClr val="FFFF00"/>
                </a:solidFill>
                <a:effectLst/>
              </a:rPr>
              <a:t>surrounded the camp </a:t>
            </a:r>
            <a:r>
              <a:rPr lang="en-US" sz="3200" i="1" dirty="0">
                <a:solidFill>
                  <a:srgbClr val="FFFF00"/>
                </a:solidFill>
                <a:effectLst/>
              </a:rPr>
              <a:t>of the saints, and the well loved </a:t>
            </a:r>
            <a:r>
              <a:rPr lang="en-US" sz="3200" i="1" dirty="0" smtClean="0">
                <a:solidFill>
                  <a:srgbClr val="FFFF00"/>
                </a:solidFill>
                <a:effectLst/>
              </a:rPr>
              <a:t>city….</a:t>
            </a:r>
            <a:endParaRPr lang="en-US" sz="3200" i="1" dirty="0">
              <a:solidFill>
                <a:srgbClr val="FFFF00"/>
              </a:solidFill>
              <a:effectLst/>
            </a:endParaRPr>
          </a:p>
          <a:p>
            <a:pPr marL="0" indent="0">
              <a:buNone/>
            </a:pPr>
            <a:r>
              <a:rPr lang="en-US" sz="3200" dirty="0" smtClean="0"/>
              <a:t>Satan &amp; his army will</a:t>
            </a:r>
            <a:r>
              <a:rPr lang="en-US" sz="3200" dirty="0" smtClean="0">
                <a:effectLst/>
              </a:rPr>
              <a:t> travel across the length of the </a:t>
            </a:r>
            <a:r>
              <a:rPr lang="en-US" sz="3200" dirty="0">
                <a:effectLst/>
              </a:rPr>
              <a:t>earth and </a:t>
            </a:r>
            <a:r>
              <a:rPr lang="en-US" sz="3200" dirty="0" smtClean="0">
                <a:effectLst/>
              </a:rPr>
              <a:t>surround the </a:t>
            </a:r>
            <a:r>
              <a:rPr lang="en-US" sz="3200" dirty="0">
                <a:effectLst/>
              </a:rPr>
              <a:t>camp of the saints and </a:t>
            </a:r>
            <a:r>
              <a:rPr lang="en-US" sz="3200" dirty="0" smtClean="0">
                <a:effectLst/>
              </a:rPr>
              <a:t>the city </a:t>
            </a:r>
            <a:r>
              <a:rPr lang="en-US" sz="3200" dirty="0" smtClean="0"/>
              <a:t>of </a:t>
            </a:r>
            <a:r>
              <a:rPr lang="en-US" sz="3200" dirty="0" smtClean="0">
                <a:effectLst/>
              </a:rPr>
              <a:t>Jerusalem. The assembling of the army will take a while and then the journey to Jerusalem will also take a while. Therefore it is reasonable to deduce that this battle will not commence immediately, nor even a day after the millennial reign.  	</a:t>
            </a:r>
            <a:r>
              <a:rPr lang="en-US" sz="3200" i="1" dirty="0" smtClean="0">
                <a:solidFill>
                  <a:srgbClr val="FFFF00"/>
                </a:solidFill>
              </a:rPr>
              <a:t>(</a:t>
            </a:r>
            <a:r>
              <a:rPr lang="en-US" sz="3200" i="1" dirty="0">
                <a:solidFill>
                  <a:srgbClr val="FFFF00"/>
                </a:solidFill>
              </a:rPr>
              <a:t>Rev. </a:t>
            </a:r>
            <a:r>
              <a:rPr lang="en-US" sz="3200" i="1" dirty="0" smtClean="0">
                <a:solidFill>
                  <a:srgbClr val="FFFF00"/>
                </a:solidFill>
              </a:rPr>
              <a:t>20:9)</a:t>
            </a:r>
            <a:endParaRPr lang="en-US" sz="3200" i="1" dirty="0">
              <a:solidFill>
                <a:srgbClr val="FFFF00"/>
              </a:solidFill>
            </a:endParaRPr>
          </a:p>
          <a:p>
            <a:pPr marL="0" indent="0">
              <a:buNone/>
            </a:pPr>
            <a:endParaRPr lang="en-US" sz="3200" i="1" dirty="0" smtClean="0">
              <a:solidFill>
                <a:srgbClr val="FFFF00"/>
              </a:solidFill>
              <a:effectLst/>
            </a:endParaRPr>
          </a:p>
        </p:txBody>
      </p:sp>
      <p:sp>
        <p:nvSpPr>
          <p:cNvPr id="6" name="Title 1"/>
          <p:cNvSpPr>
            <a:spLocks noGrp="1"/>
          </p:cNvSpPr>
          <p:nvPr>
            <p:ph type="title"/>
          </p:nvPr>
        </p:nvSpPr>
        <p:spPr>
          <a:xfrm>
            <a:off x="838200" y="152400"/>
            <a:ext cx="7765321" cy="987188"/>
          </a:xfrm>
        </p:spPr>
        <p:txBody>
          <a:bodyPr/>
          <a:lstStyle/>
          <a:p>
            <a:pPr algn="ctr"/>
            <a:r>
              <a:rPr lang="en-US" b="1" dirty="0" smtClean="0">
                <a:solidFill>
                  <a:srgbClr val="FFC000"/>
                </a:solidFill>
              </a:rPr>
              <a:t>THE BATTLE OF GOG &amp; MAGOG</a:t>
            </a:r>
            <a:endParaRPr lang="en-US" b="1" dirty="0">
              <a:solidFill>
                <a:srgbClr val="FFC000"/>
              </a:solidFill>
            </a:endParaRPr>
          </a:p>
        </p:txBody>
      </p:sp>
    </p:spTree>
    <p:extLst>
      <p:ext uri="{BB962C8B-B14F-4D97-AF65-F5344CB8AC3E}">
        <p14:creationId xmlns:p14="http://schemas.microsoft.com/office/powerpoint/2010/main" val="4053735587"/>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04800" y="1219200"/>
            <a:ext cx="8839200" cy="5486400"/>
          </a:xfrm>
        </p:spPr>
        <p:txBody>
          <a:bodyPr>
            <a:noAutofit/>
          </a:bodyPr>
          <a:lstStyle/>
          <a:p>
            <a:pPr marL="0" indent="0" algn="ctr">
              <a:buNone/>
            </a:pPr>
            <a:r>
              <a:rPr lang="en-US" sz="3200" i="1" dirty="0" smtClean="0">
                <a:solidFill>
                  <a:srgbClr val="FFFF00"/>
                </a:solidFill>
              </a:rPr>
              <a:t>“</a:t>
            </a:r>
            <a:r>
              <a:rPr lang="en-US" sz="3200" i="1" dirty="0" smtClean="0">
                <a:solidFill>
                  <a:srgbClr val="FFFF00"/>
                </a:solidFill>
                <a:effectLst/>
              </a:rPr>
              <a:t>fire </a:t>
            </a:r>
            <a:r>
              <a:rPr lang="en-US" sz="3200" i="1" dirty="0">
                <a:solidFill>
                  <a:srgbClr val="FFFF00"/>
                </a:solidFill>
                <a:effectLst/>
              </a:rPr>
              <a:t>came down out of heaven </a:t>
            </a:r>
            <a:r>
              <a:rPr lang="en-US" sz="3200" i="1" dirty="0" smtClean="0">
                <a:solidFill>
                  <a:srgbClr val="FFFF00"/>
                </a:solidFill>
                <a:effectLst/>
              </a:rPr>
              <a:t>and destroyed them</a:t>
            </a:r>
            <a:r>
              <a:rPr lang="en-US" sz="3200" i="1" dirty="0" smtClean="0">
                <a:solidFill>
                  <a:srgbClr val="FFFF00"/>
                </a:solidFill>
              </a:rPr>
              <a:t>”</a:t>
            </a:r>
            <a:endParaRPr lang="en-US" sz="3200" dirty="0">
              <a:effectLst/>
            </a:endParaRPr>
          </a:p>
          <a:p>
            <a:pPr marL="0" indent="0" algn="ctr">
              <a:buNone/>
            </a:pPr>
            <a:endParaRPr lang="en-US" sz="3200" i="1" dirty="0" smtClean="0">
              <a:solidFill>
                <a:srgbClr val="FFFF00"/>
              </a:solidFill>
            </a:endParaRPr>
          </a:p>
          <a:p>
            <a:pPr marL="0" indent="0" algn="ctr">
              <a:buNone/>
            </a:pPr>
            <a:endParaRPr lang="en-US" sz="3200" i="1" dirty="0">
              <a:solidFill>
                <a:srgbClr val="FFFF00"/>
              </a:solidFill>
            </a:endParaRPr>
          </a:p>
          <a:p>
            <a:pPr marL="0" indent="0" algn="ctr">
              <a:buNone/>
            </a:pPr>
            <a:endParaRPr lang="en-US" sz="3200" i="1" dirty="0" smtClean="0">
              <a:solidFill>
                <a:srgbClr val="FFFF00"/>
              </a:solidFill>
            </a:endParaRPr>
          </a:p>
          <a:p>
            <a:pPr marL="0" indent="0" algn="ctr">
              <a:buNone/>
            </a:pPr>
            <a:endParaRPr lang="en-US" sz="3200" i="1" dirty="0">
              <a:solidFill>
                <a:srgbClr val="FFFF00"/>
              </a:solidFill>
            </a:endParaRPr>
          </a:p>
          <a:p>
            <a:pPr marL="0" indent="0" algn="ctr">
              <a:buNone/>
            </a:pPr>
            <a:endParaRPr lang="en-US" sz="3200" i="1" dirty="0" smtClean="0">
              <a:solidFill>
                <a:srgbClr val="FFFF00"/>
              </a:solidFill>
            </a:endParaRPr>
          </a:p>
          <a:p>
            <a:pPr marL="0" indent="0" algn="ctr">
              <a:buNone/>
            </a:pPr>
            <a:endParaRPr lang="en-US" sz="3200" i="1" dirty="0">
              <a:solidFill>
                <a:srgbClr val="FFFF00"/>
              </a:solidFill>
            </a:endParaRPr>
          </a:p>
          <a:p>
            <a:pPr marL="0" indent="0" algn="ctr">
              <a:buNone/>
            </a:pPr>
            <a:endParaRPr lang="en-US" sz="2000" i="1" dirty="0" smtClean="0">
              <a:solidFill>
                <a:srgbClr val="FFFF00"/>
              </a:solidFill>
            </a:endParaRPr>
          </a:p>
          <a:p>
            <a:pPr marL="0" indent="0" algn="ctr">
              <a:buNone/>
            </a:pPr>
            <a:endParaRPr lang="en-US" sz="3200" i="1" dirty="0" smtClean="0">
              <a:solidFill>
                <a:srgbClr val="FFFF00"/>
              </a:solidFill>
            </a:endParaRPr>
          </a:p>
          <a:p>
            <a:pPr marL="0" indent="0" algn="ctr">
              <a:buNone/>
            </a:pPr>
            <a:r>
              <a:rPr lang="en-US" sz="3200" i="1" dirty="0" smtClean="0">
                <a:solidFill>
                  <a:srgbClr val="FFFF00"/>
                </a:solidFill>
              </a:rPr>
              <a:t>(</a:t>
            </a:r>
            <a:r>
              <a:rPr lang="en-US" sz="3200" i="1" dirty="0">
                <a:solidFill>
                  <a:srgbClr val="FFFF00"/>
                </a:solidFill>
              </a:rPr>
              <a:t>Rev. </a:t>
            </a:r>
            <a:r>
              <a:rPr lang="en-US" sz="3200" i="1" dirty="0" smtClean="0">
                <a:solidFill>
                  <a:srgbClr val="FFFF00"/>
                </a:solidFill>
              </a:rPr>
              <a:t>20:9)</a:t>
            </a:r>
            <a:endParaRPr lang="en-US" sz="3200" i="1" dirty="0">
              <a:solidFill>
                <a:srgbClr val="FFFF00"/>
              </a:solidFill>
            </a:endParaRPr>
          </a:p>
          <a:p>
            <a:pPr marL="0" indent="0">
              <a:buNone/>
            </a:pPr>
            <a:endParaRPr lang="en-US" sz="3200" i="1" dirty="0" smtClean="0">
              <a:solidFill>
                <a:srgbClr val="FFFF00"/>
              </a:solidFill>
              <a:effectLst/>
            </a:endParaRPr>
          </a:p>
        </p:txBody>
      </p:sp>
      <p:sp>
        <p:nvSpPr>
          <p:cNvPr id="6" name="Title 1"/>
          <p:cNvSpPr>
            <a:spLocks noGrp="1"/>
          </p:cNvSpPr>
          <p:nvPr>
            <p:ph type="title"/>
          </p:nvPr>
        </p:nvSpPr>
        <p:spPr>
          <a:xfrm>
            <a:off x="838200" y="152400"/>
            <a:ext cx="7765321" cy="987188"/>
          </a:xfrm>
        </p:spPr>
        <p:txBody>
          <a:bodyPr/>
          <a:lstStyle/>
          <a:p>
            <a:pPr algn="ctr"/>
            <a:r>
              <a:rPr lang="en-US" b="1" dirty="0" smtClean="0">
                <a:solidFill>
                  <a:srgbClr val="FFC000"/>
                </a:solidFill>
              </a:rPr>
              <a:t>THE BATTLE OF GOG &amp; MAGOG</a:t>
            </a:r>
            <a:endParaRPr lang="en-US" b="1" dirty="0">
              <a:solidFill>
                <a:srgbClr val="FFC000"/>
              </a:solidFill>
            </a:endParaRPr>
          </a:p>
        </p:txBody>
      </p:sp>
      <p:pic>
        <p:nvPicPr>
          <p:cNvPr id="1026" name="Picture 2" descr="Fire from Heaven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38875"/>
            <a:ext cx="6781801" cy="414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153709"/>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447800"/>
            <a:ext cx="8504828" cy="4934803"/>
          </a:xfrm>
        </p:spPr>
        <p:txBody>
          <a:bodyPr>
            <a:noAutofit/>
          </a:bodyPr>
          <a:lstStyle/>
          <a:p>
            <a:pPr marL="0" indent="0">
              <a:buNone/>
            </a:pPr>
            <a:r>
              <a:rPr lang="en-US" sz="3600" dirty="0" smtClean="0"/>
              <a:t>Like </a:t>
            </a:r>
            <a:r>
              <a:rPr lang="en-US" sz="3600" dirty="0"/>
              <a:t>the battle of </a:t>
            </a:r>
            <a:r>
              <a:rPr lang="en-US" sz="3600" dirty="0">
                <a:solidFill>
                  <a:srgbClr val="FF0000"/>
                </a:solidFill>
              </a:rPr>
              <a:t>Armageddon</a:t>
            </a:r>
            <a:r>
              <a:rPr lang="en-US" sz="3600" dirty="0"/>
              <a:t>; the enemies </a:t>
            </a:r>
            <a:r>
              <a:rPr lang="en-US" sz="3600" dirty="0" smtClean="0"/>
              <a:t>in the </a:t>
            </a:r>
            <a:r>
              <a:rPr lang="en-US" sz="3600" dirty="0" smtClean="0">
                <a:solidFill>
                  <a:srgbClr val="FFC000"/>
                </a:solidFill>
              </a:rPr>
              <a:t>battle of Gog &amp; Magog </a:t>
            </a:r>
            <a:r>
              <a:rPr lang="en-US" sz="3600" dirty="0"/>
              <a:t>will be all </a:t>
            </a:r>
            <a:r>
              <a:rPr lang="en-US" sz="3600" dirty="0" smtClean="0"/>
              <a:t>bark and </a:t>
            </a:r>
            <a:r>
              <a:rPr lang="en-US" sz="3600" dirty="0"/>
              <a:t>no bite. </a:t>
            </a:r>
            <a:r>
              <a:rPr lang="en-US" sz="3600" dirty="0" smtClean="0"/>
              <a:t>The results show that </a:t>
            </a:r>
            <a:r>
              <a:rPr lang="en-US" sz="3600" dirty="0"/>
              <a:t>the </a:t>
            </a:r>
            <a:r>
              <a:rPr lang="en-US" sz="3600" dirty="0">
                <a:solidFill>
                  <a:srgbClr val="FFC000"/>
                </a:solidFill>
              </a:rPr>
              <a:t>battle of </a:t>
            </a:r>
            <a:r>
              <a:rPr lang="en-US" sz="3600" dirty="0" smtClean="0">
                <a:solidFill>
                  <a:srgbClr val="FFC000"/>
                </a:solidFill>
              </a:rPr>
              <a:t>Gog &amp; Magog</a:t>
            </a:r>
            <a:r>
              <a:rPr lang="en-US" sz="3600" dirty="0" smtClean="0"/>
              <a:t> will </a:t>
            </a:r>
            <a:r>
              <a:rPr lang="en-US" sz="3600" dirty="0"/>
              <a:t>be</a:t>
            </a:r>
            <a:r>
              <a:rPr lang="en-US" sz="3600" dirty="0" smtClean="0"/>
              <a:t>:</a:t>
            </a:r>
          </a:p>
          <a:p>
            <a:pPr marL="0" indent="0">
              <a:buNone/>
            </a:pPr>
            <a:endParaRPr lang="en-US" sz="1200" dirty="0"/>
          </a:p>
          <a:p>
            <a:pPr marL="571500" indent="-571500"/>
            <a:r>
              <a:rPr lang="en-US" sz="3600" dirty="0">
                <a:solidFill>
                  <a:srgbClr val="FFC000"/>
                </a:solidFill>
              </a:rPr>
              <a:t>A very brief battle</a:t>
            </a:r>
          </a:p>
          <a:p>
            <a:pPr marL="571500" indent="-571500"/>
            <a:r>
              <a:rPr lang="en-US" sz="3600" dirty="0">
                <a:solidFill>
                  <a:srgbClr val="FFC000"/>
                </a:solidFill>
              </a:rPr>
              <a:t>A one-sided battle</a:t>
            </a:r>
          </a:p>
          <a:p>
            <a:pPr marL="571500" indent="-571500"/>
            <a:r>
              <a:rPr lang="en-US" sz="3600" dirty="0">
                <a:solidFill>
                  <a:srgbClr val="FFC000"/>
                </a:solidFill>
              </a:rPr>
              <a:t>A decisive battle </a:t>
            </a:r>
          </a:p>
          <a:p>
            <a:pPr marL="0" indent="0">
              <a:buNone/>
            </a:pPr>
            <a:endParaRPr lang="en-US" sz="3200" i="1" dirty="0" smtClean="0">
              <a:solidFill>
                <a:srgbClr val="FFFF00"/>
              </a:solidFill>
              <a:effectLst/>
            </a:endParaRPr>
          </a:p>
        </p:txBody>
      </p:sp>
      <p:sp>
        <p:nvSpPr>
          <p:cNvPr id="6" name="Title 1"/>
          <p:cNvSpPr>
            <a:spLocks noGrp="1"/>
          </p:cNvSpPr>
          <p:nvPr>
            <p:ph type="title"/>
          </p:nvPr>
        </p:nvSpPr>
        <p:spPr>
          <a:xfrm>
            <a:off x="838200" y="152400"/>
            <a:ext cx="7765321" cy="987188"/>
          </a:xfrm>
        </p:spPr>
        <p:txBody>
          <a:bodyPr/>
          <a:lstStyle/>
          <a:p>
            <a:pPr algn="ctr"/>
            <a:r>
              <a:rPr lang="en-US" b="1" dirty="0" smtClean="0">
                <a:solidFill>
                  <a:srgbClr val="FFC000"/>
                </a:solidFill>
              </a:rPr>
              <a:t>THE BATTLE OF GOG &amp; MAGOG</a:t>
            </a:r>
            <a:endParaRPr lang="en-US" b="1" dirty="0">
              <a:solidFill>
                <a:srgbClr val="FFC000"/>
              </a:solidFill>
            </a:endParaRPr>
          </a:p>
        </p:txBody>
      </p:sp>
    </p:spTree>
    <p:extLst>
      <p:ext uri="{BB962C8B-B14F-4D97-AF65-F5344CB8AC3E}">
        <p14:creationId xmlns:p14="http://schemas.microsoft.com/office/powerpoint/2010/main" val="16562989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Donut 1"/>
          <p:cNvSpPr/>
          <p:nvPr/>
        </p:nvSpPr>
        <p:spPr>
          <a:xfrm>
            <a:off x="1447800" y="4267200"/>
            <a:ext cx="5334000" cy="1143000"/>
          </a:xfrm>
          <a:prstGeom prst="donu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5936969"/>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447800"/>
            <a:ext cx="8504828" cy="4782403"/>
          </a:xfrm>
        </p:spPr>
        <p:txBody>
          <a:bodyPr>
            <a:noAutofit/>
          </a:bodyPr>
          <a:lstStyle/>
          <a:p>
            <a:pPr marL="0" indent="0">
              <a:buNone/>
            </a:pPr>
            <a:r>
              <a:rPr lang="en-US" sz="4000" dirty="0" smtClean="0"/>
              <a:t>The  </a:t>
            </a:r>
            <a:r>
              <a:rPr lang="en-US" sz="4000" dirty="0">
                <a:solidFill>
                  <a:srgbClr val="FFC000"/>
                </a:solidFill>
              </a:rPr>
              <a:t>battle of </a:t>
            </a:r>
            <a:r>
              <a:rPr lang="en-US" sz="4000" dirty="0" smtClean="0">
                <a:solidFill>
                  <a:srgbClr val="FFC000"/>
                </a:solidFill>
              </a:rPr>
              <a:t>Gog &amp; Magog</a:t>
            </a:r>
            <a:r>
              <a:rPr lang="en-US" sz="4000" dirty="0" smtClean="0"/>
              <a:t> will be the final battle for Satan and it would seem as if God destroys the army first and leaves Satan for last. This is the army that Satan will lead, but he will be fighting a losing battle. The devil will be defeated at the </a:t>
            </a:r>
            <a:r>
              <a:rPr lang="en-US" sz="4000" dirty="0" smtClean="0">
                <a:solidFill>
                  <a:srgbClr val="FFC000"/>
                </a:solidFill>
              </a:rPr>
              <a:t>battle of Gog &amp; Magog</a:t>
            </a:r>
            <a:r>
              <a:rPr lang="en-US" sz="4000" dirty="0" smtClean="0"/>
              <a:t>.</a:t>
            </a:r>
            <a:endParaRPr lang="en-US" sz="4000" i="1" dirty="0" smtClean="0">
              <a:solidFill>
                <a:srgbClr val="FFFF00"/>
              </a:solidFill>
              <a:effectLst/>
            </a:endParaRPr>
          </a:p>
        </p:txBody>
      </p:sp>
      <p:sp>
        <p:nvSpPr>
          <p:cNvPr id="6" name="Title 1"/>
          <p:cNvSpPr>
            <a:spLocks noGrp="1"/>
          </p:cNvSpPr>
          <p:nvPr>
            <p:ph type="title"/>
          </p:nvPr>
        </p:nvSpPr>
        <p:spPr>
          <a:xfrm>
            <a:off x="838200" y="152400"/>
            <a:ext cx="7765321" cy="987188"/>
          </a:xfrm>
        </p:spPr>
        <p:txBody>
          <a:bodyPr/>
          <a:lstStyle/>
          <a:p>
            <a:pPr algn="ctr"/>
            <a:r>
              <a:rPr lang="en-US" b="1" dirty="0" smtClean="0">
                <a:solidFill>
                  <a:srgbClr val="FFC000"/>
                </a:solidFill>
              </a:rPr>
              <a:t>THE BATTLE OF GOG &amp; MAGOG</a:t>
            </a:r>
            <a:endParaRPr lang="en-US" b="1" dirty="0">
              <a:solidFill>
                <a:srgbClr val="FFC000"/>
              </a:solidFill>
            </a:endParaRPr>
          </a:p>
        </p:txBody>
      </p:sp>
    </p:spTree>
    <p:extLst>
      <p:ext uri="{BB962C8B-B14F-4D97-AF65-F5344CB8AC3E}">
        <p14:creationId xmlns:p14="http://schemas.microsoft.com/office/powerpoint/2010/main" val="4020030568"/>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3074"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b="10023"/>
          <a:stretch/>
        </p:blipFill>
        <p:spPr bwMode="auto">
          <a:xfrm>
            <a:off x="415120" y="381000"/>
            <a:ext cx="8652680" cy="63681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76400" y="6019800"/>
            <a:ext cx="2359926" cy="584775"/>
          </a:xfrm>
          <a:prstGeom prst="rect">
            <a:avLst/>
          </a:prstGeom>
          <a:noFill/>
        </p:spPr>
        <p:txBody>
          <a:bodyPr wrap="square" rtlCol="0">
            <a:spAutoFit/>
          </a:bodyPr>
          <a:lstStyle/>
          <a:p>
            <a:pPr algn="ctr"/>
            <a:r>
              <a:rPr lang="en-US" sz="3200" b="1" i="1" dirty="0" smtClean="0">
                <a:solidFill>
                  <a:srgbClr val="FFFF00"/>
                </a:solidFill>
              </a:rPr>
              <a:t>(Rev. 20:10)</a:t>
            </a:r>
            <a:endParaRPr lang="en-US" sz="3200" b="1" i="1" dirty="0">
              <a:solidFill>
                <a:srgbClr val="FFFF00"/>
              </a:solidFill>
            </a:endParaRPr>
          </a:p>
        </p:txBody>
      </p:sp>
    </p:spTree>
    <p:extLst>
      <p:ext uri="{BB962C8B-B14F-4D97-AF65-F5344CB8AC3E}">
        <p14:creationId xmlns:p14="http://schemas.microsoft.com/office/powerpoint/2010/main" val="1675030944"/>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ytimg.com/vi/4u9NmIlbLQQ/oar2.jpg"/>
          <p:cNvPicPr>
            <a:picLocks noChangeAspect="1" noChangeArrowheads="1"/>
          </p:cNvPicPr>
          <p:nvPr/>
        </p:nvPicPr>
        <p:blipFill rotWithShape="1">
          <a:blip r:embed="rId2">
            <a:extLst>
              <a:ext uri="{28A0092B-C50C-407E-A947-70E740481C1C}">
                <a14:useLocalDpi xmlns:a14="http://schemas.microsoft.com/office/drawing/2010/main" val="0"/>
              </a:ext>
            </a:extLst>
          </a:blip>
          <a:srcRect b="21781"/>
          <a:stretch/>
        </p:blipFill>
        <p:spPr bwMode="auto">
          <a:xfrm>
            <a:off x="2819400" y="152400"/>
            <a:ext cx="3945477"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5638800"/>
            <a:ext cx="8458200" cy="1077218"/>
          </a:xfrm>
          <a:prstGeom prst="rect">
            <a:avLst/>
          </a:prstGeom>
          <a:noFill/>
        </p:spPr>
        <p:txBody>
          <a:bodyPr wrap="square" rtlCol="0">
            <a:spAutoFit/>
          </a:bodyPr>
          <a:lstStyle/>
          <a:p>
            <a:pPr algn="ctr"/>
            <a:r>
              <a:rPr lang="en-US" sz="3200" b="1" dirty="0" smtClean="0">
                <a:solidFill>
                  <a:srgbClr val="FFFF00"/>
                </a:solidFill>
              </a:rPr>
              <a:t>“AND THERE WAS WAR IN HEAVEN”                </a:t>
            </a:r>
            <a:r>
              <a:rPr lang="en-US" sz="3200" i="1" dirty="0" smtClean="0"/>
              <a:t>(Rev. 12:7)</a:t>
            </a:r>
            <a:endParaRPr lang="en-US" sz="3200" i="1" dirty="0"/>
          </a:p>
        </p:txBody>
      </p:sp>
    </p:spTree>
    <p:extLst>
      <p:ext uri="{BB962C8B-B14F-4D97-AF65-F5344CB8AC3E}">
        <p14:creationId xmlns:p14="http://schemas.microsoft.com/office/powerpoint/2010/main" val="2601137845"/>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447800"/>
            <a:ext cx="8504828" cy="5181600"/>
          </a:xfrm>
        </p:spPr>
        <p:txBody>
          <a:bodyPr>
            <a:noAutofit/>
          </a:bodyPr>
          <a:lstStyle/>
          <a:p>
            <a:pPr marL="0" indent="0">
              <a:buNone/>
            </a:pPr>
            <a:r>
              <a:rPr lang="en-US" sz="3600" dirty="0" smtClean="0"/>
              <a:t>The setting </a:t>
            </a:r>
            <a:r>
              <a:rPr lang="en-US" sz="3600" dirty="0"/>
              <a:t>of this </a:t>
            </a:r>
            <a:r>
              <a:rPr lang="en-US" sz="3600" dirty="0" smtClean="0"/>
              <a:t>battle </a:t>
            </a:r>
            <a:r>
              <a:rPr lang="en-US" sz="3600" dirty="0"/>
              <a:t>is said to be heaven. It </a:t>
            </a:r>
            <a:r>
              <a:rPr lang="en-US" sz="3600" dirty="0" smtClean="0"/>
              <a:t>will be </a:t>
            </a:r>
            <a:r>
              <a:rPr lang="en-US" sz="3600" dirty="0"/>
              <a:t>a conflict between the powers of good and </a:t>
            </a:r>
            <a:r>
              <a:rPr lang="en-US" sz="3600" dirty="0" smtClean="0"/>
              <a:t>evil…the armies of </a:t>
            </a:r>
            <a:r>
              <a:rPr lang="en-US" sz="3600" dirty="0"/>
              <a:t>light and darkness. </a:t>
            </a:r>
            <a:r>
              <a:rPr lang="en-US" sz="3600" dirty="0" smtClean="0"/>
              <a:t>War </a:t>
            </a:r>
            <a:r>
              <a:rPr lang="en-US" sz="3600" dirty="0"/>
              <a:t>in heaven is a seeming </a:t>
            </a:r>
            <a:r>
              <a:rPr lang="en-US" sz="3600" dirty="0" smtClean="0"/>
              <a:t>contradiction, but </a:t>
            </a:r>
            <a:r>
              <a:rPr lang="en-US" sz="3600" dirty="0"/>
              <a:t>yet </a:t>
            </a:r>
            <a:r>
              <a:rPr lang="en-US" sz="3600" dirty="0" smtClean="0"/>
              <a:t>it is true that an epic battle will take place in heaven one day, between the good angels  &amp; the bad angels.</a:t>
            </a:r>
          </a:p>
          <a:p>
            <a:pPr marL="0" indent="0" algn="ctr">
              <a:buNone/>
            </a:pPr>
            <a:r>
              <a:rPr lang="en-US" sz="3600" dirty="0" smtClean="0">
                <a:solidFill>
                  <a:srgbClr val="FFFF00"/>
                </a:solidFill>
                <a:effectLst/>
              </a:rPr>
              <a:t>(READ: Revelation 12:7-12)</a:t>
            </a:r>
          </a:p>
        </p:txBody>
      </p:sp>
      <p:sp>
        <p:nvSpPr>
          <p:cNvPr id="6" name="Title 1"/>
          <p:cNvSpPr>
            <a:spLocks noGrp="1"/>
          </p:cNvSpPr>
          <p:nvPr>
            <p:ph type="title"/>
          </p:nvPr>
        </p:nvSpPr>
        <p:spPr>
          <a:xfrm>
            <a:off x="838200" y="152400"/>
            <a:ext cx="7765321" cy="987188"/>
          </a:xfrm>
        </p:spPr>
        <p:txBody>
          <a:bodyPr/>
          <a:lstStyle/>
          <a:p>
            <a:pPr algn="ctr"/>
            <a:r>
              <a:rPr lang="en-US" sz="4400" b="1" dirty="0" smtClean="0">
                <a:solidFill>
                  <a:schemeClr val="tx2">
                    <a:lumMod val="75000"/>
                  </a:schemeClr>
                </a:solidFill>
              </a:rPr>
              <a:t>THE BATTLE OF THE ANGELS</a:t>
            </a:r>
            <a:endParaRPr lang="en-US" sz="4400" b="1" dirty="0">
              <a:solidFill>
                <a:schemeClr val="tx2">
                  <a:lumMod val="75000"/>
                </a:schemeClr>
              </a:solidFill>
            </a:endParaRPr>
          </a:p>
        </p:txBody>
      </p:sp>
    </p:spTree>
    <p:extLst>
      <p:ext uri="{BB962C8B-B14F-4D97-AF65-F5344CB8AC3E}">
        <p14:creationId xmlns:p14="http://schemas.microsoft.com/office/powerpoint/2010/main" val="3284683979"/>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447800"/>
            <a:ext cx="8570792" cy="5100850"/>
          </a:xfrm>
        </p:spPr>
        <p:txBody>
          <a:bodyPr>
            <a:noAutofit/>
          </a:bodyPr>
          <a:lstStyle/>
          <a:p>
            <a:pPr marL="0" indent="0">
              <a:buNone/>
            </a:pPr>
            <a:r>
              <a:rPr lang="en-US" sz="3600" dirty="0" smtClean="0">
                <a:effectLst/>
              </a:rPr>
              <a:t>There </a:t>
            </a:r>
            <a:r>
              <a:rPr lang="en-US" sz="3600" dirty="0">
                <a:effectLst/>
              </a:rPr>
              <a:t>are only </a:t>
            </a:r>
            <a:r>
              <a:rPr lang="en-US" sz="3600" dirty="0" smtClean="0">
                <a:effectLst/>
              </a:rPr>
              <a:t>two angels named </a:t>
            </a:r>
            <a:r>
              <a:rPr lang="en-US" sz="3600" dirty="0">
                <a:effectLst/>
              </a:rPr>
              <a:t>in the Bible </a:t>
            </a:r>
            <a:r>
              <a:rPr lang="en-US" sz="3600" dirty="0" smtClean="0">
                <a:effectLst/>
              </a:rPr>
              <a:t>(Michael &amp; Gabriel). </a:t>
            </a:r>
            <a:r>
              <a:rPr lang="en-US" sz="3600" dirty="0">
                <a:solidFill>
                  <a:srgbClr val="00B0F0"/>
                </a:solidFill>
                <a:effectLst/>
              </a:rPr>
              <a:t>Michael</a:t>
            </a:r>
            <a:r>
              <a:rPr lang="en-US" sz="3600" dirty="0" smtClean="0">
                <a:effectLst/>
              </a:rPr>
              <a:t> </a:t>
            </a:r>
            <a:r>
              <a:rPr lang="en-US" sz="3600" dirty="0">
                <a:effectLst/>
              </a:rPr>
              <a:t>is </a:t>
            </a:r>
            <a:r>
              <a:rPr lang="en-US" sz="3600" dirty="0" smtClean="0"/>
              <a:t>called</a:t>
            </a:r>
            <a:r>
              <a:rPr lang="en-US" sz="3600" dirty="0" smtClean="0">
                <a:effectLst/>
              </a:rPr>
              <a:t> </a:t>
            </a:r>
            <a:r>
              <a:rPr lang="en-US" sz="3600" dirty="0" smtClean="0"/>
              <a:t>a </a:t>
            </a:r>
            <a:r>
              <a:rPr lang="en-US" sz="3600" dirty="0" smtClean="0">
                <a:solidFill>
                  <a:srgbClr val="00B0F0"/>
                </a:solidFill>
              </a:rPr>
              <a:t>“chief prince” </a:t>
            </a:r>
            <a:r>
              <a:rPr lang="en-US" sz="3600" i="1" dirty="0" smtClean="0">
                <a:solidFill>
                  <a:srgbClr val="FFFF00"/>
                </a:solidFill>
              </a:rPr>
              <a:t>(Dan</a:t>
            </a:r>
            <a:r>
              <a:rPr lang="en-US" sz="3600" i="1" dirty="0">
                <a:solidFill>
                  <a:srgbClr val="FFFF00"/>
                </a:solidFill>
              </a:rPr>
              <a:t>. </a:t>
            </a:r>
            <a:r>
              <a:rPr lang="en-US" sz="3600" i="1" dirty="0" smtClean="0">
                <a:solidFill>
                  <a:srgbClr val="FFFF00"/>
                </a:solidFill>
              </a:rPr>
              <a:t>10:13,21)</a:t>
            </a:r>
            <a:r>
              <a:rPr lang="en-US" sz="3600" dirty="0" smtClean="0">
                <a:solidFill>
                  <a:srgbClr val="FFFF00"/>
                </a:solidFill>
              </a:rPr>
              <a:t> </a:t>
            </a:r>
            <a:r>
              <a:rPr lang="en-US" sz="3600" dirty="0" smtClean="0">
                <a:effectLst/>
              </a:rPr>
              <a:t>and a </a:t>
            </a:r>
            <a:r>
              <a:rPr lang="en-US" sz="3600" dirty="0" smtClean="0">
                <a:solidFill>
                  <a:srgbClr val="00B0F0"/>
                </a:solidFill>
                <a:effectLst/>
              </a:rPr>
              <a:t>“great prince”</a:t>
            </a:r>
            <a:r>
              <a:rPr lang="en-US" sz="3600" dirty="0" smtClean="0">
                <a:effectLst/>
              </a:rPr>
              <a:t> of </a:t>
            </a:r>
            <a:r>
              <a:rPr lang="en-US" sz="3600" dirty="0">
                <a:effectLst/>
              </a:rPr>
              <a:t>the nation of Israel </a:t>
            </a:r>
            <a:r>
              <a:rPr lang="en-US" sz="3600" i="1" dirty="0">
                <a:solidFill>
                  <a:srgbClr val="FFFF00"/>
                </a:solidFill>
              </a:rPr>
              <a:t>(</a:t>
            </a:r>
            <a:r>
              <a:rPr lang="en-US" sz="3600" i="1" dirty="0" smtClean="0">
                <a:solidFill>
                  <a:srgbClr val="FFFF00"/>
                </a:solidFill>
                <a:effectLst/>
              </a:rPr>
              <a:t>Dan. 12:1)</a:t>
            </a:r>
            <a:r>
              <a:rPr lang="en-US" sz="3600" dirty="0" smtClean="0">
                <a:effectLst/>
              </a:rPr>
              <a:t>. </a:t>
            </a:r>
          </a:p>
          <a:p>
            <a:pPr marL="0" indent="0">
              <a:buNone/>
            </a:pPr>
            <a:r>
              <a:rPr lang="en-US" sz="3600" dirty="0" smtClean="0">
                <a:effectLst/>
              </a:rPr>
              <a:t>He </a:t>
            </a:r>
            <a:r>
              <a:rPr lang="en-US" sz="3600" dirty="0">
                <a:effectLst/>
              </a:rPr>
              <a:t>is called an </a:t>
            </a:r>
            <a:r>
              <a:rPr lang="en-US" sz="3600" dirty="0" smtClean="0">
                <a:solidFill>
                  <a:srgbClr val="00B0F0"/>
                </a:solidFill>
                <a:effectLst/>
              </a:rPr>
              <a:t>“archangel” </a:t>
            </a:r>
            <a:r>
              <a:rPr lang="en-US" sz="3600" dirty="0">
                <a:effectLst/>
              </a:rPr>
              <a:t>in </a:t>
            </a:r>
            <a:r>
              <a:rPr lang="en-US" sz="3600" dirty="0">
                <a:solidFill>
                  <a:srgbClr val="FFFF00"/>
                </a:solidFill>
                <a:effectLst/>
              </a:rPr>
              <a:t>Jude 1:9</a:t>
            </a:r>
            <a:r>
              <a:rPr lang="en-US" sz="3600" dirty="0">
                <a:effectLst/>
              </a:rPr>
              <a:t>. </a:t>
            </a:r>
            <a:endParaRPr lang="en-US" sz="3600" dirty="0" smtClean="0">
              <a:effectLst/>
            </a:endParaRPr>
          </a:p>
          <a:p>
            <a:pPr marL="0" indent="0">
              <a:buNone/>
            </a:pPr>
            <a:r>
              <a:rPr lang="en-US" sz="3600" dirty="0" smtClean="0">
                <a:solidFill>
                  <a:srgbClr val="00B0F0"/>
                </a:solidFill>
              </a:rPr>
              <a:t>Michael</a:t>
            </a:r>
            <a:r>
              <a:rPr lang="en-US" sz="3600" dirty="0" smtClean="0"/>
              <a:t> </a:t>
            </a:r>
            <a:r>
              <a:rPr lang="en-US" sz="3600" dirty="0"/>
              <a:t>is </a:t>
            </a:r>
            <a:r>
              <a:rPr lang="en-US" sz="3600" dirty="0" smtClean="0"/>
              <a:t>presented </a:t>
            </a:r>
            <a:r>
              <a:rPr lang="en-US" sz="3600" dirty="0"/>
              <a:t>as the archangel having other angels under </a:t>
            </a:r>
            <a:r>
              <a:rPr lang="en-US" sz="3600" dirty="0" smtClean="0"/>
              <a:t>his command. </a:t>
            </a:r>
            <a:endParaRPr lang="en-US" sz="3600" dirty="0"/>
          </a:p>
          <a:p>
            <a:pPr marL="0" indent="0">
              <a:buNone/>
            </a:pPr>
            <a:endParaRPr lang="en-US" sz="800" dirty="0" smtClean="0">
              <a:effectLst/>
            </a:endParaRPr>
          </a:p>
          <a:p>
            <a:pPr marL="0" indent="0" algn="ctr">
              <a:buNone/>
            </a:pPr>
            <a:r>
              <a:rPr lang="en-US" sz="3600" i="1" dirty="0" smtClean="0">
                <a:solidFill>
                  <a:srgbClr val="FFFF00"/>
                </a:solidFill>
              </a:rPr>
              <a:t>(Rev. 12:7)</a:t>
            </a:r>
            <a:endParaRPr lang="en-US" sz="3600" i="1" dirty="0" smtClean="0">
              <a:solidFill>
                <a:srgbClr val="FFFF0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8200" y="152400"/>
            <a:ext cx="7765321" cy="987188"/>
          </a:xfrm>
        </p:spPr>
        <p:txBody>
          <a:bodyPr/>
          <a:lstStyle/>
          <a:p>
            <a:pPr algn="ctr"/>
            <a:r>
              <a:rPr lang="en-US" sz="4400" b="1" dirty="0" smtClean="0">
                <a:solidFill>
                  <a:schemeClr val="tx2">
                    <a:lumMod val="75000"/>
                  </a:schemeClr>
                </a:solidFill>
              </a:rPr>
              <a:t>THE BATTLE OF THE ANGELS</a:t>
            </a:r>
            <a:endParaRPr lang="en-US" sz="4400" b="1" dirty="0">
              <a:solidFill>
                <a:schemeClr val="tx2">
                  <a:lumMod val="75000"/>
                </a:schemeClr>
              </a:solidFill>
            </a:endParaRPr>
          </a:p>
        </p:txBody>
      </p:sp>
    </p:spTree>
    <p:extLst>
      <p:ext uri="{BB962C8B-B14F-4D97-AF65-F5344CB8AC3E}">
        <p14:creationId xmlns:p14="http://schemas.microsoft.com/office/powerpoint/2010/main" val="3462980872"/>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1143000"/>
            <a:ext cx="8418394" cy="5638800"/>
          </a:xfrm>
        </p:spPr>
        <p:txBody>
          <a:bodyPr>
            <a:noAutofit/>
          </a:bodyPr>
          <a:lstStyle/>
          <a:p>
            <a:pPr marL="0" indent="0">
              <a:buNone/>
            </a:pPr>
            <a:r>
              <a:rPr lang="en-US" sz="3600" i="1" dirty="0" smtClean="0">
                <a:solidFill>
                  <a:srgbClr val="FFFF00"/>
                </a:solidFill>
                <a:effectLst/>
              </a:rPr>
              <a:t>“Michael </a:t>
            </a:r>
            <a:r>
              <a:rPr lang="en-US" sz="3600" i="1" dirty="0">
                <a:solidFill>
                  <a:srgbClr val="FFFF00"/>
                </a:solidFill>
                <a:effectLst/>
              </a:rPr>
              <a:t>and his angels </a:t>
            </a:r>
            <a:r>
              <a:rPr lang="en-US" sz="3600" i="1" dirty="0" smtClean="0">
                <a:solidFill>
                  <a:srgbClr val="FFFF00"/>
                </a:solidFill>
                <a:effectLst/>
              </a:rPr>
              <a:t>... &amp; the dragon </a:t>
            </a:r>
            <a:r>
              <a:rPr lang="en-US" sz="3600" i="1" dirty="0">
                <a:solidFill>
                  <a:srgbClr val="FFFF00"/>
                </a:solidFill>
                <a:effectLst/>
              </a:rPr>
              <a:t>and his </a:t>
            </a:r>
            <a:r>
              <a:rPr lang="en-US" sz="3600" i="1" dirty="0" smtClean="0">
                <a:solidFill>
                  <a:srgbClr val="FFFF00"/>
                </a:solidFill>
                <a:effectLst/>
              </a:rPr>
              <a:t>angels fought”</a:t>
            </a:r>
          </a:p>
          <a:p>
            <a:pPr marL="0" indent="0">
              <a:buNone/>
            </a:pPr>
            <a:r>
              <a:rPr lang="en-US" sz="3600" dirty="0" smtClean="0">
                <a:effectLst/>
              </a:rPr>
              <a:t>The nature &amp; details </a:t>
            </a:r>
            <a:r>
              <a:rPr lang="en-US" sz="3600" dirty="0">
                <a:effectLst/>
              </a:rPr>
              <a:t>of this </a:t>
            </a:r>
            <a:r>
              <a:rPr lang="en-US" sz="3600" dirty="0" smtClean="0"/>
              <a:t>battle</a:t>
            </a:r>
            <a:r>
              <a:rPr lang="en-US" sz="3600" dirty="0" smtClean="0">
                <a:effectLst/>
              </a:rPr>
              <a:t> are not stated; it is beyond </a:t>
            </a:r>
            <a:r>
              <a:rPr lang="en-US" sz="3600" dirty="0">
                <a:effectLst/>
              </a:rPr>
              <a:t>mortal </a:t>
            </a:r>
            <a:r>
              <a:rPr lang="en-US" sz="3600" dirty="0" smtClean="0">
                <a:effectLst/>
              </a:rPr>
              <a:t>vision. The weapons that were used and </a:t>
            </a:r>
            <a:r>
              <a:rPr lang="en-US" sz="3600" dirty="0">
                <a:effectLst/>
              </a:rPr>
              <a:t>in what way </a:t>
            </a:r>
            <a:r>
              <a:rPr lang="en-US" sz="3600" dirty="0" smtClean="0">
                <a:effectLst/>
              </a:rPr>
              <a:t>the battle was engaged, are </a:t>
            </a:r>
            <a:r>
              <a:rPr lang="en-US" sz="3600" dirty="0">
                <a:effectLst/>
              </a:rPr>
              <a:t>points </a:t>
            </a:r>
            <a:r>
              <a:rPr lang="en-US" sz="3600" dirty="0" smtClean="0">
                <a:effectLst/>
              </a:rPr>
              <a:t>on </a:t>
            </a:r>
            <a:r>
              <a:rPr lang="en-US" sz="3600" dirty="0">
                <a:effectLst/>
              </a:rPr>
              <a:t>which we </a:t>
            </a:r>
            <a:r>
              <a:rPr lang="en-US" sz="3600" dirty="0" smtClean="0">
                <a:effectLst/>
              </a:rPr>
              <a:t>have no </a:t>
            </a:r>
            <a:r>
              <a:rPr lang="en-US" sz="3600" dirty="0">
                <a:effectLst/>
              </a:rPr>
              <a:t>knowledge</a:t>
            </a:r>
            <a:r>
              <a:rPr lang="en-US" sz="3600" dirty="0" smtClean="0">
                <a:effectLst/>
              </a:rPr>
              <a:t>. However, we could make some assertions regarding this war, based on the little we see in Scripture.</a:t>
            </a:r>
          </a:p>
          <a:p>
            <a:pPr marL="0" indent="0" algn="ctr">
              <a:buNone/>
            </a:pPr>
            <a:r>
              <a:rPr lang="en-US" sz="3200" i="1" dirty="0">
                <a:solidFill>
                  <a:srgbClr val="FFFF00"/>
                </a:solidFill>
              </a:rPr>
              <a:t>(Rev. 12:7)</a:t>
            </a:r>
            <a:endParaRPr lang="en-US" sz="3200" i="1" dirty="0">
              <a:solidFill>
                <a:srgbClr val="FFFF00"/>
              </a:solidFill>
              <a:effectLst>
                <a:outerShdw blurRad="38100" dist="38100" dir="2700000" algn="tl">
                  <a:srgbClr val="000000">
                    <a:alpha val="43137"/>
                  </a:srgbClr>
                </a:outerShdw>
              </a:effectLst>
            </a:endParaRPr>
          </a:p>
          <a:p>
            <a:pPr marL="0" indent="0" algn="ctr">
              <a:buNone/>
            </a:pPr>
            <a:endParaRPr lang="en-US" sz="3200" i="1" dirty="0" smtClean="0">
              <a:solidFill>
                <a:srgbClr val="00B0F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8200" y="152400"/>
            <a:ext cx="7765321" cy="987188"/>
          </a:xfrm>
        </p:spPr>
        <p:txBody>
          <a:bodyPr/>
          <a:lstStyle/>
          <a:p>
            <a:pPr algn="ctr"/>
            <a:r>
              <a:rPr lang="en-US" sz="4400" b="1" dirty="0" smtClean="0">
                <a:solidFill>
                  <a:schemeClr val="tx2">
                    <a:lumMod val="75000"/>
                  </a:schemeClr>
                </a:solidFill>
              </a:rPr>
              <a:t>THE BATTLE OF THE ANGELS</a:t>
            </a:r>
            <a:endParaRPr lang="en-US" sz="4400" b="1" dirty="0">
              <a:solidFill>
                <a:schemeClr val="tx2">
                  <a:lumMod val="75000"/>
                </a:schemeClr>
              </a:solidFill>
            </a:endParaRPr>
          </a:p>
        </p:txBody>
      </p:sp>
    </p:spTree>
    <p:extLst>
      <p:ext uri="{BB962C8B-B14F-4D97-AF65-F5344CB8AC3E}">
        <p14:creationId xmlns:p14="http://schemas.microsoft.com/office/powerpoint/2010/main" val="132714356"/>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1143000"/>
            <a:ext cx="8418394" cy="5638800"/>
          </a:xfrm>
        </p:spPr>
        <p:txBody>
          <a:bodyPr>
            <a:noAutofit/>
          </a:bodyPr>
          <a:lstStyle/>
          <a:p>
            <a:pPr marL="571500" indent="-571500"/>
            <a:r>
              <a:rPr lang="en-US" sz="3600" b="1" dirty="0">
                <a:solidFill>
                  <a:srgbClr val="00B0F0"/>
                </a:solidFill>
              </a:rPr>
              <a:t>“War” </a:t>
            </a:r>
            <a:r>
              <a:rPr lang="en-US" sz="3600" i="1" dirty="0">
                <a:solidFill>
                  <a:srgbClr val="FFFF00"/>
                </a:solidFill>
              </a:rPr>
              <a:t>[POLEMOS]</a:t>
            </a:r>
            <a:r>
              <a:rPr lang="en-US" sz="3600" dirty="0"/>
              <a:t>: </a:t>
            </a:r>
            <a:r>
              <a:rPr lang="en-US" sz="3600" dirty="0" smtClean="0"/>
              <a:t>To bustle; warfare (a </a:t>
            </a:r>
            <a:r>
              <a:rPr lang="en-US" sz="3600" dirty="0"/>
              <a:t>single encounter or a </a:t>
            </a:r>
            <a:r>
              <a:rPr lang="en-US" sz="3600" dirty="0" smtClean="0"/>
              <a:t>series); a battle, a fight.</a:t>
            </a:r>
          </a:p>
          <a:p>
            <a:pPr marL="571500" indent="-571500"/>
            <a:r>
              <a:rPr lang="en-US" sz="3600" b="1" dirty="0" smtClean="0">
                <a:solidFill>
                  <a:srgbClr val="00B0F0"/>
                </a:solidFill>
              </a:rPr>
              <a:t>“Fought” </a:t>
            </a:r>
            <a:r>
              <a:rPr lang="en-US" sz="3600" i="1" dirty="0">
                <a:solidFill>
                  <a:srgbClr val="FFFF00"/>
                </a:solidFill>
              </a:rPr>
              <a:t>[</a:t>
            </a:r>
            <a:r>
              <a:rPr lang="en-US" sz="3600" i="1" dirty="0" smtClean="0">
                <a:solidFill>
                  <a:srgbClr val="FFFF00"/>
                </a:solidFill>
              </a:rPr>
              <a:t>POLEMEO]</a:t>
            </a:r>
            <a:r>
              <a:rPr lang="en-US" sz="3600" dirty="0"/>
              <a:t>: </a:t>
            </a:r>
            <a:r>
              <a:rPr lang="en-US" sz="3600" dirty="0" smtClean="0"/>
              <a:t>To </a:t>
            </a:r>
            <a:r>
              <a:rPr lang="en-US" sz="3600" dirty="0"/>
              <a:t>be </a:t>
            </a:r>
            <a:r>
              <a:rPr lang="en-US" sz="3600" dirty="0" smtClean="0"/>
              <a:t>engaged </a:t>
            </a:r>
            <a:r>
              <a:rPr lang="en-US" sz="3600" dirty="0"/>
              <a:t>in </a:t>
            </a:r>
            <a:r>
              <a:rPr lang="en-US" sz="3600" dirty="0" smtClean="0"/>
              <a:t>warfare; to battle; to fight; make war</a:t>
            </a:r>
          </a:p>
          <a:p>
            <a:pPr marL="571500" indent="-571500"/>
            <a:r>
              <a:rPr lang="en-US" sz="3600" dirty="0" smtClean="0">
                <a:solidFill>
                  <a:srgbClr val="FFFF00"/>
                </a:solidFill>
                <a:effectLst/>
              </a:rPr>
              <a:t>The definitions imply that there was a battle which involved some kind of physical struggle (Hand combat, weapon combat, powers combat or ALL)</a:t>
            </a:r>
          </a:p>
          <a:p>
            <a:pPr marL="0" indent="0" algn="ctr">
              <a:buNone/>
            </a:pPr>
            <a:r>
              <a:rPr lang="en-US" sz="3200" i="1" dirty="0">
                <a:solidFill>
                  <a:srgbClr val="FFFF00"/>
                </a:solidFill>
              </a:rPr>
              <a:t>(Rev. 12:7)</a:t>
            </a:r>
            <a:endParaRPr lang="en-US" sz="3200" i="1" dirty="0">
              <a:solidFill>
                <a:srgbClr val="FFFF00"/>
              </a:solidFill>
              <a:effectLst>
                <a:outerShdw blurRad="38100" dist="38100" dir="2700000" algn="tl">
                  <a:srgbClr val="000000">
                    <a:alpha val="43137"/>
                  </a:srgbClr>
                </a:outerShdw>
              </a:effectLst>
            </a:endParaRPr>
          </a:p>
          <a:p>
            <a:pPr marL="0" indent="0" algn="ctr">
              <a:buNone/>
            </a:pPr>
            <a:endParaRPr lang="en-US" sz="3200" i="1" dirty="0" smtClean="0">
              <a:solidFill>
                <a:srgbClr val="00B0F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8200" y="152400"/>
            <a:ext cx="7765321" cy="987188"/>
          </a:xfrm>
        </p:spPr>
        <p:txBody>
          <a:bodyPr/>
          <a:lstStyle/>
          <a:p>
            <a:pPr algn="ctr"/>
            <a:r>
              <a:rPr lang="en-US" sz="4400" b="1" dirty="0" smtClean="0">
                <a:solidFill>
                  <a:schemeClr val="tx2">
                    <a:lumMod val="75000"/>
                  </a:schemeClr>
                </a:solidFill>
              </a:rPr>
              <a:t>THE BATTLE OF THE ANGELS</a:t>
            </a:r>
            <a:endParaRPr lang="en-US" sz="4400" b="1" dirty="0">
              <a:solidFill>
                <a:schemeClr val="tx2">
                  <a:lumMod val="75000"/>
                </a:schemeClr>
              </a:solidFill>
            </a:endParaRPr>
          </a:p>
        </p:txBody>
      </p:sp>
    </p:spTree>
    <p:extLst>
      <p:ext uri="{BB962C8B-B14F-4D97-AF65-F5344CB8AC3E}">
        <p14:creationId xmlns:p14="http://schemas.microsoft.com/office/powerpoint/2010/main" val="664012882"/>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1295400"/>
            <a:ext cx="8418394" cy="5257800"/>
          </a:xfrm>
        </p:spPr>
        <p:txBody>
          <a:bodyPr>
            <a:noAutofit/>
          </a:bodyPr>
          <a:lstStyle/>
          <a:p>
            <a:pPr marL="0" indent="0">
              <a:buNone/>
            </a:pPr>
            <a:r>
              <a:rPr lang="en-US" sz="3200" dirty="0" smtClean="0"/>
              <a:t>The  </a:t>
            </a:r>
            <a:r>
              <a:rPr lang="en-US" sz="3200" dirty="0" smtClean="0">
                <a:solidFill>
                  <a:srgbClr val="00B0F0"/>
                </a:solidFill>
              </a:rPr>
              <a:t>BATTLE OF THE ANGELS </a:t>
            </a:r>
            <a:r>
              <a:rPr lang="en-US" sz="3200" dirty="0" smtClean="0"/>
              <a:t>will be</a:t>
            </a:r>
            <a:r>
              <a:rPr lang="en-US" sz="3200" dirty="0"/>
              <a:t>:</a:t>
            </a:r>
          </a:p>
          <a:p>
            <a:pPr marL="0" indent="0">
              <a:buNone/>
            </a:pPr>
            <a:endParaRPr lang="en-US" sz="800" dirty="0"/>
          </a:p>
          <a:p>
            <a:pPr marL="571500" indent="-571500"/>
            <a:r>
              <a:rPr lang="en-US" sz="3200" dirty="0">
                <a:solidFill>
                  <a:srgbClr val="00B0F0"/>
                </a:solidFill>
              </a:rPr>
              <a:t>A two-sided </a:t>
            </a:r>
            <a:r>
              <a:rPr lang="en-US" sz="3200" dirty="0" smtClean="0">
                <a:solidFill>
                  <a:srgbClr val="00B0F0"/>
                </a:solidFill>
              </a:rPr>
              <a:t>battle </a:t>
            </a:r>
            <a:r>
              <a:rPr lang="en-US" sz="3200" i="1" dirty="0" smtClean="0"/>
              <a:t>(both sides will fight)</a:t>
            </a:r>
          </a:p>
          <a:p>
            <a:pPr marL="571500" indent="-571500"/>
            <a:r>
              <a:rPr lang="en-US" sz="3200" dirty="0" smtClean="0">
                <a:solidFill>
                  <a:srgbClr val="00B0F0"/>
                </a:solidFill>
              </a:rPr>
              <a:t>A </a:t>
            </a:r>
            <a:r>
              <a:rPr lang="en-US" sz="3200" dirty="0">
                <a:solidFill>
                  <a:srgbClr val="00B0F0"/>
                </a:solidFill>
              </a:rPr>
              <a:t>spiritual </a:t>
            </a:r>
            <a:r>
              <a:rPr lang="en-US" sz="3200" dirty="0" smtClean="0">
                <a:solidFill>
                  <a:srgbClr val="00B0F0"/>
                </a:solidFill>
              </a:rPr>
              <a:t>battle </a:t>
            </a:r>
            <a:r>
              <a:rPr lang="en-US" sz="3200" i="1" dirty="0" smtClean="0"/>
              <a:t>(No human beings)</a:t>
            </a:r>
          </a:p>
          <a:p>
            <a:pPr marL="571500" indent="-571500"/>
            <a:r>
              <a:rPr lang="en-US" sz="3200" dirty="0" smtClean="0">
                <a:solidFill>
                  <a:srgbClr val="00B0F0"/>
                </a:solidFill>
              </a:rPr>
              <a:t>A </a:t>
            </a:r>
            <a:r>
              <a:rPr lang="en-US" sz="3200" dirty="0">
                <a:solidFill>
                  <a:srgbClr val="00B0F0"/>
                </a:solidFill>
              </a:rPr>
              <a:t>territorial </a:t>
            </a:r>
            <a:r>
              <a:rPr lang="en-US" sz="3200" dirty="0" smtClean="0">
                <a:solidFill>
                  <a:srgbClr val="00B0F0"/>
                </a:solidFill>
              </a:rPr>
              <a:t>battle </a:t>
            </a:r>
            <a:r>
              <a:rPr lang="en-US" sz="3200" i="1" dirty="0" smtClean="0"/>
              <a:t>(Access to heaven denied)</a:t>
            </a:r>
          </a:p>
          <a:p>
            <a:pPr marL="571500" indent="-571500"/>
            <a:r>
              <a:rPr lang="en-US" sz="3200" dirty="0">
                <a:solidFill>
                  <a:srgbClr val="00B0F0"/>
                </a:solidFill>
              </a:rPr>
              <a:t>A non-fatal battle </a:t>
            </a:r>
            <a:r>
              <a:rPr lang="en-US" sz="3200" i="1" dirty="0"/>
              <a:t>(No fatalities mentioned</a:t>
            </a:r>
            <a:r>
              <a:rPr lang="en-US" sz="3200" i="1" dirty="0" smtClean="0"/>
              <a:t>)</a:t>
            </a:r>
            <a:endParaRPr lang="en-US" sz="3200" dirty="0">
              <a:solidFill>
                <a:srgbClr val="00B0F0"/>
              </a:solidFill>
            </a:endParaRPr>
          </a:p>
          <a:p>
            <a:pPr marL="571500" indent="-571500"/>
            <a:r>
              <a:rPr lang="en-US" sz="3200" i="1" dirty="0" smtClean="0"/>
              <a:t>(Probably)</a:t>
            </a:r>
            <a:r>
              <a:rPr lang="en-US" sz="3200" dirty="0" smtClean="0">
                <a:solidFill>
                  <a:srgbClr val="00B0F0"/>
                </a:solidFill>
              </a:rPr>
              <a:t> A </a:t>
            </a:r>
            <a:r>
              <a:rPr lang="en-US" sz="3200" dirty="0">
                <a:solidFill>
                  <a:srgbClr val="00B0F0"/>
                </a:solidFill>
              </a:rPr>
              <a:t>longer </a:t>
            </a:r>
            <a:r>
              <a:rPr lang="en-US" sz="3200" dirty="0" smtClean="0">
                <a:solidFill>
                  <a:srgbClr val="00B0F0"/>
                </a:solidFill>
              </a:rPr>
              <a:t>battle than the others</a:t>
            </a:r>
          </a:p>
          <a:p>
            <a:pPr marL="571500" indent="-571500"/>
            <a:r>
              <a:rPr lang="en-US" sz="3200" dirty="0" smtClean="0">
                <a:solidFill>
                  <a:srgbClr val="00B0F0"/>
                </a:solidFill>
              </a:rPr>
              <a:t>A decisive battle </a:t>
            </a:r>
            <a:r>
              <a:rPr lang="en-US" sz="3200" i="1" dirty="0" smtClean="0"/>
              <a:t>(Victory for the good angels – </a:t>
            </a:r>
            <a:r>
              <a:rPr lang="en-US" sz="3200" i="1" dirty="0" smtClean="0">
                <a:solidFill>
                  <a:srgbClr val="FFFF00"/>
                </a:solidFill>
              </a:rPr>
              <a:t>Rev. 12:8a</a:t>
            </a:r>
            <a:r>
              <a:rPr lang="en-US" sz="3200" i="1" dirty="0" smtClean="0"/>
              <a:t>)</a:t>
            </a:r>
            <a:r>
              <a:rPr lang="en-US" sz="3200" dirty="0" smtClean="0">
                <a:solidFill>
                  <a:srgbClr val="00B0F0"/>
                </a:solidFill>
              </a:rPr>
              <a:t>  </a:t>
            </a:r>
          </a:p>
          <a:p>
            <a:pPr marL="0" indent="0">
              <a:buNone/>
            </a:pPr>
            <a:endParaRPr lang="en-US" sz="3200" i="1" dirty="0">
              <a:solidFill>
                <a:srgbClr val="FFFF00"/>
              </a:solidFill>
              <a:effectLst>
                <a:outerShdw blurRad="38100" dist="38100" dir="2700000" algn="tl">
                  <a:srgbClr val="000000">
                    <a:alpha val="43137"/>
                  </a:srgbClr>
                </a:outerShdw>
              </a:effectLst>
            </a:endParaRPr>
          </a:p>
          <a:p>
            <a:pPr marL="0" indent="0" algn="ctr">
              <a:buNone/>
            </a:pPr>
            <a:endParaRPr lang="en-US" sz="3200" i="1" dirty="0" smtClean="0">
              <a:solidFill>
                <a:srgbClr val="00B0F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8200" y="152400"/>
            <a:ext cx="7765321" cy="987188"/>
          </a:xfrm>
        </p:spPr>
        <p:txBody>
          <a:bodyPr/>
          <a:lstStyle/>
          <a:p>
            <a:pPr algn="ctr"/>
            <a:r>
              <a:rPr lang="en-US" sz="4400" b="1" dirty="0" smtClean="0">
                <a:solidFill>
                  <a:schemeClr val="tx2">
                    <a:lumMod val="75000"/>
                  </a:schemeClr>
                </a:solidFill>
              </a:rPr>
              <a:t>THE BATTLE OF THE ANGELS</a:t>
            </a:r>
            <a:endParaRPr lang="en-US" sz="4400" b="1" dirty="0">
              <a:solidFill>
                <a:schemeClr val="tx2">
                  <a:lumMod val="75000"/>
                </a:schemeClr>
              </a:solidFill>
            </a:endParaRPr>
          </a:p>
        </p:txBody>
      </p:sp>
    </p:spTree>
    <p:extLst>
      <p:ext uri="{BB962C8B-B14F-4D97-AF65-F5344CB8AC3E}">
        <p14:creationId xmlns:p14="http://schemas.microsoft.com/office/powerpoint/2010/main" val="517133655"/>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6812" y="1371600"/>
            <a:ext cx="8570794" cy="5334000"/>
          </a:xfrm>
        </p:spPr>
        <p:txBody>
          <a:bodyPr>
            <a:noAutofit/>
          </a:bodyPr>
          <a:lstStyle/>
          <a:p>
            <a:pPr marL="0" indent="0">
              <a:buNone/>
            </a:pPr>
            <a:r>
              <a:rPr lang="en-US" sz="3600" i="1" dirty="0" smtClean="0">
                <a:solidFill>
                  <a:srgbClr val="FFFF00"/>
                </a:solidFill>
                <a:effectLst/>
              </a:rPr>
              <a:t>“…there </a:t>
            </a:r>
            <a:r>
              <a:rPr lang="en-US" sz="3600" i="1" dirty="0">
                <a:solidFill>
                  <a:srgbClr val="FFFF00"/>
                </a:solidFill>
                <a:effectLst/>
              </a:rPr>
              <a:t>was no longer a place found for them in heaven" </a:t>
            </a:r>
            <a:endParaRPr lang="en-US" sz="3600" i="1" dirty="0" smtClean="0">
              <a:solidFill>
                <a:srgbClr val="FFFF00"/>
              </a:solidFill>
              <a:effectLst/>
            </a:endParaRPr>
          </a:p>
          <a:p>
            <a:pPr marL="0" indent="0">
              <a:buNone/>
            </a:pPr>
            <a:r>
              <a:rPr lang="en-US" sz="3600" dirty="0" smtClean="0">
                <a:effectLst/>
              </a:rPr>
              <a:t>This </a:t>
            </a:r>
            <a:r>
              <a:rPr lang="en-US" sz="3600" dirty="0">
                <a:effectLst/>
              </a:rPr>
              <a:t>implies that </a:t>
            </a:r>
            <a:r>
              <a:rPr lang="en-US" sz="3600" dirty="0" smtClean="0">
                <a:effectLst/>
              </a:rPr>
              <a:t>Satan and his followers have had access to heaven </a:t>
            </a:r>
            <a:r>
              <a:rPr lang="en-US" sz="3600" dirty="0">
                <a:effectLst/>
              </a:rPr>
              <a:t>for some </a:t>
            </a:r>
            <a:r>
              <a:rPr lang="en-US" sz="3600" dirty="0" smtClean="0">
                <a:effectLst/>
              </a:rPr>
              <a:t>time; &amp; frequently accuses the believer. </a:t>
            </a:r>
            <a:r>
              <a:rPr lang="en-US" sz="3600" i="1" dirty="0" smtClean="0">
                <a:solidFill>
                  <a:srgbClr val="FFFF00"/>
                </a:solidFill>
                <a:effectLst/>
              </a:rPr>
              <a:t>(Rev. 12:10</a:t>
            </a:r>
            <a:r>
              <a:rPr lang="en-US" sz="2400" i="1" dirty="0" smtClean="0">
                <a:solidFill>
                  <a:srgbClr val="FFFF00"/>
                </a:solidFill>
                <a:effectLst/>
              </a:rPr>
              <a:t>b</a:t>
            </a:r>
            <a:r>
              <a:rPr lang="en-US" sz="3600" i="1" dirty="0" smtClean="0">
                <a:solidFill>
                  <a:srgbClr val="FFFF00"/>
                </a:solidFill>
                <a:effectLst/>
              </a:rPr>
              <a:t>)</a:t>
            </a:r>
            <a:r>
              <a:rPr lang="en-US" sz="3600" dirty="0" smtClean="0">
                <a:effectLst/>
              </a:rPr>
              <a:t> </a:t>
            </a:r>
          </a:p>
          <a:p>
            <a:pPr marL="0" indent="0">
              <a:buNone/>
            </a:pPr>
            <a:r>
              <a:rPr lang="en-US" sz="3600" dirty="0">
                <a:latin typeface="Century Gothic"/>
              </a:rPr>
              <a:t>►</a:t>
            </a:r>
            <a:r>
              <a:rPr lang="en-US" sz="3600" dirty="0" smtClean="0">
                <a:solidFill>
                  <a:srgbClr val="FFFF00"/>
                </a:solidFill>
                <a:effectLst/>
              </a:rPr>
              <a:t>(Job </a:t>
            </a:r>
            <a:r>
              <a:rPr lang="en-US" sz="3600" dirty="0">
                <a:solidFill>
                  <a:srgbClr val="FFFF00"/>
                </a:solidFill>
                <a:effectLst/>
              </a:rPr>
              <a:t>1-2; Zechariah </a:t>
            </a:r>
            <a:r>
              <a:rPr lang="en-US" sz="3600" dirty="0" smtClean="0">
                <a:solidFill>
                  <a:srgbClr val="FFFF00"/>
                </a:solidFill>
                <a:effectLst/>
              </a:rPr>
              <a:t>3:1-2;1 Kings 22:19-23)</a:t>
            </a:r>
            <a:r>
              <a:rPr lang="en-US" sz="3600" dirty="0" smtClean="0">
                <a:effectLst/>
              </a:rPr>
              <a:t> </a:t>
            </a:r>
            <a:r>
              <a:rPr lang="en-US" sz="3600" dirty="0">
                <a:effectLst/>
              </a:rPr>
              <a:t>They were cast out </a:t>
            </a:r>
            <a:r>
              <a:rPr lang="en-US" sz="3600" dirty="0" smtClean="0">
                <a:effectLst/>
              </a:rPr>
              <a:t>so </a:t>
            </a:r>
            <a:r>
              <a:rPr lang="en-US" sz="3600" dirty="0">
                <a:effectLst/>
              </a:rPr>
              <a:t>that they were never seen any more in heaven</a:t>
            </a:r>
            <a:r>
              <a:rPr lang="en-US" sz="3600" dirty="0" smtClean="0">
                <a:effectLst/>
              </a:rPr>
              <a:t>.</a:t>
            </a:r>
          </a:p>
          <a:p>
            <a:pPr marL="0" indent="0" algn="ctr">
              <a:buNone/>
            </a:pPr>
            <a:r>
              <a:rPr lang="en-US" sz="3600" i="1" dirty="0">
                <a:solidFill>
                  <a:srgbClr val="FFFF00"/>
                </a:solidFill>
              </a:rPr>
              <a:t>(Rev. </a:t>
            </a:r>
            <a:r>
              <a:rPr lang="en-US" sz="3600" i="1" dirty="0" smtClean="0">
                <a:solidFill>
                  <a:srgbClr val="FFFF00"/>
                </a:solidFill>
              </a:rPr>
              <a:t>12:8b)</a:t>
            </a:r>
            <a:endParaRPr lang="en-US" sz="3600" i="1" dirty="0">
              <a:solidFill>
                <a:srgbClr val="FFFF00"/>
              </a:solidFill>
              <a:effectLst>
                <a:outerShdw blurRad="38100" dist="38100" dir="2700000" algn="tl">
                  <a:srgbClr val="000000">
                    <a:alpha val="43137"/>
                  </a:srgbClr>
                </a:outerShdw>
              </a:effectLst>
            </a:endParaRPr>
          </a:p>
          <a:p>
            <a:pPr marL="0" indent="0" algn="ctr">
              <a:buNone/>
            </a:pPr>
            <a:endParaRPr lang="en-US" sz="3600" i="1" dirty="0" smtClean="0">
              <a:solidFill>
                <a:srgbClr val="00B0F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8200" y="152400"/>
            <a:ext cx="7765321" cy="987188"/>
          </a:xfrm>
        </p:spPr>
        <p:txBody>
          <a:bodyPr/>
          <a:lstStyle/>
          <a:p>
            <a:pPr algn="ctr"/>
            <a:r>
              <a:rPr lang="en-US" sz="4400" b="1" dirty="0" smtClean="0">
                <a:solidFill>
                  <a:schemeClr val="tx2">
                    <a:lumMod val="75000"/>
                  </a:schemeClr>
                </a:solidFill>
              </a:rPr>
              <a:t>THE BATTLE OF THE ANGELS</a:t>
            </a:r>
            <a:endParaRPr lang="en-US" sz="4400" b="1" dirty="0">
              <a:solidFill>
                <a:schemeClr val="tx2">
                  <a:lumMod val="75000"/>
                </a:schemeClr>
              </a:solidFill>
            </a:endParaRPr>
          </a:p>
        </p:txBody>
      </p:sp>
    </p:spTree>
    <p:extLst>
      <p:ext uri="{BB962C8B-B14F-4D97-AF65-F5344CB8AC3E}">
        <p14:creationId xmlns:p14="http://schemas.microsoft.com/office/powerpoint/2010/main" val="782719268"/>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371600"/>
            <a:ext cx="8581030" cy="5334000"/>
          </a:xfrm>
        </p:spPr>
        <p:txBody>
          <a:bodyPr>
            <a:noAutofit/>
          </a:bodyPr>
          <a:lstStyle/>
          <a:p>
            <a:pPr marL="0" indent="0">
              <a:buNone/>
            </a:pPr>
            <a:r>
              <a:rPr lang="en-US" sz="3200" i="1" dirty="0" smtClean="0">
                <a:solidFill>
                  <a:srgbClr val="FFFF00"/>
                </a:solidFill>
                <a:effectLst>
                  <a:outerShdw blurRad="38100" dist="38100" dir="2700000" algn="tl">
                    <a:srgbClr val="000000">
                      <a:alpha val="43137"/>
                    </a:srgbClr>
                  </a:outerShdw>
                </a:effectLst>
              </a:rPr>
              <a:t>“And </a:t>
            </a:r>
            <a:r>
              <a:rPr lang="en-US" sz="3200" i="1" dirty="0">
                <a:solidFill>
                  <a:srgbClr val="FFFF00"/>
                </a:solidFill>
                <a:effectLst>
                  <a:outerShdw blurRad="38100" dist="38100" dir="2700000" algn="tl">
                    <a:srgbClr val="000000">
                      <a:alpha val="43137"/>
                    </a:srgbClr>
                  </a:outerShdw>
                </a:effectLst>
              </a:rPr>
              <a:t>the great dragon was cast </a:t>
            </a:r>
            <a:r>
              <a:rPr lang="en-US" sz="3200" i="1" dirty="0" smtClean="0">
                <a:solidFill>
                  <a:srgbClr val="FFFF00"/>
                </a:solidFill>
                <a:effectLst>
                  <a:outerShdw blurRad="38100" dist="38100" dir="2700000" algn="tl">
                    <a:srgbClr val="000000">
                      <a:alpha val="43137"/>
                    </a:srgbClr>
                  </a:outerShdw>
                </a:effectLst>
              </a:rPr>
              <a:t>out...</a:t>
            </a:r>
            <a:r>
              <a:rPr lang="en-US" sz="3200" i="1" dirty="0" smtClean="0">
                <a:solidFill>
                  <a:srgbClr val="FFFF00"/>
                </a:solidFill>
              </a:rPr>
              <a:t>he </a:t>
            </a:r>
            <a:r>
              <a:rPr lang="en-US" sz="3200" i="1" dirty="0">
                <a:solidFill>
                  <a:srgbClr val="FFFF00"/>
                </a:solidFill>
              </a:rPr>
              <a:t>was cast out into the earth" </a:t>
            </a:r>
            <a:r>
              <a:rPr lang="en-US" sz="3200" i="1" dirty="0">
                <a:solidFill>
                  <a:srgbClr val="FFFF00"/>
                </a:solidFill>
                <a:effectLst>
                  <a:outerShdw blurRad="38100" dist="38100" dir="2700000" algn="tl">
                    <a:srgbClr val="000000">
                      <a:alpha val="43137"/>
                    </a:srgbClr>
                  </a:outerShdw>
                </a:effectLst>
              </a:rPr>
              <a:t>(Rev. 12:9)</a:t>
            </a:r>
          </a:p>
          <a:p>
            <a:pPr marL="0" indent="0">
              <a:buNone/>
            </a:pPr>
            <a:r>
              <a:rPr lang="en-US" sz="3200" dirty="0" smtClean="0"/>
              <a:t>The </a:t>
            </a:r>
            <a:r>
              <a:rPr lang="en-US" sz="3200" dirty="0"/>
              <a:t>term </a:t>
            </a:r>
            <a:r>
              <a:rPr lang="en-US" sz="3200" i="1" dirty="0">
                <a:solidFill>
                  <a:srgbClr val="00B0F0"/>
                </a:solidFill>
              </a:rPr>
              <a:t>“cast out” </a:t>
            </a:r>
            <a:r>
              <a:rPr lang="en-US" sz="3200" dirty="0"/>
              <a:t>is used several times in this context and in other portions. It literally means to “</a:t>
            </a:r>
            <a:r>
              <a:rPr lang="en-US" sz="3200" i="1" dirty="0">
                <a:solidFill>
                  <a:srgbClr val="00B0F0"/>
                </a:solidFill>
              </a:rPr>
              <a:t>throw down aggressively</a:t>
            </a:r>
            <a:r>
              <a:rPr lang="en-US" sz="3200" dirty="0"/>
              <a:t>;” which means that Satan was literally kicked out of heaven.</a:t>
            </a:r>
          </a:p>
          <a:p>
            <a:pPr marL="0" indent="0">
              <a:buNone/>
            </a:pPr>
            <a:r>
              <a:rPr lang="en-US" sz="3200" dirty="0"/>
              <a:t>The </a:t>
            </a:r>
            <a:r>
              <a:rPr lang="en-US" sz="3200" dirty="0" smtClean="0"/>
              <a:t>earth became </a:t>
            </a:r>
            <a:r>
              <a:rPr lang="en-US" sz="3200" dirty="0"/>
              <a:t>the realm of Satan's activities</a:t>
            </a:r>
          </a:p>
          <a:p>
            <a:pPr marL="0" indent="0">
              <a:buNone/>
            </a:pPr>
            <a:r>
              <a:rPr lang="en-US" sz="3200" i="1" dirty="0" smtClean="0">
                <a:solidFill>
                  <a:srgbClr val="FFFF00"/>
                </a:solidFill>
                <a:effectLst>
                  <a:outerShdw blurRad="38100" dist="38100" dir="2700000" algn="tl">
                    <a:srgbClr val="000000">
                      <a:alpha val="43137"/>
                    </a:srgbClr>
                  </a:outerShdw>
                </a:effectLst>
              </a:rPr>
              <a:t>…And </a:t>
            </a:r>
            <a:r>
              <a:rPr lang="en-US" sz="3200" i="1" dirty="0">
                <a:solidFill>
                  <a:srgbClr val="FFFF00"/>
                </a:solidFill>
                <a:effectLst>
                  <a:outerShdw blurRad="38100" dist="38100" dir="2700000" algn="tl">
                    <a:srgbClr val="000000">
                      <a:alpha val="43137"/>
                    </a:srgbClr>
                  </a:outerShdw>
                </a:effectLst>
              </a:rPr>
              <a:t>his angels were cast out with </a:t>
            </a:r>
            <a:r>
              <a:rPr lang="en-US" sz="3200" i="1" dirty="0" smtClean="0">
                <a:solidFill>
                  <a:srgbClr val="FFFF00"/>
                </a:solidFill>
                <a:effectLst>
                  <a:outerShdw blurRad="38100" dist="38100" dir="2700000" algn="tl">
                    <a:srgbClr val="000000">
                      <a:alpha val="43137"/>
                    </a:srgbClr>
                  </a:outerShdw>
                </a:effectLst>
              </a:rPr>
              <a:t>him</a:t>
            </a:r>
            <a:r>
              <a:rPr lang="en-US" sz="3200" dirty="0" smtClean="0">
                <a:effectLst>
                  <a:outerShdw blurRad="38100" dist="38100" dir="2700000" algn="tl">
                    <a:srgbClr val="000000">
                      <a:alpha val="43137"/>
                    </a:srgbClr>
                  </a:outerShdw>
                </a:effectLst>
              </a:rPr>
              <a:t> </a:t>
            </a:r>
          </a:p>
          <a:p>
            <a:pPr marL="0" indent="0">
              <a:buNone/>
            </a:pPr>
            <a:r>
              <a:rPr lang="en-US" sz="3200" dirty="0" smtClean="0">
                <a:effectLst>
                  <a:outerShdw blurRad="38100" dist="38100" dir="2700000" algn="tl">
                    <a:srgbClr val="000000">
                      <a:alpha val="43137"/>
                    </a:srgbClr>
                  </a:outerShdw>
                </a:effectLst>
              </a:rPr>
              <a:t>…they </a:t>
            </a:r>
            <a:r>
              <a:rPr lang="en-US" sz="3200" dirty="0">
                <a:effectLst>
                  <a:outerShdw blurRad="38100" dist="38100" dir="2700000" algn="tl">
                    <a:srgbClr val="000000">
                      <a:alpha val="43137"/>
                    </a:srgbClr>
                  </a:outerShdw>
                </a:effectLst>
              </a:rPr>
              <a:t>share the same lot as their leader</a:t>
            </a:r>
            <a:r>
              <a:rPr lang="en-US" sz="3200" dirty="0" smtClean="0">
                <a:effectLst>
                  <a:outerShdw blurRad="38100" dist="38100" dir="2700000" algn="tl">
                    <a:srgbClr val="000000">
                      <a:alpha val="43137"/>
                    </a:srgbClr>
                  </a:outerShdw>
                </a:effectLst>
              </a:rPr>
              <a:t>.</a:t>
            </a:r>
            <a:endParaRPr lang="en-US" sz="3200" dirty="0">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8200" y="152400"/>
            <a:ext cx="7765321" cy="987188"/>
          </a:xfrm>
        </p:spPr>
        <p:txBody>
          <a:bodyPr/>
          <a:lstStyle/>
          <a:p>
            <a:pPr algn="ctr"/>
            <a:r>
              <a:rPr lang="en-US" sz="4400" b="1" dirty="0" smtClean="0">
                <a:solidFill>
                  <a:schemeClr val="tx2">
                    <a:lumMod val="75000"/>
                  </a:schemeClr>
                </a:solidFill>
              </a:rPr>
              <a:t>THE BATTLE OF THE ANGELS</a:t>
            </a:r>
            <a:endParaRPr lang="en-US" sz="4400" b="1" dirty="0">
              <a:solidFill>
                <a:schemeClr val="tx2">
                  <a:lumMod val="75000"/>
                </a:schemeClr>
              </a:solidFill>
            </a:endParaRPr>
          </a:p>
        </p:txBody>
      </p:sp>
    </p:spTree>
    <p:extLst>
      <p:ext uri="{BB962C8B-B14F-4D97-AF65-F5344CB8AC3E}">
        <p14:creationId xmlns:p14="http://schemas.microsoft.com/office/powerpoint/2010/main" val="6234426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lstStyle/>
          <a:p>
            <a:pPr algn="ctr"/>
            <a:r>
              <a:rPr lang="en-US" sz="4800" b="1" u="sng" dirty="0" smtClean="0"/>
              <a:t>THE TRIBULATION</a:t>
            </a:r>
            <a:endParaRPr lang="en-US" sz="4800" b="1" u="sng" dirty="0"/>
          </a:p>
        </p:txBody>
      </p:sp>
      <p:sp>
        <p:nvSpPr>
          <p:cNvPr id="3" name="Content Placeholder 2"/>
          <p:cNvSpPr>
            <a:spLocks noGrp="1"/>
          </p:cNvSpPr>
          <p:nvPr>
            <p:ph idx="1"/>
          </p:nvPr>
        </p:nvSpPr>
        <p:spPr>
          <a:xfrm>
            <a:off x="400050" y="1295400"/>
            <a:ext cx="8763000" cy="5334000"/>
          </a:xfrm>
        </p:spPr>
        <p:txBody>
          <a:bodyPr/>
          <a:lstStyle/>
          <a:p>
            <a:pPr marL="0" lvl="0" indent="0">
              <a:spcBef>
                <a:spcPts val="600"/>
              </a:spcBef>
              <a:buClr>
                <a:schemeClr val="accent2"/>
              </a:buClr>
              <a:buSzPct val="85000"/>
              <a:buNone/>
              <a:defRPr/>
            </a:pPr>
            <a:r>
              <a:rPr lang="en-US" sz="3200" b="1" dirty="0" smtClean="0">
                <a:solidFill>
                  <a:srgbClr val="FFFF00"/>
                </a:solidFill>
              </a:rPr>
              <a:t>The </a:t>
            </a:r>
            <a:r>
              <a:rPr lang="en-US" sz="3200" b="1" dirty="0">
                <a:solidFill>
                  <a:srgbClr val="FFFF00"/>
                </a:solidFill>
              </a:rPr>
              <a:t>Tribulation is a future </a:t>
            </a:r>
            <a:r>
              <a:rPr lang="en-US" sz="3200" b="1" dirty="0" smtClean="0">
                <a:solidFill>
                  <a:srgbClr val="FFFF00"/>
                </a:solidFill>
              </a:rPr>
              <a:t>seven (7) year </a:t>
            </a:r>
            <a:r>
              <a:rPr lang="en-US" sz="3200" b="1" dirty="0">
                <a:solidFill>
                  <a:srgbClr val="FFFF00"/>
                </a:solidFill>
              </a:rPr>
              <a:t>period when God will complete his discipline of Israel and final judgment upon the </a:t>
            </a:r>
            <a:r>
              <a:rPr lang="en-US" sz="3200" b="1" i="1" dirty="0">
                <a:solidFill>
                  <a:schemeClr val="tx2">
                    <a:lumMod val="90000"/>
                  </a:schemeClr>
                </a:solidFill>
              </a:rPr>
              <a:t>unbelieving</a:t>
            </a:r>
            <a:r>
              <a:rPr lang="en-US" sz="3200" b="1" dirty="0">
                <a:solidFill>
                  <a:srgbClr val="FFFF00"/>
                </a:solidFill>
              </a:rPr>
              <a:t> </a:t>
            </a:r>
            <a:r>
              <a:rPr lang="en-US" sz="3200" b="1" dirty="0" smtClean="0">
                <a:solidFill>
                  <a:srgbClr val="FFFF00"/>
                </a:solidFill>
              </a:rPr>
              <a:t>citizens who are living in the world at that time.</a:t>
            </a:r>
            <a:r>
              <a:rPr lang="en-US" sz="3200" b="1" dirty="0">
                <a:solidFill>
                  <a:srgbClr val="FFFF00"/>
                </a:solidFill>
              </a:rPr>
              <a:t> </a:t>
            </a:r>
            <a:endParaRPr lang="en-US" sz="3200" b="1" dirty="0" smtClean="0">
              <a:solidFill>
                <a:srgbClr val="FFFF00"/>
              </a:solidFill>
            </a:endParaRPr>
          </a:p>
          <a:p>
            <a:pPr marL="0" indent="0">
              <a:spcBef>
                <a:spcPts val="600"/>
              </a:spcBef>
              <a:buClr>
                <a:schemeClr val="accent2"/>
              </a:buClr>
              <a:buSzPct val="85000"/>
              <a:buNone/>
              <a:defRPr/>
            </a:pPr>
            <a:r>
              <a:rPr lang="en-US" sz="3200" b="1" dirty="0" smtClean="0">
                <a:solidFill>
                  <a:srgbClr val="FFFF00"/>
                </a:solidFill>
              </a:rPr>
              <a:t>The tribulation </a:t>
            </a:r>
            <a:r>
              <a:rPr lang="en-US" sz="3200" b="1" dirty="0">
                <a:solidFill>
                  <a:srgbClr val="FFFF00"/>
                </a:solidFill>
              </a:rPr>
              <a:t>is a time of distress, misery, affliction and </a:t>
            </a:r>
            <a:r>
              <a:rPr lang="en-US" sz="3200" b="1" dirty="0" smtClean="0">
                <a:solidFill>
                  <a:srgbClr val="FFFF00"/>
                </a:solidFill>
              </a:rPr>
              <a:t>persecution. </a:t>
            </a:r>
            <a:r>
              <a:rPr lang="en-US" sz="3200" b="1" dirty="0">
                <a:solidFill>
                  <a:srgbClr val="FFFF00"/>
                </a:solidFill>
              </a:rPr>
              <a:t>This time of suffering and death is called the Great Tribulation because its severity will surpass all previous periods of suffering </a:t>
            </a:r>
            <a:r>
              <a:rPr lang="en-US" sz="3200" b="1" dirty="0" smtClean="0">
                <a:solidFill>
                  <a:srgbClr val="FFFF00"/>
                </a:solidFill>
              </a:rPr>
              <a:t>that has ever been experienced </a:t>
            </a:r>
            <a:r>
              <a:rPr lang="en-US" sz="3200" b="1" dirty="0">
                <a:solidFill>
                  <a:srgbClr val="FFFF00"/>
                </a:solidFill>
              </a:rPr>
              <a:t>throughout human </a:t>
            </a:r>
            <a:r>
              <a:rPr lang="en-US" sz="3200" b="1" dirty="0" smtClean="0">
                <a:solidFill>
                  <a:srgbClr val="FFFF00"/>
                </a:solidFill>
              </a:rPr>
              <a:t>history.</a:t>
            </a:r>
            <a:endParaRPr lang="en-US" sz="3200" b="1" dirty="0">
              <a:solidFill>
                <a:srgbClr val="FFFF00"/>
              </a:solidFill>
              <a:hlinkClick r:id="rId2"/>
            </a:endParaRPr>
          </a:p>
          <a:p>
            <a:pPr marL="0" lvl="0" indent="0">
              <a:spcBef>
                <a:spcPts val="600"/>
              </a:spcBef>
              <a:buClr>
                <a:schemeClr val="accent2"/>
              </a:buClr>
              <a:buSzPct val="85000"/>
              <a:buNone/>
              <a:defRPr/>
            </a:pPr>
            <a:endParaRPr lang="en-US" sz="3200" dirty="0"/>
          </a:p>
          <a:p>
            <a:pPr marL="640080" lvl="1" indent="-274320">
              <a:spcBef>
                <a:spcPts val="300"/>
              </a:spcBef>
              <a:buClr>
                <a:schemeClr val="accent2">
                  <a:shade val="75000"/>
                </a:schemeClr>
              </a:buClr>
              <a:buSzPct val="85000"/>
              <a:defRPr/>
            </a:pPr>
            <a:endParaRPr lang="en-US" sz="1100" b="1" u="sng"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2274738717"/>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199" y="1295400"/>
            <a:ext cx="8591265" cy="5392002"/>
          </a:xfrm>
        </p:spPr>
        <p:txBody>
          <a:bodyPr>
            <a:noAutofit/>
          </a:bodyPr>
          <a:lstStyle/>
          <a:p>
            <a:pPr marL="0" indent="0">
              <a:buNone/>
            </a:pPr>
            <a:r>
              <a:rPr lang="en-US" sz="3400" dirty="0">
                <a:effectLst>
                  <a:outerShdw blurRad="38100" dist="38100" dir="2700000" algn="tl">
                    <a:srgbClr val="000000">
                      <a:alpha val="43137"/>
                    </a:srgbClr>
                  </a:outerShdw>
                </a:effectLst>
              </a:rPr>
              <a:t>After  Michael and his angels</a:t>
            </a:r>
            <a:r>
              <a:rPr lang="en-US" sz="3400" dirty="0" smtClean="0">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victory over the dragon and his angels, </a:t>
            </a:r>
            <a:r>
              <a:rPr lang="en-US" sz="3400" dirty="0" smtClean="0">
                <a:effectLst>
                  <a:outerShdw blurRad="38100" dist="38100" dir="2700000" algn="tl">
                    <a:srgbClr val="000000">
                      <a:alpha val="43137"/>
                    </a:srgbClr>
                  </a:outerShdw>
                </a:effectLst>
              </a:rPr>
              <a:t>a celebration follows, regarding </a:t>
            </a:r>
            <a:r>
              <a:rPr lang="en-US" sz="3400" dirty="0">
                <a:effectLst>
                  <a:outerShdw blurRad="38100" dist="38100" dir="2700000" algn="tl">
                    <a:srgbClr val="000000">
                      <a:alpha val="43137"/>
                    </a:srgbClr>
                  </a:outerShdw>
                </a:effectLst>
              </a:rPr>
              <a:t>the devil's </a:t>
            </a:r>
            <a:r>
              <a:rPr lang="en-US" sz="3400" dirty="0" smtClean="0">
                <a:effectLst>
                  <a:outerShdw blurRad="38100" dist="38100" dir="2700000" algn="tl">
                    <a:srgbClr val="000000">
                      <a:alpha val="43137"/>
                    </a:srgbClr>
                  </a:outerShdw>
                </a:effectLst>
              </a:rPr>
              <a:t>downfall. The </a:t>
            </a:r>
            <a:r>
              <a:rPr lang="en-US" sz="3400" dirty="0">
                <a:effectLst>
                  <a:outerShdw blurRad="38100" dist="38100" dir="2700000" algn="tl">
                    <a:srgbClr val="000000">
                      <a:alpha val="43137"/>
                    </a:srgbClr>
                  </a:outerShdw>
                </a:effectLst>
              </a:rPr>
              <a:t>saints in heaven </a:t>
            </a:r>
            <a:r>
              <a:rPr lang="en-US" sz="3400" dirty="0" smtClean="0">
                <a:effectLst>
                  <a:outerShdw blurRad="38100" dist="38100" dir="2700000" algn="tl">
                    <a:srgbClr val="000000">
                      <a:alpha val="43137"/>
                    </a:srgbClr>
                  </a:outerShdw>
                </a:effectLst>
              </a:rPr>
              <a:t>rejoice in </a:t>
            </a:r>
            <a:r>
              <a:rPr lang="en-US" sz="3400" dirty="0">
                <a:effectLst>
                  <a:outerShdw blurRad="38100" dist="38100" dir="2700000" algn="tl">
                    <a:srgbClr val="000000">
                      <a:alpha val="43137"/>
                    </a:srgbClr>
                  </a:outerShdw>
                </a:effectLst>
              </a:rPr>
              <a:t>this song of confidence and triumph. This song of victory is because of the final triumph of the gospel over the powers of </a:t>
            </a:r>
            <a:r>
              <a:rPr lang="en-US" sz="3400" dirty="0" smtClean="0">
                <a:effectLst>
                  <a:outerShdw blurRad="38100" dist="38100" dir="2700000" algn="tl">
                    <a:srgbClr val="000000">
                      <a:alpha val="43137"/>
                    </a:srgbClr>
                  </a:outerShdw>
                </a:effectLst>
              </a:rPr>
              <a:t>evil. </a:t>
            </a:r>
            <a:r>
              <a:rPr lang="en-US" sz="3400" dirty="0">
                <a:effectLst>
                  <a:outerShdw blurRad="38100" dist="38100" dir="2700000" algn="tl">
                    <a:srgbClr val="000000">
                      <a:alpha val="43137"/>
                    </a:srgbClr>
                  </a:outerShdw>
                </a:effectLst>
              </a:rPr>
              <a:t>Now is the mighty power of God manifested in casting down and subduing the great enemy of the saints</a:t>
            </a:r>
            <a:r>
              <a:rPr lang="en-US" sz="3400" dirty="0" smtClean="0">
                <a:effectLst>
                  <a:outerShdw blurRad="38100" dist="38100" dir="2700000" algn="tl">
                    <a:srgbClr val="000000">
                      <a:alpha val="43137"/>
                    </a:srgbClr>
                  </a:outerShdw>
                </a:effectLst>
              </a:rPr>
              <a:t>.</a:t>
            </a:r>
            <a:endParaRPr lang="en-US" sz="3200" dirty="0">
              <a:effectLst>
                <a:outerShdw blurRad="38100" dist="38100" dir="2700000" algn="tl">
                  <a:srgbClr val="000000">
                    <a:alpha val="43137"/>
                  </a:srgbClr>
                </a:outerShdw>
              </a:effectLst>
            </a:endParaRPr>
          </a:p>
          <a:p>
            <a:pPr marL="0" indent="0" algn="ctr">
              <a:buNone/>
            </a:pPr>
            <a:r>
              <a:rPr lang="en-US" sz="3200" i="1" dirty="0" smtClean="0">
                <a:solidFill>
                  <a:srgbClr val="FFFF00"/>
                </a:solidFill>
                <a:effectLst>
                  <a:outerShdw blurRad="38100" dist="38100" dir="2700000" algn="tl">
                    <a:srgbClr val="000000">
                      <a:alpha val="43137"/>
                    </a:srgbClr>
                  </a:outerShdw>
                </a:effectLst>
              </a:rPr>
              <a:t>(Rev. 12:10)</a:t>
            </a:r>
            <a:endParaRPr lang="en-US" sz="3200" i="1" dirty="0">
              <a:solidFill>
                <a:srgbClr val="FFFF00"/>
              </a:solidFill>
              <a:effectLst>
                <a:outerShdw blurRad="38100" dist="38100" dir="2700000" algn="tl">
                  <a:srgbClr val="000000">
                    <a:alpha val="43137"/>
                  </a:srgbClr>
                </a:outerShdw>
              </a:effectLst>
            </a:endParaRPr>
          </a:p>
          <a:p>
            <a:pPr marL="0" indent="0">
              <a:buNone/>
            </a:pPr>
            <a:endParaRPr lang="en-US" sz="3200" dirty="0" smtClean="0">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8200" y="152400"/>
            <a:ext cx="7765321" cy="987188"/>
          </a:xfrm>
        </p:spPr>
        <p:txBody>
          <a:bodyPr/>
          <a:lstStyle/>
          <a:p>
            <a:pPr algn="ctr"/>
            <a:r>
              <a:rPr lang="en-US" sz="4400" b="1" dirty="0" smtClean="0">
                <a:solidFill>
                  <a:schemeClr val="tx2">
                    <a:lumMod val="75000"/>
                  </a:schemeClr>
                </a:solidFill>
              </a:rPr>
              <a:t>THE BATTLE OF THE ANGELS</a:t>
            </a:r>
            <a:endParaRPr lang="en-US" sz="4400" b="1" dirty="0">
              <a:solidFill>
                <a:schemeClr val="tx2">
                  <a:lumMod val="75000"/>
                </a:schemeClr>
              </a:solidFill>
            </a:endParaRPr>
          </a:p>
        </p:txBody>
      </p:sp>
    </p:spTree>
    <p:extLst>
      <p:ext uri="{BB962C8B-B14F-4D97-AF65-F5344CB8AC3E}">
        <p14:creationId xmlns:p14="http://schemas.microsoft.com/office/powerpoint/2010/main" val="3245654393"/>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199" y="1371600"/>
            <a:ext cx="8591265" cy="5315802"/>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“Now is come… the kingdom of our God”</a:t>
            </a:r>
            <a:r>
              <a:rPr lang="en-US" sz="3600" dirty="0" smtClean="0">
                <a:effectLst>
                  <a:outerShdw blurRad="38100" dist="38100" dir="2700000" algn="tl">
                    <a:srgbClr val="000000">
                      <a:alpha val="43137"/>
                    </a:srgbClr>
                  </a:outerShdw>
                </a:effectLst>
              </a:rPr>
              <a:t> </a:t>
            </a:r>
          </a:p>
          <a:p>
            <a:pPr marL="0" indent="0">
              <a:buNone/>
            </a:pP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reign of </a:t>
            </a:r>
            <a:r>
              <a:rPr lang="en-US" sz="3600" dirty="0" smtClean="0">
                <a:effectLst>
                  <a:outerShdw blurRad="38100" dist="38100" dir="2700000" algn="tl">
                    <a:srgbClr val="000000">
                      <a:alpha val="43137"/>
                    </a:srgbClr>
                  </a:outerShdw>
                </a:effectLst>
              </a:rPr>
              <a:t>God was </a:t>
            </a:r>
            <a:r>
              <a:rPr lang="en-US" sz="3600" dirty="0">
                <a:effectLst>
                  <a:outerShdw blurRad="38100" dist="38100" dir="2700000" algn="tl">
                    <a:srgbClr val="000000">
                      <a:alpha val="43137"/>
                    </a:srgbClr>
                  </a:outerShdw>
                </a:effectLst>
              </a:rPr>
              <a:t>now </a:t>
            </a:r>
            <a:r>
              <a:rPr lang="en-US" sz="3600" dirty="0" smtClean="0">
                <a:effectLst>
                  <a:outerShdw blurRad="38100" dist="38100" dir="2700000" algn="tl">
                    <a:srgbClr val="000000">
                      <a:alpha val="43137"/>
                    </a:srgbClr>
                  </a:outerShdw>
                </a:effectLst>
              </a:rPr>
              <a:t>to be established </a:t>
            </a:r>
            <a:r>
              <a:rPr lang="en-US" sz="3600" dirty="0">
                <a:effectLst>
                  <a:outerShdw blurRad="38100" dist="38100" dir="2700000" algn="tl">
                    <a:srgbClr val="000000">
                      <a:alpha val="43137"/>
                    </a:srgbClr>
                  </a:outerShdw>
                </a:effectLst>
              </a:rPr>
              <a:t>among </a:t>
            </a:r>
            <a:r>
              <a:rPr lang="en-US" sz="3600" dirty="0" smtClean="0">
                <a:effectLst>
                  <a:outerShdw blurRad="38100" dist="38100" dir="2700000" algn="tl">
                    <a:srgbClr val="000000">
                      <a:alpha val="43137"/>
                    </a:srgbClr>
                  </a:outerShdw>
                </a:effectLst>
              </a:rPr>
              <a:t>men; and Christ would come to rule</a:t>
            </a:r>
            <a:r>
              <a:rPr lang="en-US" sz="3600" dirty="0">
                <a:effectLst>
                  <a:outerShdw blurRad="38100" dist="38100" dir="2700000" algn="tl">
                    <a:srgbClr val="000000">
                      <a:alpha val="43137"/>
                    </a:srgbClr>
                  </a:outerShdw>
                </a:effectLst>
              </a:rPr>
              <a:t>. </a:t>
            </a:r>
            <a:endParaRPr lang="en-US" sz="3600" dirty="0" smtClean="0">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The dispensation of the kingdom begins with the return of Christ to the earth to rule for 1,000 </a:t>
            </a:r>
            <a:r>
              <a:rPr lang="en-US" sz="3600" dirty="0">
                <a:effectLst>
                  <a:outerShdw blurRad="38100" dist="38100" dir="2700000" algn="tl">
                    <a:srgbClr val="000000">
                      <a:alpha val="43137"/>
                    </a:srgbClr>
                  </a:outerShdw>
                </a:effectLst>
              </a:rPr>
              <a:t>years. Christ is the anointed one of the Father; that is, anointed to rule the kingdom as the Messiah. </a:t>
            </a:r>
            <a:endParaRPr lang="en-US" sz="3600" dirty="0" smtClean="0">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8200" y="152400"/>
            <a:ext cx="7765321" cy="987188"/>
          </a:xfrm>
        </p:spPr>
        <p:txBody>
          <a:bodyPr/>
          <a:lstStyle/>
          <a:p>
            <a:pPr algn="ctr"/>
            <a:r>
              <a:rPr lang="en-US" sz="4400" b="1" dirty="0" smtClean="0">
                <a:solidFill>
                  <a:schemeClr val="tx2">
                    <a:lumMod val="75000"/>
                  </a:schemeClr>
                </a:solidFill>
              </a:rPr>
              <a:t>THE BATTLE OF THE ANGELS</a:t>
            </a:r>
            <a:endParaRPr lang="en-US" sz="4400" b="1" dirty="0">
              <a:solidFill>
                <a:schemeClr val="tx2">
                  <a:lumMod val="75000"/>
                </a:schemeClr>
              </a:solidFill>
            </a:endParaRPr>
          </a:p>
        </p:txBody>
      </p:sp>
    </p:spTree>
    <p:extLst>
      <p:ext uri="{BB962C8B-B14F-4D97-AF65-F5344CB8AC3E}">
        <p14:creationId xmlns:p14="http://schemas.microsoft.com/office/powerpoint/2010/main" val="1949523957"/>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295400"/>
            <a:ext cx="8581028" cy="5233917"/>
          </a:xfrm>
        </p:spPr>
        <p:txBody>
          <a:bodyPr>
            <a:noAutofit/>
          </a:bodyPr>
          <a:lstStyle/>
          <a:p>
            <a:pPr marL="0" indent="0">
              <a:buNone/>
            </a:pPr>
            <a:r>
              <a:rPr lang="en-US" sz="3600" i="1" dirty="0" smtClean="0">
                <a:solidFill>
                  <a:srgbClr val="FFFF00"/>
                </a:solidFill>
                <a:effectLst/>
              </a:rPr>
              <a:t>“…Because </a:t>
            </a:r>
            <a:r>
              <a:rPr lang="en-US" sz="3600" i="1" dirty="0">
                <a:solidFill>
                  <a:srgbClr val="FFFF00"/>
                </a:solidFill>
                <a:effectLst/>
              </a:rPr>
              <a:t>he </a:t>
            </a:r>
            <a:r>
              <a:rPr lang="en-US" sz="3600" i="1" dirty="0" smtClean="0">
                <a:solidFill>
                  <a:srgbClr val="FFFF00"/>
                </a:solidFill>
                <a:effectLst/>
              </a:rPr>
              <a:t>knows </a:t>
            </a:r>
            <a:r>
              <a:rPr lang="en-US" sz="3600" i="1" dirty="0">
                <a:solidFill>
                  <a:srgbClr val="FFFF00"/>
                </a:solidFill>
                <a:effectLst/>
              </a:rPr>
              <a:t>that he </a:t>
            </a:r>
            <a:r>
              <a:rPr lang="en-US" sz="3600" i="1" dirty="0" smtClean="0">
                <a:solidFill>
                  <a:srgbClr val="FFFF00"/>
                </a:solidFill>
                <a:effectLst/>
              </a:rPr>
              <a:t>has </a:t>
            </a:r>
            <a:r>
              <a:rPr lang="en-US" sz="3600" i="1" dirty="0">
                <a:solidFill>
                  <a:srgbClr val="FFFF00"/>
                </a:solidFill>
                <a:effectLst/>
              </a:rPr>
              <a:t>but a short </a:t>
            </a:r>
            <a:r>
              <a:rPr lang="en-US" sz="3600" i="1" dirty="0" smtClean="0">
                <a:solidFill>
                  <a:srgbClr val="FFFF00"/>
                </a:solidFill>
                <a:effectLst/>
              </a:rPr>
              <a:t>time”</a:t>
            </a:r>
            <a:r>
              <a:rPr lang="en-US" sz="3600" dirty="0" smtClean="0">
                <a:effectLst/>
              </a:rPr>
              <a:t>  </a:t>
            </a:r>
            <a:r>
              <a:rPr lang="en-US" sz="3600" i="1" dirty="0" smtClean="0">
                <a:solidFill>
                  <a:srgbClr val="FFFF00"/>
                </a:solidFill>
                <a:effectLst/>
              </a:rPr>
              <a:t>(Rev. 12:12)</a:t>
            </a:r>
          </a:p>
          <a:p>
            <a:pPr marL="0" indent="0">
              <a:buNone/>
            </a:pPr>
            <a:endParaRPr lang="en-US" sz="800" dirty="0">
              <a:effectLst/>
            </a:endParaRPr>
          </a:p>
          <a:p>
            <a:pPr marL="0" indent="0">
              <a:buNone/>
            </a:pPr>
            <a:r>
              <a:rPr lang="en-US" sz="3600" dirty="0" smtClean="0">
                <a:effectLst/>
              </a:rPr>
              <a:t>Satan </a:t>
            </a:r>
            <a:r>
              <a:rPr lang="en-US" sz="3600" dirty="0">
                <a:effectLst/>
              </a:rPr>
              <a:t>knows that </a:t>
            </a:r>
            <a:r>
              <a:rPr lang="en-US" sz="3600" dirty="0" smtClean="0">
                <a:effectLst/>
              </a:rPr>
              <a:t>his </a:t>
            </a:r>
            <a:r>
              <a:rPr lang="en-US" sz="3600" dirty="0">
                <a:effectLst/>
              </a:rPr>
              <a:t>time is limited in which he will be permitted to wage war with the saints on the earth. </a:t>
            </a:r>
            <a:r>
              <a:rPr lang="en-US" sz="3600" dirty="0" smtClean="0">
                <a:effectLst/>
              </a:rPr>
              <a:t>The end of days was at hand… </a:t>
            </a:r>
            <a:r>
              <a:rPr lang="en-US" sz="3600" i="1" dirty="0" smtClean="0">
                <a:effectLst/>
              </a:rPr>
              <a:t>This period extends </a:t>
            </a:r>
            <a:r>
              <a:rPr lang="en-US" sz="3600" i="1" dirty="0">
                <a:effectLst/>
              </a:rPr>
              <a:t>from </a:t>
            </a:r>
            <a:r>
              <a:rPr lang="en-US" sz="3600" i="1" dirty="0" smtClean="0"/>
              <a:t>Satan being</a:t>
            </a:r>
            <a:r>
              <a:rPr lang="en-US" sz="3600" i="1" dirty="0" smtClean="0">
                <a:effectLst/>
              </a:rPr>
              <a:t> </a:t>
            </a:r>
            <a:r>
              <a:rPr lang="en-US" sz="3600" i="1" u="sng" dirty="0" smtClean="0">
                <a:solidFill>
                  <a:srgbClr val="FFFF00"/>
                </a:solidFill>
              </a:rPr>
              <a:t>cast</a:t>
            </a:r>
            <a:r>
              <a:rPr lang="en-US" sz="3600" i="1" u="sng" dirty="0" smtClean="0">
                <a:solidFill>
                  <a:srgbClr val="FFFF00"/>
                </a:solidFill>
                <a:effectLst/>
              </a:rPr>
              <a:t> </a:t>
            </a:r>
            <a:r>
              <a:rPr lang="en-US" sz="3600" i="1" u="sng" dirty="0">
                <a:solidFill>
                  <a:srgbClr val="FFFF00"/>
                </a:solidFill>
                <a:effectLst/>
              </a:rPr>
              <a:t>out of heaven</a:t>
            </a:r>
            <a:r>
              <a:rPr lang="en-US" sz="3600" i="1" dirty="0">
                <a:solidFill>
                  <a:srgbClr val="FFFF00"/>
                </a:solidFill>
                <a:effectLst/>
              </a:rPr>
              <a:t> </a:t>
            </a:r>
            <a:r>
              <a:rPr lang="en-US" sz="3600" i="1" dirty="0">
                <a:effectLst/>
              </a:rPr>
              <a:t>to </a:t>
            </a:r>
            <a:r>
              <a:rPr lang="en-US" sz="3600" i="1" dirty="0" smtClean="0">
                <a:effectLst/>
              </a:rPr>
              <a:t>him </a:t>
            </a:r>
            <a:r>
              <a:rPr lang="en-US" sz="3600" i="1" dirty="0">
                <a:effectLst/>
              </a:rPr>
              <a:t>being </a:t>
            </a:r>
            <a:r>
              <a:rPr lang="en-US" sz="3600" i="1" u="sng" dirty="0">
                <a:solidFill>
                  <a:srgbClr val="FFFF00"/>
                </a:solidFill>
                <a:effectLst/>
              </a:rPr>
              <a:t>cast into the </a:t>
            </a:r>
            <a:r>
              <a:rPr lang="en-US" sz="3600" i="1" u="sng" dirty="0" smtClean="0">
                <a:solidFill>
                  <a:srgbClr val="FFFF00"/>
                </a:solidFill>
                <a:effectLst/>
              </a:rPr>
              <a:t>abyss</a:t>
            </a:r>
            <a:r>
              <a:rPr lang="en-US" sz="3600" i="1" dirty="0" smtClean="0">
                <a:solidFill>
                  <a:srgbClr val="FFFF00"/>
                </a:solidFill>
                <a:effectLst/>
              </a:rPr>
              <a:t> </a:t>
            </a:r>
            <a:r>
              <a:rPr lang="en-US" sz="3600" i="1" dirty="0" smtClean="0">
                <a:effectLst/>
              </a:rPr>
              <a:t>&amp; then finally </a:t>
            </a:r>
            <a:r>
              <a:rPr lang="en-US" sz="3600" i="1" u="sng" dirty="0" smtClean="0">
                <a:solidFill>
                  <a:srgbClr val="FFFF00"/>
                </a:solidFill>
                <a:effectLst/>
              </a:rPr>
              <a:t>cast into the lake of fire</a:t>
            </a:r>
            <a:r>
              <a:rPr lang="en-US" sz="3600" i="1" dirty="0" smtClean="0">
                <a:solidFill>
                  <a:srgbClr val="FFFF00"/>
                </a:solidFill>
                <a:effectLst/>
              </a:rPr>
              <a:t>. </a:t>
            </a:r>
          </a:p>
        </p:txBody>
      </p:sp>
      <p:sp>
        <p:nvSpPr>
          <p:cNvPr id="6" name="Title 1"/>
          <p:cNvSpPr>
            <a:spLocks noGrp="1"/>
          </p:cNvSpPr>
          <p:nvPr>
            <p:ph type="title"/>
          </p:nvPr>
        </p:nvSpPr>
        <p:spPr>
          <a:xfrm>
            <a:off x="838200" y="152400"/>
            <a:ext cx="7765321" cy="987188"/>
          </a:xfrm>
        </p:spPr>
        <p:txBody>
          <a:bodyPr/>
          <a:lstStyle/>
          <a:p>
            <a:pPr algn="ctr"/>
            <a:r>
              <a:rPr lang="en-US" sz="4400" b="1" dirty="0" smtClean="0">
                <a:solidFill>
                  <a:schemeClr val="tx2">
                    <a:lumMod val="75000"/>
                  </a:schemeClr>
                </a:solidFill>
              </a:rPr>
              <a:t>THE BATTLE OF THE ANGELS</a:t>
            </a:r>
            <a:endParaRPr lang="en-US" sz="4400" b="1" dirty="0">
              <a:solidFill>
                <a:schemeClr val="tx2">
                  <a:lumMod val="75000"/>
                </a:schemeClr>
              </a:solidFill>
            </a:endParaRPr>
          </a:p>
        </p:txBody>
      </p:sp>
    </p:spTree>
    <p:extLst>
      <p:ext uri="{BB962C8B-B14F-4D97-AF65-F5344CB8AC3E}">
        <p14:creationId xmlns:p14="http://schemas.microsoft.com/office/powerpoint/2010/main" val="4040319476"/>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524000"/>
            <a:ext cx="8581028" cy="5005317"/>
          </a:xfrm>
        </p:spPr>
        <p:txBody>
          <a:bodyPr>
            <a:noAutofit/>
          </a:bodyPr>
          <a:lstStyle/>
          <a:p>
            <a:pPr marL="0" indent="0">
              <a:buNone/>
            </a:pPr>
            <a:r>
              <a:rPr lang="en-US" sz="3600" dirty="0" smtClean="0"/>
              <a:t>After Satan loses </a:t>
            </a:r>
            <a:r>
              <a:rPr lang="en-US" sz="3600" dirty="0"/>
              <a:t>the battle of the </a:t>
            </a:r>
            <a:r>
              <a:rPr lang="en-US" sz="3600" dirty="0" smtClean="0"/>
              <a:t>angels, he </a:t>
            </a:r>
            <a:r>
              <a:rPr lang="en-US" sz="3600" dirty="0"/>
              <a:t>will be filled with such fury that he will turn all of his burning hatred in an even more aggressive manner toward the Jewish </a:t>
            </a:r>
            <a:r>
              <a:rPr lang="en-US" sz="3600" dirty="0" smtClean="0"/>
              <a:t>people. The devil will make war with the remnant of Israel.</a:t>
            </a:r>
          </a:p>
          <a:p>
            <a:pPr marL="0" indent="0">
              <a:buNone/>
            </a:pPr>
            <a:endParaRPr lang="en-US" sz="2000" dirty="0">
              <a:solidFill>
                <a:srgbClr val="FFFF00"/>
              </a:solidFill>
              <a:effectLst/>
            </a:endParaRPr>
          </a:p>
          <a:p>
            <a:pPr marL="0" indent="0" algn="ctr">
              <a:buNone/>
            </a:pPr>
            <a:r>
              <a:rPr lang="en-US" sz="3600" dirty="0" smtClean="0">
                <a:solidFill>
                  <a:srgbClr val="FFFF00"/>
                </a:solidFill>
                <a:effectLst/>
              </a:rPr>
              <a:t>(READ: Revelation 12:13-17)</a:t>
            </a:r>
          </a:p>
        </p:txBody>
      </p:sp>
      <p:sp>
        <p:nvSpPr>
          <p:cNvPr id="6" name="Title 1"/>
          <p:cNvSpPr>
            <a:spLocks noGrp="1"/>
          </p:cNvSpPr>
          <p:nvPr>
            <p:ph type="title"/>
          </p:nvPr>
        </p:nvSpPr>
        <p:spPr>
          <a:xfrm>
            <a:off x="533400" y="152400"/>
            <a:ext cx="8458200" cy="987188"/>
          </a:xfrm>
        </p:spPr>
        <p:txBody>
          <a:bodyPr/>
          <a:lstStyle/>
          <a:p>
            <a:pPr algn="ctr"/>
            <a:r>
              <a:rPr lang="en-US" b="1" dirty="0" smtClean="0">
                <a:solidFill>
                  <a:schemeClr val="accent1"/>
                </a:solidFill>
              </a:rPr>
              <a:t>THE BATTLE OF SATAN &amp; THE JEWS</a:t>
            </a:r>
            <a:endParaRPr lang="en-US" b="1" dirty="0">
              <a:solidFill>
                <a:schemeClr val="accent1"/>
              </a:solidFill>
            </a:endParaRPr>
          </a:p>
        </p:txBody>
      </p:sp>
    </p:spTree>
    <p:extLst>
      <p:ext uri="{BB962C8B-B14F-4D97-AF65-F5344CB8AC3E}">
        <p14:creationId xmlns:p14="http://schemas.microsoft.com/office/powerpoint/2010/main" val="3785859447"/>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1524000"/>
            <a:ext cx="8485496" cy="5121322"/>
          </a:xfrm>
        </p:spPr>
        <p:txBody>
          <a:bodyPr>
            <a:noAutofit/>
          </a:bodyPr>
          <a:lstStyle/>
          <a:p>
            <a:pPr marL="0" indent="0">
              <a:buNone/>
            </a:pPr>
            <a:r>
              <a:rPr lang="en-US" sz="3600" dirty="0" smtClean="0">
                <a:effectLst/>
              </a:rPr>
              <a:t>Satan will be confined to earth and he will therefore use that opportunity to persecute Israel (the woman). He will unleash his wrath on the Jewish nation because he was unable to conquer Jesus, he lost the battle with the angels and he will no longer be able to </a:t>
            </a:r>
            <a:r>
              <a:rPr lang="en-US" sz="3600" dirty="0" smtClean="0"/>
              <a:t>access</a:t>
            </a:r>
            <a:r>
              <a:rPr lang="en-US" sz="3600" dirty="0" smtClean="0">
                <a:effectLst/>
              </a:rPr>
              <a:t> heaven.</a:t>
            </a:r>
          </a:p>
          <a:p>
            <a:pPr marL="0" indent="0">
              <a:buNone/>
            </a:pPr>
            <a:endParaRPr lang="en-US" sz="1200" dirty="0"/>
          </a:p>
          <a:p>
            <a:pPr marL="0" indent="0" algn="ctr">
              <a:buNone/>
            </a:pPr>
            <a:r>
              <a:rPr lang="en-US" sz="3600" i="1" dirty="0" smtClean="0">
                <a:solidFill>
                  <a:srgbClr val="FFFF00"/>
                </a:solidFill>
                <a:effectLst/>
              </a:rPr>
              <a:t>(Rev. 12:13)</a:t>
            </a:r>
          </a:p>
        </p:txBody>
      </p:sp>
      <p:sp>
        <p:nvSpPr>
          <p:cNvPr id="6" name="Title 1"/>
          <p:cNvSpPr>
            <a:spLocks noGrp="1"/>
          </p:cNvSpPr>
          <p:nvPr>
            <p:ph type="title"/>
          </p:nvPr>
        </p:nvSpPr>
        <p:spPr>
          <a:xfrm>
            <a:off x="533400" y="152400"/>
            <a:ext cx="8458200" cy="987188"/>
          </a:xfrm>
        </p:spPr>
        <p:txBody>
          <a:bodyPr/>
          <a:lstStyle/>
          <a:p>
            <a:pPr algn="ctr"/>
            <a:r>
              <a:rPr lang="en-US" b="1" dirty="0" smtClean="0">
                <a:solidFill>
                  <a:schemeClr val="accent1"/>
                </a:solidFill>
              </a:rPr>
              <a:t>THE BATTLE OF SATAN &amp; THE JEWS</a:t>
            </a:r>
            <a:endParaRPr lang="en-US" b="1" dirty="0">
              <a:solidFill>
                <a:schemeClr val="accent1"/>
              </a:solidFill>
            </a:endParaRPr>
          </a:p>
        </p:txBody>
      </p:sp>
    </p:spTree>
    <p:extLst>
      <p:ext uri="{BB962C8B-B14F-4D97-AF65-F5344CB8AC3E}">
        <p14:creationId xmlns:p14="http://schemas.microsoft.com/office/powerpoint/2010/main" val="3785836551"/>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447800"/>
            <a:ext cx="8550322" cy="5257800"/>
          </a:xfrm>
        </p:spPr>
        <p:txBody>
          <a:bodyPr>
            <a:noAutofit/>
          </a:bodyPr>
          <a:lstStyle/>
          <a:p>
            <a:pPr marL="0" indent="0">
              <a:buNone/>
            </a:pPr>
            <a:r>
              <a:rPr lang="en-US" sz="3600" dirty="0" smtClean="0">
                <a:effectLst/>
              </a:rPr>
              <a:t>The eagle’s </a:t>
            </a:r>
            <a:r>
              <a:rPr lang="en-US" sz="3600" dirty="0">
                <a:effectLst/>
              </a:rPr>
              <a:t>wings are symbolic of God's protection and </a:t>
            </a:r>
            <a:r>
              <a:rPr lang="en-US" sz="3600" dirty="0" smtClean="0">
                <a:effectLst/>
              </a:rPr>
              <a:t>provision to Israel        </a:t>
            </a:r>
            <a:r>
              <a:rPr lang="en-US" sz="3600" i="1" dirty="0" smtClean="0">
                <a:solidFill>
                  <a:srgbClr val="FFFF00"/>
                </a:solidFill>
                <a:effectLst/>
              </a:rPr>
              <a:t>(Exod</a:t>
            </a:r>
            <a:r>
              <a:rPr lang="en-US" sz="3600" i="1" dirty="0" smtClean="0">
                <a:solidFill>
                  <a:srgbClr val="FFFF00"/>
                </a:solidFill>
              </a:rPr>
              <a:t>us</a:t>
            </a:r>
            <a:r>
              <a:rPr lang="en-US" sz="3600" i="1" dirty="0" smtClean="0">
                <a:solidFill>
                  <a:srgbClr val="FFFF00"/>
                </a:solidFill>
                <a:effectLst/>
              </a:rPr>
              <a:t> 19:4 &amp; Deuteronomy 32:11-12)</a:t>
            </a:r>
            <a:r>
              <a:rPr lang="en-US" sz="3600" dirty="0" smtClean="0">
                <a:effectLst/>
              </a:rPr>
              <a:t> </a:t>
            </a:r>
          </a:p>
          <a:p>
            <a:pPr marL="0" indent="0">
              <a:buNone/>
            </a:pPr>
            <a:r>
              <a:rPr lang="en-US" sz="3600" dirty="0" smtClean="0">
                <a:effectLst/>
              </a:rPr>
              <a:t>The imagery </a:t>
            </a:r>
            <a:r>
              <a:rPr lang="en-US" sz="3600" dirty="0">
                <a:effectLst/>
              </a:rPr>
              <a:t>here </a:t>
            </a:r>
            <a:r>
              <a:rPr lang="en-US" sz="3600" dirty="0" smtClean="0">
                <a:effectLst/>
              </a:rPr>
              <a:t>is </a:t>
            </a:r>
            <a:r>
              <a:rPr lang="en-US" sz="3600" dirty="0">
                <a:effectLst/>
              </a:rPr>
              <a:t>that the woman is represented as prepared for a rapid flight; so prepared as to be able to </a:t>
            </a:r>
            <a:r>
              <a:rPr lang="en-US" sz="3600" dirty="0" smtClean="0">
                <a:effectLst/>
              </a:rPr>
              <a:t>outrun </a:t>
            </a:r>
            <a:r>
              <a:rPr lang="en-US" sz="3600" dirty="0">
                <a:effectLst/>
              </a:rPr>
              <a:t>her pursuer, and to reach a place of </a:t>
            </a:r>
            <a:r>
              <a:rPr lang="en-US" sz="3600" dirty="0" smtClean="0">
                <a:effectLst/>
              </a:rPr>
              <a:t>safety </a:t>
            </a:r>
            <a:endParaRPr lang="en-US" sz="3600" i="1" dirty="0" smtClean="0">
              <a:solidFill>
                <a:srgbClr val="FFFF00"/>
              </a:solidFill>
              <a:effectLst/>
            </a:endParaRPr>
          </a:p>
          <a:p>
            <a:pPr marL="0" indent="0">
              <a:buNone/>
            </a:pPr>
            <a:endParaRPr lang="en-US" sz="800" i="1" dirty="0" smtClean="0">
              <a:solidFill>
                <a:srgbClr val="FFFF00"/>
              </a:solidFill>
            </a:endParaRPr>
          </a:p>
          <a:p>
            <a:pPr marL="0" indent="0" algn="ctr">
              <a:buNone/>
            </a:pPr>
            <a:r>
              <a:rPr lang="en-US" sz="3600" i="1" dirty="0" smtClean="0">
                <a:solidFill>
                  <a:srgbClr val="FFFF00"/>
                </a:solidFill>
              </a:rPr>
              <a:t>(</a:t>
            </a:r>
            <a:r>
              <a:rPr lang="en-US" sz="3600" i="1" dirty="0">
                <a:solidFill>
                  <a:srgbClr val="FFFF00"/>
                </a:solidFill>
              </a:rPr>
              <a:t>Rev. </a:t>
            </a:r>
            <a:r>
              <a:rPr lang="en-US" sz="3600" i="1" dirty="0" smtClean="0">
                <a:solidFill>
                  <a:srgbClr val="FFFF00"/>
                </a:solidFill>
              </a:rPr>
              <a:t>12:14)</a:t>
            </a:r>
            <a:endParaRPr lang="en-US" sz="3600" i="1" dirty="0">
              <a:solidFill>
                <a:srgbClr val="FFFF00"/>
              </a:solidFill>
            </a:endParaRPr>
          </a:p>
          <a:p>
            <a:pPr marL="0" indent="0">
              <a:buNone/>
            </a:pPr>
            <a:endParaRPr lang="en-US" sz="3600" i="1" dirty="0" smtClean="0">
              <a:solidFill>
                <a:srgbClr val="FFFF00"/>
              </a:solidFill>
              <a:effectLst/>
            </a:endParaRPr>
          </a:p>
          <a:p>
            <a:pPr marL="0" indent="0">
              <a:buNone/>
            </a:pPr>
            <a:endParaRPr lang="en-US" sz="3600" dirty="0" smtClean="0">
              <a:effectLst/>
            </a:endParaRPr>
          </a:p>
        </p:txBody>
      </p:sp>
      <p:sp>
        <p:nvSpPr>
          <p:cNvPr id="6" name="Title 1"/>
          <p:cNvSpPr>
            <a:spLocks noGrp="1"/>
          </p:cNvSpPr>
          <p:nvPr>
            <p:ph type="title"/>
          </p:nvPr>
        </p:nvSpPr>
        <p:spPr>
          <a:xfrm>
            <a:off x="533400" y="152400"/>
            <a:ext cx="8458200" cy="987188"/>
          </a:xfrm>
        </p:spPr>
        <p:txBody>
          <a:bodyPr/>
          <a:lstStyle/>
          <a:p>
            <a:pPr algn="ctr"/>
            <a:r>
              <a:rPr lang="en-US" b="1" dirty="0" smtClean="0">
                <a:solidFill>
                  <a:schemeClr val="accent1"/>
                </a:solidFill>
              </a:rPr>
              <a:t>THE BATTLE OF SATAN &amp; THE JEWS</a:t>
            </a:r>
            <a:endParaRPr lang="en-US" b="1" dirty="0">
              <a:solidFill>
                <a:schemeClr val="accent1"/>
              </a:solidFill>
            </a:endParaRPr>
          </a:p>
        </p:txBody>
      </p:sp>
    </p:spTree>
    <p:extLst>
      <p:ext uri="{BB962C8B-B14F-4D97-AF65-F5344CB8AC3E}">
        <p14:creationId xmlns:p14="http://schemas.microsoft.com/office/powerpoint/2010/main" val="948127569"/>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524000"/>
            <a:ext cx="8550322" cy="5067868"/>
          </a:xfrm>
        </p:spPr>
        <p:txBody>
          <a:bodyPr>
            <a:noAutofit/>
          </a:bodyPr>
          <a:lstStyle/>
          <a:p>
            <a:pPr marL="0" indent="0">
              <a:buNone/>
            </a:pPr>
            <a:r>
              <a:rPr lang="en-US" sz="3600" dirty="0" smtClean="0">
                <a:effectLst/>
              </a:rPr>
              <a:t>God will take care of </a:t>
            </a:r>
            <a:r>
              <a:rPr lang="en-US" sz="3600" dirty="0">
                <a:effectLst/>
              </a:rPr>
              <a:t>his </a:t>
            </a:r>
            <a:r>
              <a:rPr lang="en-US" sz="3600" dirty="0" smtClean="0">
                <a:effectLst/>
              </a:rPr>
              <a:t>chosen nation, Israel, by preserving them </a:t>
            </a:r>
            <a:r>
              <a:rPr lang="en-US" sz="3600" dirty="0">
                <a:effectLst/>
              </a:rPr>
              <a:t>from </a:t>
            </a:r>
            <a:r>
              <a:rPr lang="en-US" sz="3600" dirty="0" smtClean="0">
                <a:effectLst/>
              </a:rPr>
              <a:t>the </a:t>
            </a:r>
            <a:r>
              <a:rPr lang="en-US" sz="3600" dirty="0">
                <a:effectLst/>
              </a:rPr>
              <a:t>fatal </a:t>
            </a:r>
            <a:r>
              <a:rPr lang="en-US" sz="3600" dirty="0" smtClean="0">
                <a:effectLst/>
              </a:rPr>
              <a:t>attacks of Satan. God will provide </a:t>
            </a:r>
            <a:r>
              <a:rPr lang="en-US" sz="3600" dirty="0">
                <a:effectLst/>
              </a:rPr>
              <a:t>for </a:t>
            </a:r>
            <a:r>
              <a:rPr lang="en-US" sz="3600" dirty="0" smtClean="0">
                <a:effectLst/>
              </a:rPr>
              <a:t>Israel’s </a:t>
            </a:r>
            <a:r>
              <a:rPr lang="en-US" sz="3600" dirty="0">
                <a:effectLst/>
              </a:rPr>
              <a:t>safety and protection in the time of </a:t>
            </a:r>
            <a:r>
              <a:rPr lang="en-US" sz="3600" dirty="0" smtClean="0">
                <a:effectLst/>
              </a:rPr>
              <a:t>trouble. </a:t>
            </a:r>
            <a:r>
              <a:rPr lang="en-US" sz="3600" dirty="0">
                <a:effectLst/>
              </a:rPr>
              <a:t>The place she flies </a:t>
            </a:r>
            <a:r>
              <a:rPr lang="en-US" sz="3600" dirty="0" smtClean="0">
                <a:effectLst/>
              </a:rPr>
              <a:t>to </a:t>
            </a:r>
            <a:r>
              <a:rPr lang="en-US" sz="3600" dirty="0">
                <a:effectLst/>
              </a:rPr>
              <a:t>for safety, namely the </a:t>
            </a:r>
            <a:r>
              <a:rPr lang="en-US" sz="3600" dirty="0" smtClean="0">
                <a:effectLst/>
              </a:rPr>
              <a:t>wilderness, is </a:t>
            </a:r>
            <a:r>
              <a:rPr lang="en-US" sz="3600" dirty="0">
                <a:effectLst/>
              </a:rPr>
              <a:t>called her </a:t>
            </a:r>
            <a:r>
              <a:rPr lang="en-US" sz="3600" dirty="0" smtClean="0">
                <a:effectLst/>
              </a:rPr>
              <a:t>place </a:t>
            </a:r>
            <a:r>
              <a:rPr lang="en-US" sz="3600" dirty="0">
                <a:effectLst/>
              </a:rPr>
              <a:t>because </a:t>
            </a:r>
            <a:r>
              <a:rPr lang="en-US" sz="3600" dirty="0" smtClean="0">
                <a:effectLst/>
              </a:rPr>
              <a:t>it is prepared or appointed </a:t>
            </a:r>
            <a:r>
              <a:rPr lang="en-US" sz="3600" dirty="0">
                <a:effectLst/>
              </a:rPr>
              <a:t>by God for her </a:t>
            </a:r>
            <a:r>
              <a:rPr lang="en-US" sz="3600" dirty="0" smtClean="0">
                <a:effectLst/>
              </a:rPr>
              <a:t>safety. </a:t>
            </a:r>
          </a:p>
          <a:p>
            <a:pPr marL="0" indent="0">
              <a:buNone/>
            </a:pPr>
            <a:endParaRPr lang="en-US" sz="3600" i="1" dirty="0" smtClean="0">
              <a:solidFill>
                <a:srgbClr val="FFFF00"/>
              </a:solidFill>
            </a:endParaRPr>
          </a:p>
          <a:p>
            <a:pPr marL="0" indent="0" algn="ctr">
              <a:buNone/>
            </a:pPr>
            <a:r>
              <a:rPr lang="en-US" sz="3600" i="1" dirty="0" smtClean="0">
                <a:solidFill>
                  <a:srgbClr val="FFFF00"/>
                </a:solidFill>
              </a:rPr>
              <a:t>(</a:t>
            </a:r>
            <a:r>
              <a:rPr lang="en-US" sz="3600" i="1" dirty="0">
                <a:solidFill>
                  <a:srgbClr val="FFFF00"/>
                </a:solidFill>
              </a:rPr>
              <a:t>Rev. 12:14)</a:t>
            </a:r>
          </a:p>
          <a:p>
            <a:pPr marL="0" indent="0">
              <a:buNone/>
            </a:pPr>
            <a:endParaRPr lang="en-US" sz="3400" dirty="0">
              <a:effectLst/>
            </a:endParaRPr>
          </a:p>
          <a:p>
            <a:pPr marL="0" indent="0">
              <a:buNone/>
            </a:pPr>
            <a:endParaRPr lang="en-US" sz="3600" dirty="0" smtClean="0">
              <a:effectLst/>
            </a:endParaRPr>
          </a:p>
        </p:txBody>
      </p:sp>
      <p:sp>
        <p:nvSpPr>
          <p:cNvPr id="6" name="Title 1"/>
          <p:cNvSpPr>
            <a:spLocks noGrp="1"/>
          </p:cNvSpPr>
          <p:nvPr>
            <p:ph type="title"/>
          </p:nvPr>
        </p:nvSpPr>
        <p:spPr>
          <a:xfrm>
            <a:off x="533400" y="152400"/>
            <a:ext cx="8458200" cy="987188"/>
          </a:xfrm>
        </p:spPr>
        <p:txBody>
          <a:bodyPr/>
          <a:lstStyle/>
          <a:p>
            <a:pPr algn="ctr"/>
            <a:r>
              <a:rPr lang="en-US" b="1" dirty="0" smtClean="0">
                <a:solidFill>
                  <a:schemeClr val="accent1"/>
                </a:solidFill>
              </a:rPr>
              <a:t>THE BATTLE OF SATAN &amp; THE JEWS</a:t>
            </a:r>
            <a:endParaRPr lang="en-US" b="1" dirty="0">
              <a:solidFill>
                <a:schemeClr val="accent1"/>
              </a:solidFill>
            </a:endParaRPr>
          </a:p>
        </p:txBody>
      </p:sp>
    </p:spTree>
    <p:extLst>
      <p:ext uri="{BB962C8B-B14F-4D97-AF65-F5344CB8AC3E}">
        <p14:creationId xmlns:p14="http://schemas.microsoft.com/office/powerpoint/2010/main" val="2142207903"/>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990600"/>
            <a:ext cx="8433178" cy="5751394"/>
          </a:xfrm>
        </p:spPr>
        <p:txBody>
          <a:bodyPr>
            <a:noAutofit/>
          </a:bodyPr>
          <a:lstStyle/>
          <a:p>
            <a:pPr marL="0" indent="0">
              <a:buNone/>
            </a:pPr>
            <a:r>
              <a:rPr lang="en-US" sz="3600" dirty="0" smtClean="0">
                <a:effectLst/>
              </a:rPr>
              <a:t>Israel will be </a:t>
            </a:r>
            <a:r>
              <a:rPr lang="en-US" sz="3600" dirty="0">
                <a:effectLst/>
              </a:rPr>
              <a:t>kept alive. It is </a:t>
            </a:r>
            <a:r>
              <a:rPr lang="en-US" sz="3600" dirty="0" smtClean="0">
                <a:effectLst/>
              </a:rPr>
              <a:t>not mentioned </a:t>
            </a:r>
            <a:r>
              <a:rPr lang="en-US" sz="3600" dirty="0">
                <a:effectLst/>
              </a:rPr>
              <a:t>by whom this would be done, but it is </a:t>
            </a:r>
            <a:r>
              <a:rPr lang="en-US" sz="3600" dirty="0" smtClean="0">
                <a:effectLst/>
              </a:rPr>
              <a:t>evident </a:t>
            </a:r>
            <a:r>
              <a:rPr lang="en-US" sz="3600" dirty="0">
                <a:effectLst/>
              </a:rPr>
              <a:t>that </a:t>
            </a:r>
            <a:r>
              <a:rPr lang="en-US" sz="3600" dirty="0" smtClean="0">
                <a:effectLst/>
              </a:rPr>
              <a:t>God would ensure it. </a:t>
            </a:r>
            <a:r>
              <a:rPr lang="en-US" sz="3600" dirty="0">
                <a:effectLst/>
              </a:rPr>
              <a:t>During this </a:t>
            </a:r>
            <a:r>
              <a:rPr lang="en-US" sz="3600" dirty="0" smtClean="0">
                <a:effectLst/>
              </a:rPr>
              <a:t>period </a:t>
            </a:r>
            <a:r>
              <a:rPr lang="en-US" sz="3600" dirty="0">
                <a:effectLst/>
              </a:rPr>
              <a:t>in which </a:t>
            </a:r>
            <a:r>
              <a:rPr lang="en-US" sz="3600" dirty="0" smtClean="0">
                <a:effectLst/>
              </a:rPr>
              <a:t>Israel </a:t>
            </a:r>
            <a:r>
              <a:rPr lang="en-US" sz="3600" dirty="0">
                <a:effectLst/>
              </a:rPr>
              <a:t>would be </a:t>
            </a:r>
            <a:r>
              <a:rPr lang="en-US" sz="3600" dirty="0" smtClean="0">
                <a:effectLst/>
              </a:rPr>
              <a:t>under </a:t>
            </a:r>
            <a:r>
              <a:rPr lang="en-US" sz="3600" dirty="0" smtClean="0">
                <a:solidFill>
                  <a:srgbClr val="FFFF00"/>
                </a:solidFill>
                <a:effectLst/>
              </a:rPr>
              <a:t>God’s witness protection program</a:t>
            </a:r>
            <a:r>
              <a:rPr lang="en-US" sz="3600" dirty="0" smtClean="0">
                <a:effectLst/>
              </a:rPr>
              <a:t>; the nation will not </a:t>
            </a:r>
            <a:r>
              <a:rPr lang="en-US" sz="3600" dirty="0">
                <a:effectLst/>
              </a:rPr>
              <a:t>become </a:t>
            </a:r>
            <a:r>
              <a:rPr lang="en-US" sz="3600" dirty="0" smtClean="0">
                <a:effectLst/>
              </a:rPr>
              <a:t>extinct.</a:t>
            </a:r>
          </a:p>
          <a:p>
            <a:pPr marL="0" indent="0">
              <a:buNone/>
            </a:pPr>
            <a:r>
              <a:rPr lang="en-US" sz="3600" i="1" dirty="0">
                <a:solidFill>
                  <a:srgbClr val="FFFF00"/>
                </a:solidFill>
              </a:rPr>
              <a:t>“…a time, and times, and half a time…”</a:t>
            </a:r>
          </a:p>
          <a:p>
            <a:pPr marL="0" indent="0">
              <a:buNone/>
            </a:pPr>
            <a:r>
              <a:rPr lang="en-US" sz="3600" dirty="0"/>
              <a:t>The same as three and half years </a:t>
            </a:r>
            <a:r>
              <a:rPr lang="en-US" sz="3600" dirty="0">
                <a:solidFill>
                  <a:srgbClr val="FFFF00"/>
                </a:solidFill>
                <a:sym typeface="Wingdings"/>
              </a:rPr>
              <a:t></a:t>
            </a:r>
            <a:r>
              <a:rPr lang="en-US" sz="3600" dirty="0">
                <a:sym typeface="Wingdings"/>
              </a:rPr>
              <a:t> </a:t>
            </a:r>
            <a:r>
              <a:rPr lang="en-US" sz="3600" dirty="0"/>
              <a:t>forty-two months </a:t>
            </a:r>
            <a:r>
              <a:rPr lang="en-US" sz="3600" dirty="0">
                <a:solidFill>
                  <a:srgbClr val="FFFF00"/>
                </a:solidFill>
                <a:sym typeface="Wingdings"/>
              </a:rPr>
              <a:t></a:t>
            </a:r>
            <a:r>
              <a:rPr lang="en-US" sz="3600" dirty="0">
                <a:sym typeface="Wingdings"/>
              </a:rPr>
              <a:t> </a:t>
            </a:r>
            <a:r>
              <a:rPr lang="en-US" sz="3600" dirty="0"/>
              <a:t>1260 days…. </a:t>
            </a:r>
            <a:r>
              <a:rPr lang="en-US" sz="3600" b="1" dirty="0">
                <a:solidFill>
                  <a:srgbClr val="FFFF00"/>
                </a:solidFill>
              </a:rPr>
              <a:t>Which is the last part of the tribulation.</a:t>
            </a:r>
          </a:p>
          <a:p>
            <a:pPr marL="0" indent="0">
              <a:buNone/>
            </a:pPr>
            <a:endParaRPr lang="en-US" sz="3600" i="1" dirty="0" smtClean="0">
              <a:solidFill>
                <a:srgbClr val="FFFF00"/>
              </a:solidFill>
            </a:endParaRPr>
          </a:p>
          <a:p>
            <a:pPr marL="0" indent="0">
              <a:buNone/>
            </a:pPr>
            <a:endParaRPr lang="en-US" sz="3600" dirty="0" smtClean="0">
              <a:effectLst/>
            </a:endParaRPr>
          </a:p>
        </p:txBody>
      </p:sp>
      <p:sp>
        <p:nvSpPr>
          <p:cNvPr id="6" name="Title 1"/>
          <p:cNvSpPr>
            <a:spLocks noGrp="1"/>
          </p:cNvSpPr>
          <p:nvPr>
            <p:ph type="title"/>
          </p:nvPr>
        </p:nvSpPr>
        <p:spPr>
          <a:xfrm>
            <a:off x="533400" y="152400"/>
            <a:ext cx="8458200" cy="987188"/>
          </a:xfrm>
        </p:spPr>
        <p:txBody>
          <a:bodyPr/>
          <a:lstStyle/>
          <a:p>
            <a:pPr algn="ctr"/>
            <a:r>
              <a:rPr lang="en-US" b="1" dirty="0" smtClean="0">
                <a:solidFill>
                  <a:schemeClr val="accent1"/>
                </a:solidFill>
              </a:rPr>
              <a:t>THE BATTLE OF SATAN &amp; THE JEWS</a:t>
            </a:r>
            <a:endParaRPr lang="en-US" b="1" dirty="0">
              <a:solidFill>
                <a:schemeClr val="accent1"/>
              </a:solidFill>
            </a:endParaRPr>
          </a:p>
        </p:txBody>
      </p:sp>
    </p:spTree>
    <p:extLst>
      <p:ext uri="{BB962C8B-B14F-4D97-AF65-F5344CB8AC3E}">
        <p14:creationId xmlns:p14="http://schemas.microsoft.com/office/powerpoint/2010/main" val="3287126440"/>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199" y="1143000"/>
            <a:ext cx="8509379" cy="5476164"/>
          </a:xfrm>
        </p:spPr>
        <p:txBody>
          <a:bodyPr>
            <a:noAutofit/>
          </a:bodyPr>
          <a:lstStyle/>
          <a:p>
            <a:pPr marL="0" indent="0">
              <a:buNone/>
            </a:pPr>
            <a:r>
              <a:rPr lang="en-US" sz="3200" i="1" dirty="0" smtClean="0">
                <a:solidFill>
                  <a:srgbClr val="FFFF00"/>
                </a:solidFill>
                <a:effectLst/>
              </a:rPr>
              <a:t>“And </a:t>
            </a:r>
            <a:r>
              <a:rPr lang="en-US" sz="3200" i="1" dirty="0">
                <a:solidFill>
                  <a:srgbClr val="FFFF00"/>
                </a:solidFill>
                <a:effectLst/>
              </a:rPr>
              <a:t>the serpent cast out of his mouth water as a flood after the </a:t>
            </a:r>
            <a:r>
              <a:rPr lang="en-US" sz="3200" i="1" dirty="0" smtClean="0">
                <a:solidFill>
                  <a:srgbClr val="FFFF00"/>
                </a:solidFill>
                <a:effectLst/>
              </a:rPr>
              <a:t>woman…” (Rev. 12:15)</a:t>
            </a:r>
          </a:p>
          <a:p>
            <a:r>
              <a:rPr lang="en-US" sz="3600" dirty="0" smtClean="0">
                <a:solidFill>
                  <a:srgbClr val="00B0F0"/>
                </a:solidFill>
                <a:effectLst/>
              </a:rPr>
              <a:t>A literal interpretation </a:t>
            </a:r>
            <a:r>
              <a:rPr lang="en-US" sz="3600" dirty="0" smtClean="0">
                <a:effectLst/>
              </a:rPr>
              <a:t>would mean that Satan will attack the Jews with a flood in an </a:t>
            </a:r>
            <a:r>
              <a:rPr lang="en-US" sz="3600" dirty="0" smtClean="0"/>
              <a:t>attempt </a:t>
            </a:r>
            <a:r>
              <a:rPr lang="en-US" sz="3600" dirty="0" smtClean="0">
                <a:effectLst/>
              </a:rPr>
              <a:t> to </a:t>
            </a:r>
            <a:r>
              <a:rPr lang="en-US" sz="3600" dirty="0">
                <a:effectLst/>
              </a:rPr>
              <a:t>drown </a:t>
            </a:r>
            <a:r>
              <a:rPr lang="en-US" sz="3600" dirty="0" smtClean="0">
                <a:effectLst/>
              </a:rPr>
              <a:t>them or to flush them out of their wilderness refuge</a:t>
            </a:r>
          </a:p>
          <a:p>
            <a:r>
              <a:rPr lang="en-US" sz="3600" dirty="0" smtClean="0">
                <a:solidFill>
                  <a:srgbClr val="FF3300"/>
                </a:solidFill>
                <a:effectLst/>
              </a:rPr>
              <a:t>A figurative interpretation </a:t>
            </a:r>
            <a:r>
              <a:rPr lang="en-US" sz="3600" dirty="0" smtClean="0">
                <a:effectLst/>
              </a:rPr>
              <a:t>could mean that the </a:t>
            </a:r>
            <a:r>
              <a:rPr lang="en-US" sz="3600" dirty="0">
                <a:effectLst/>
              </a:rPr>
              <a:t>flood </a:t>
            </a:r>
            <a:r>
              <a:rPr lang="en-US" sz="3600" dirty="0" smtClean="0">
                <a:effectLst/>
              </a:rPr>
              <a:t>represents </a:t>
            </a:r>
            <a:r>
              <a:rPr lang="en-US" sz="3600" dirty="0">
                <a:effectLst/>
              </a:rPr>
              <a:t>great multitudes of </a:t>
            </a:r>
            <a:r>
              <a:rPr lang="en-US" sz="3600" dirty="0" smtClean="0">
                <a:effectLst/>
              </a:rPr>
              <a:t>nations/peoples/armies </a:t>
            </a:r>
            <a:r>
              <a:rPr lang="en-US" sz="3600" dirty="0" smtClean="0">
                <a:solidFill>
                  <a:srgbClr val="FFFF00"/>
                </a:solidFill>
                <a:effectLst/>
              </a:rPr>
              <a:t>OR</a:t>
            </a:r>
            <a:r>
              <a:rPr lang="en-US" sz="3600" dirty="0" smtClean="0">
                <a:effectLst/>
              </a:rPr>
              <a:t> </a:t>
            </a:r>
            <a:r>
              <a:rPr lang="en-US" sz="3600" dirty="0" smtClean="0"/>
              <a:t>a flood of persecutions of various kinds</a:t>
            </a:r>
            <a:endParaRPr lang="en-US" sz="3600" dirty="0" smtClean="0">
              <a:effectLst/>
            </a:endParaRPr>
          </a:p>
        </p:txBody>
      </p:sp>
      <p:sp>
        <p:nvSpPr>
          <p:cNvPr id="6" name="Title 1"/>
          <p:cNvSpPr>
            <a:spLocks noGrp="1"/>
          </p:cNvSpPr>
          <p:nvPr>
            <p:ph type="title"/>
          </p:nvPr>
        </p:nvSpPr>
        <p:spPr>
          <a:xfrm>
            <a:off x="533400" y="152400"/>
            <a:ext cx="8458200" cy="987188"/>
          </a:xfrm>
        </p:spPr>
        <p:txBody>
          <a:bodyPr/>
          <a:lstStyle/>
          <a:p>
            <a:pPr algn="ctr"/>
            <a:r>
              <a:rPr lang="en-US" b="1" dirty="0" smtClean="0">
                <a:solidFill>
                  <a:schemeClr val="accent1"/>
                </a:solidFill>
              </a:rPr>
              <a:t>THE BATTLE OF SATAN &amp; THE JEWS</a:t>
            </a:r>
            <a:endParaRPr lang="en-US" b="1" dirty="0">
              <a:solidFill>
                <a:schemeClr val="accent1"/>
              </a:solidFill>
            </a:endParaRPr>
          </a:p>
        </p:txBody>
      </p:sp>
    </p:spTree>
    <p:extLst>
      <p:ext uri="{BB962C8B-B14F-4D97-AF65-F5344CB8AC3E}">
        <p14:creationId xmlns:p14="http://schemas.microsoft.com/office/powerpoint/2010/main" val="3297486402"/>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199" y="1066800"/>
            <a:ext cx="8509379" cy="5552364"/>
          </a:xfrm>
        </p:spPr>
        <p:txBody>
          <a:bodyPr>
            <a:noAutofit/>
          </a:bodyPr>
          <a:lstStyle/>
          <a:p>
            <a:pPr marL="0" indent="0">
              <a:buNone/>
            </a:pPr>
            <a:r>
              <a:rPr lang="en-US" sz="3200" i="1" dirty="0">
                <a:solidFill>
                  <a:srgbClr val="FFFF00"/>
                </a:solidFill>
                <a:effectLst/>
              </a:rPr>
              <a:t>“And the earth helped the woman, and the earth opened her mouth, and swallowed up the flood </a:t>
            </a:r>
            <a:r>
              <a:rPr lang="en-US" sz="3200" i="1" dirty="0" smtClean="0">
                <a:solidFill>
                  <a:srgbClr val="FFFF00"/>
                </a:solidFill>
                <a:effectLst/>
              </a:rPr>
              <a:t>…” (Rev. 12:16)</a:t>
            </a:r>
          </a:p>
          <a:p>
            <a:r>
              <a:rPr lang="en-US" sz="3600" dirty="0" smtClean="0">
                <a:solidFill>
                  <a:srgbClr val="00B0F0"/>
                </a:solidFill>
                <a:effectLst/>
              </a:rPr>
              <a:t>A literal interpretation </a:t>
            </a:r>
            <a:r>
              <a:rPr lang="en-US" sz="3600" dirty="0" smtClean="0">
                <a:effectLst/>
              </a:rPr>
              <a:t>would mean that God will cause the earth to open up (possibly an earthquake) to swallow the water &amp; once again deliver his people</a:t>
            </a:r>
          </a:p>
          <a:p>
            <a:r>
              <a:rPr lang="en-US" sz="3600" dirty="0" smtClean="0">
                <a:solidFill>
                  <a:srgbClr val="FF3300"/>
                </a:solidFill>
                <a:effectLst/>
              </a:rPr>
              <a:t>A figurative interpretation </a:t>
            </a:r>
            <a:r>
              <a:rPr lang="en-US" sz="3600" dirty="0" smtClean="0">
                <a:effectLst/>
              </a:rPr>
              <a:t>could mean that God will consume the opposition or shield Israel from the persecution</a:t>
            </a:r>
          </a:p>
        </p:txBody>
      </p:sp>
      <p:sp>
        <p:nvSpPr>
          <p:cNvPr id="6" name="Title 1"/>
          <p:cNvSpPr>
            <a:spLocks noGrp="1"/>
          </p:cNvSpPr>
          <p:nvPr>
            <p:ph type="title"/>
          </p:nvPr>
        </p:nvSpPr>
        <p:spPr>
          <a:xfrm>
            <a:off x="533400" y="152400"/>
            <a:ext cx="8458200" cy="987188"/>
          </a:xfrm>
        </p:spPr>
        <p:txBody>
          <a:bodyPr/>
          <a:lstStyle/>
          <a:p>
            <a:pPr algn="ctr"/>
            <a:r>
              <a:rPr lang="en-US" b="1" dirty="0" smtClean="0">
                <a:solidFill>
                  <a:schemeClr val="accent1"/>
                </a:solidFill>
              </a:rPr>
              <a:t>THE BATTLE OF SATAN &amp; THE JEWS</a:t>
            </a:r>
            <a:endParaRPr lang="en-US" b="1" dirty="0">
              <a:solidFill>
                <a:schemeClr val="accent1"/>
              </a:solidFill>
            </a:endParaRPr>
          </a:p>
        </p:txBody>
      </p:sp>
    </p:spTree>
    <p:extLst>
      <p:ext uri="{BB962C8B-B14F-4D97-AF65-F5344CB8AC3E}">
        <p14:creationId xmlns:p14="http://schemas.microsoft.com/office/powerpoint/2010/main" val="39756346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lstStyle/>
          <a:p>
            <a:pPr algn="ctr"/>
            <a:r>
              <a:rPr lang="en-US" sz="4800" b="1" u="sng" dirty="0" smtClean="0"/>
              <a:t>THE TRIBULATION</a:t>
            </a:r>
            <a:endParaRPr lang="en-US" sz="4800" b="1" u="sng" dirty="0"/>
          </a:p>
        </p:txBody>
      </p:sp>
      <p:sp>
        <p:nvSpPr>
          <p:cNvPr id="3" name="Content Placeholder 2"/>
          <p:cNvSpPr>
            <a:spLocks noGrp="1"/>
          </p:cNvSpPr>
          <p:nvPr>
            <p:ph idx="1"/>
          </p:nvPr>
        </p:nvSpPr>
        <p:spPr>
          <a:xfrm>
            <a:off x="400050" y="1295400"/>
            <a:ext cx="8763000" cy="5334000"/>
          </a:xfrm>
        </p:spPr>
        <p:txBody>
          <a:bodyPr>
            <a:noAutofit/>
          </a:bodyPr>
          <a:lstStyle/>
          <a:p>
            <a:pPr marL="0" lvl="0" indent="0">
              <a:spcBef>
                <a:spcPts val="600"/>
              </a:spcBef>
              <a:buClr>
                <a:schemeClr val="accent2"/>
              </a:buClr>
              <a:buSzPct val="85000"/>
              <a:buNone/>
              <a:defRPr/>
            </a:pPr>
            <a:r>
              <a:rPr lang="en-US" sz="3200" dirty="0" smtClean="0">
                <a:solidFill>
                  <a:srgbClr val="FFFF00"/>
                </a:solidFill>
              </a:rPr>
              <a:t>Within </a:t>
            </a:r>
            <a:r>
              <a:rPr lang="en-US" sz="3200" dirty="0">
                <a:solidFill>
                  <a:srgbClr val="FFFF00"/>
                </a:solidFill>
              </a:rPr>
              <a:t>eschatology (the study of future things), the Tribulation refers to the full seven-year period while the </a:t>
            </a:r>
            <a:r>
              <a:rPr lang="en-US" sz="3200" dirty="0">
                <a:solidFill>
                  <a:schemeClr val="tx2">
                    <a:lumMod val="90000"/>
                  </a:schemeClr>
                </a:solidFill>
              </a:rPr>
              <a:t>“Great Tribulation” refers to the second half of the </a:t>
            </a:r>
            <a:r>
              <a:rPr lang="en-US" sz="3200" dirty="0" smtClean="0">
                <a:solidFill>
                  <a:schemeClr val="tx2">
                    <a:lumMod val="90000"/>
                  </a:schemeClr>
                </a:solidFill>
              </a:rPr>
              <a:t>Tribulation</a:t>
            </a:r>
            <a:r>
              <a:rPr lang="en-US" sz="3200" dirty="0" smtClean="0">
                <a:solidFill>
                  <a:srgbClr val="FFFF00"/>
                </a:solidFill>
              </a:rPr>
              <a:t>. Thus </a:t>
            </a:r>
            <a:r>
              <a:rPr lang="en-US" sz="3200" dirty="0">
                <a:solidFill>
                  <a:srgbClr val="FFFF00"/>
                </a:solidFill>
              </a:rPr>
              <a:t>it is important </a:t>
            </a:r>
            <a:r>
              <a:rPr lang="en-US" sz="3200" dirty="0" smtClean="0">
                <a:solidFill>
                  <a:srgbClr val="FFFF00"/>
                </a:solidFill>
              </a:rPr>
              <a:t>to note </a:t>
            </a:r>
            <a:r>
              <a:rPr lang="en-US" sz="3200" dirty="0">
                <a:solidFill>
                  <a:srgbClr val="FFFF00"/>
                </a:solidFill>
              </a:rPr>
              <a:t>that the Tribulation and the Great Tribulation are not </a:t>
            </a:r>
            <a:r>
              <a:rPr lang="en-US" sz="3200" dirty="0" smtClean="0">
                <a:solidFill>
                  <a:srgbClr val="FFFF00"/>
                </a:solidFill>
              </a:rPr>
              <a:t>regarded as synonymous terms by some theologians.</a:t>
            </a:r>
            <a:r>
              <a:rPr lang="en-US" sz="3200" dirty="0">
                <a:solidFill>
                  <a:srgbClr val="FFFF00"/>
                </a:solidFill>
              </a:rPr>
              <a:t>  The Great Tribulation is </a:t>
            </a:r>
            <a:r>
              <a:rPr lang="en-US" sz="3200" dirty="0" smtClean="0">
                <a:solidFill>
                  <a:srgbClr val="FFFF00"/>
                </a:solidFill>
              </a:rPr>
              <a:t>distinguished </a:t>
            </a:r>
            <a:r>
              <a:rPr lang="en-US" sz="3200" dirty="0">
                <a:solidFill>
                  <a:srgbClr val="FFFF00"/>
                </a:solidFill>
              </a:rPr>
              <a:t>from the Tribulation period because </a:t>
            </a:r>
            <a:r>
              <a:rPr lang="en-US" sz="3200" dirty="0" smtClean="0">
                <a:solidFill>
                  <a:srgbClr val="FFFF00"/>
                </a:solidFill>
              </a:rPr>
              <a:t>the Antichrist </a:t>
            </a:r>
            <a:r>
              <a:rPr lang="en-US" sz="3200" dirty="0">
                <a:solidFill>
                  <a:srgbClr val="FFFF00"/>
                </a:solidFill>
              </a:rPr>
              <a:t>will be </a:t>
            </a:r>
            <a:r>
              <a:rPr lang="en-US" sz="3200" dirty="0" smtClean="0">
                <a:solidFill>
                  <a:srgbClr val="FFFF00"/>
                </a:solidFill>
              </a:rPr>
              <a:t>revealed </a:t>
            </a:r>
            <a:r>
              <a:rPr lang="en-US" sz="3200" dirty="0">
                <a:solidFill>
                  <a:srgbClr val="FFFF00"/>
                </a:solidFill>
              </a:rPr>
              <a:t>and the wrath of God will greatly intensify during this time.</a:t>
            </a:r>
            <a:r>
              <a:rPr lang="en-US" sz="3200" b="1" dirty="0">
                <a:effectLst>
                  <a:outerShdw blurRad="38100" dist="38100" dir="2700000" algn="tl">
                    <a:srgbClr val="000000">
                      <a:alpha val="43137"/>
                    </a:srgbClr>
                  </a:outerShdw>
                </a:effectLst>
              </a:rPr>
              <a:t> </a:t>
            </a:r>
            <a:r>
              <a:rPr lang="en-US" sz="3200" b="1" dirty="0" smtClean="0">
                <a:effectLst>
                  <a:outerShdw blurRad="38100" dist="38100" dir="2700000" algn="tl">
                    <a:srgbClr val="000000">
                      <a:alpha val="43137"/>
                    </a:srgbClr>
                  </a:outerShdw>
                </a:effectLst>
              </a:rPr>
              <a:t>(SEE  DIAGRAM)</a:t>
            </a:r>
            <a:endParaRPr lang="en-US" sz="3200" b="1" dirty="0">
              <a:effectLst>
                <a:outerShdw blurRad="38100" dist="38100" dir="2700000" algn="tl">
                  <a:srgbClr val="000000">
                    <a:alpha val="43137"/>
                  </a:srgbClr>
                </a:outerShdw>
              </a:effectLst>
            </a:endParaRPr>
          </a:p>
          <a:p>
            <a:pPr marL="640080" lvl="1" indent="-274320">
              <a:spcBef>
                <a:spcPts val="300"/>
              </a:spcBef>
              <a:buClr>
                <a:schemeClr val="accent2">
                  <a:shade val="75000"/>
                </a:schemeClr>
              </a:buClr>
              <a:buSzPct val="85000"/>
              <a:defRPr/>
            </a:pPr>
            <a:endParaRPr lang="en-US" sz="1100" b="1" u="sng"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733239605"/>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295400"/>
            <a:ext cx="8610600" cy="5562600"/>
          </a:xfrm>
        </p:spPr>
        <p:txBody>
          <a:bodyPr>
            <a:noAutofit/>
          </a:bodyPr>
          <a:lstStyle/>
          <a:p>
            <a:pPr marL="0" indent="0">
              <a:buNone/>
            </a:pPr>
            <a:r>
              <a:rPr lang="en-US" sz="3600" dirty="0">
                <a:effectLst/>
              </a:rPr>
              <a:t>Satan was angry that he lost another battle so he continued the warfare by seeking to destroy </a:t>
            </a:r>
            <a:r>
              <a:rPr lang="en-US" sz="3600" dirty="0" smtClean="0">
                <a:effectLst/>
              </a:rPr>
              <a:t>the remnant of Israel’s </a:t>
            </a:r>
            <a:r>
              <a:rPr lang="en-US" sz="3600" dirty="0">
                <a:effectLst/>
              </a:rPr>
              <a:t>seed.</a:t>
            </a:r>
          </a:p>
          <a:p>
            <a:pPr marL="0" indent="0">
              <a:buNone/>
            </a:pPr>
            <a:endParaRPr lang="en-US" sz="1800" i="1" dirty="0" smtClean="0">
              <a:solidFill>
                <a:srgbClr val="FFFF00"/>
              </a:solidFill>
              <a:effectLst/>
            </a:endParaRPr>
          </a:p>
          <a:p>
            <a:pPr marL="0" indent="0">
              <a:buNone/>
            </a:pPr>
            <a:r>
              <a:rPr lang="en-US" sz="3600" i="1" dirty="0" smtClean="0">
                <a:solidFill>
                  <a:srgbClr val="FFFF00"/>
                </a:solidFill>
                <a:effectLst/>
              </a:rPr>
              <a:t>The </a:t>
            </a:r>
            <a:r>
              <a:rPr lang="en-US" sz="3600" i="1" dirty="0">
                <a:solidFill>
                  <a:srgbClr val="FFFF00"/>
                </a:solidFill>
                <a:effectLst/>
              </a:rPr>
              <a:t>remnant of her </a:t>
            </a:r>
            <a:r>
              <a:rPr lang="en-US" sz="3600" i="1" dirty="0" smtClean="0">
                <a:solidFill>
                  <a:srgbClr val="FFFF00"/>
                </a:solidFill>
                <a:effectLst/>
              </a:rPr>
              <a:t>seed: </a:t>
            </a:r>
            <a:r>
              <a:rPr lang="en-US" sz="3600" dirty="0" smtClean="0">
                <a:effectLst/>
              </a:rPr>
              <a:t>These were the rest of Israel’s offspring. They were children of God who trusted Christ as Savior. Most likely they were tribulation converts of Israel who were excluded from the place of refuge.</a:t>
            </a:r>
          </a:p>
          <a:p>
            <a:pPr marL="0" indent="0" algn="ctr">
              <a:buNone/>
            </a:pPr>
            <a:r>
              <a:rPr lang="en-US" sz="3600" i="1" dirty="0" smtClean="0">
                <a:solidFill>
                  <a:srgbClr val="FFFF00"/>
                </a:solidFill>
              </a:rPr>
              <a:t>(Rev. 12:17)</a:t>
            </a:r>
            <a:endParaRPr lang="en-US" sz="3600" i="1" dirty="0" smtClean="0">
              <a:solidFill>
                <a:srgbClr val="FFFF00"/>
              </a:solidFill>
              <a:effectLst/>
            </a:endParaRPr>
          </a:p>
        </p:txBody>
      </p:sp>
      <p:sp>
        <p:nvSpPr>
          <p:cNvPr id="6" name="Title 1"/>
          <p:cNvSpPr>
            <a:spLocks noGrp="1"/>
          </p:cNvSpPr>
          <p:nvPr>
            <p:ph type="title"/>
          </p:nvPr>
        </p:nvSpPr>
        <p:spPr>
          <a:xfrm>
            <a:off x="533400" y="152400"/>
            <a:ext cx="8458200" cy="987188"/>
          </a:xfrm>
        </p:spPr>
        <p:txBody>
          <a:bodyPr/>
          <a:lstStyle/>
          <a:p>
            <a:pPr algn="ctr"/>
            <a:r>
              <a:rPr lang="en-US" b="1" dirty="0" smtClean="0">
                <a:solidFill>
                  <a:schemeClr val="accent1"/>
                </a:solidFill>
              </a:rPr>
              <a:t>THE BATTLE OF SATAN &amp; THE JEWS</a:t>
            </a:r>
            <a:endParaRPr lang="en-US" b="1" dirty="0">
              <a:solidFill>
                <a:schemeClr val="accent1"/>
              </a:solidFill>
            </a:endParaRPr>
          </a:p>
        </p:txBody>
      </p:sp>
    </p:spTree>
    <p:extLst>
      <p:ext uri="{BB962C8B-B14F-4D97-AF65-F5344CB8AC3E}">
        <p14:creationId xmlns:p14="http://schemas.microsoft.com/office/powerpoint/2010/main" val="1871781697"/>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371600"/>
            <a:ext cx="8610600" cy="5334000"/>
          </a:xfrm>
        </p:spPr>
        <p:txBody>
          <a:bodyPr>
            <a:noAutofit/>
          </a:bodyPr>
          <a:lstStyle/>
          <a:p>
            <a:pPr marL="0" indent="0">
              <a:buNone/>
            </a:pPr>
            <a:r>
              <a:rPr lang="en-US" sz="3600" i="1" dirty="0" smtClean="0">
                <a:solidFill>
                  <a:srgbClr val="FFFF00"/>
                </a:solidFill>
                <a:effectLst/>
              </a:rPr>
              <a:t>The </a:t>
            </a:r>
            <a:r>
              <a:rPr lang="en-US" sz="3600" i="1" dirty="0">
                <a:solidFill>
                  <a:srgbClr val="FFFF00"/>
                </a:solidFill>
                <a:effectLst/>
              </a:rPr>
              <a:t>remnant of her </a:t>
            </a:r>
            <a:r>
              <a:rPr lang="en-US" sz="3600" i="1" dirty="0" smtClean="0">
                <a:solidFill>
                  <a:srgbClr val="FFFF00"/>
                </a:solidFill>
                <a:effectLst/>
              </a:rPr>
              <a:t>seed:</a:t>
            </a:r>
          </a:p>
          <a:p>
            <a:pPr marL="0" indent="0">
              <a:buNone/>
            </a:pPr>
            <a:r>
              <a:rPr lang="en-US" sz="3600" dirty="0"/>
              <a:t>T</a:t>
            </a:r>
            <a:r>
              <a:rPr lang="en-US" sz="3600" dirty="0" smtClean="0">
                <a:effectLst/>
              </a:rPr>
              <a:t>his is </a:t>
            </a:r>
            <a:r>
              <a:rPr lang="en-US" sz="3600" dirty="0" smtClean="0"/>
              <a:t>probably when Satan</a:t>
            </a:r>
            <a:r>
              <a:rPr lang="en-US" sz="3600" dirty="0"/>
              <a:t> </a:t>
            </a:r>
            <a:r>
              <a:rPr lang="en-US" sz="3600" dirty="0" smtClean="0"/>
              <a:t>will assign the antichrist to unleash intense pe</a:t>
            </a:r>
            <a:r>
              <a:rPr lang="en-US" sz="3600" dirty="0" smtClean="0">
                <a:effectLst/>
              </a:rPr>
              <a:t>rsecution on the remnant of Israel; and from scriptural indications Satan &amp; the antichrist will prevail over that remnant to the point of killing most of them. But their God who allowed it will avenge the saints  in the future battles.  </a:t>
            </a:r>
            <a:r>
              <a:rPr lang="en-US" sz="3600" i="1" dirty="0" smtClean="0">
                <a:solidFill>
                  <a:srgbClr val="FFFF00"/>
                </a:solidFill>
                <a:effectLst/>
              </a:rPr>
              <a:t>(Rev. 13:7; 20:4; Daniel 7:21-22)</a:t>
            </a:r>
          </a:p>
        </p:txBody>
      </p:sp>
      <p:sp>
        <p:nvSpPr>
          <p:cNvPr id="6" name="Title 1"/>
          <p:cNvSpPr>
            <a:spLocks noGrp="1"/>
          </p:cNvSpPr>
          <p:nvPr>
            <p:ph type="title"/>
          </p:nvPr>
        </p:nvSpPr>
        <p:spPr>
          <a:xfrm>
            <a:off x="533400" y="152400"/>
            <a:ext cx="8458200" cy="987188"/>
          </a:xfrm>
        </p:spPr>
        <p:txBody>
          <a:bodyPr/>
          <a:lstStyle/>
          <a:p>
            <a:pPr algn="ctr"/>
            <a:r>
              <a:rPr lang="en-US" b="1" dirty="0" smtClean="0">
                <a:solidFill>
                  <a:schemeClr val="accent1"/>
                </a:solidFill>
              </a:rPr>
              <a:t>THE BATTLE OF SATAN &amp; THE JEWS</a:t>
            </a:r>
            <a:endParaRPr lang="en-US" b="1" dirty="0">
              <a:solidFill>
                <a:schemeClr val="accent1"/>
              </a:solidFill>
            </a:endParaRPr>
          </a:p>
        </p:txBody>
      </p:sp>
    </p:spTree>
    <p:extLst>
      <p:ext uri="{BB962C8B-B14F-4D97-AF65-F5344CB8AC3E}">
        <p14:creationId xmlns:p14="http://schemas.microsoft.com/office/powerpoint/2010/main" val="487130375"/>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914400"/>
          </a:xfrm>
        </p:spPr>
        <p:txBody>
          <a:bodyPr/>
          <a:lstStyle/>
          <a:p>
            <a:pPr algn="ctr"/>
            <a:r>
              <a:rPr lang="en-US" sz="3100" b="1" dirty="0" smtClean="0">
                <a:solidFill>
                  <a:schemeClr val="accent3">
                    <a:lumMod val="75000"/>
                  </a:schemeClr>
                </a:solidFill>
              </a:rPr>
              <a:t>THE ANTICHRIST’S WAR WITH THE 2 WITNESSES</a:t>
            </a:r>
            <a:endParaRPr lang="en-US" sz="3100" b="1" dirty="0">
              <a:solidFill>
                <a:schemeClr val="accent3">
                  <a:lumMod val="75000"/>
                </a:schemeClr>
              </a:solidFill>
            </a:endParaRPr>
          </a:p>
        </p:txBody>
      </p:sp>
      <p:sp>
        <p:nvSpPr>
          <p:cNvPr id="3" name="Content Placeholder 2"/>
          <p:cNvSpPr>
            <a:spLocks noGrp="1"/>
          </p:cNvSpPr>
          <p:nvPr>
            <p:ph idx="1"/>
          </p:nvPr>
        </p:nvSpPr>
        <p:spPr>
          <a:xfrm>
            <a:off x="533400" y="1295400"/>
            <a:ext cx="8458200" cy="5410200"/>
          </a:xfrm>
        </p:spPr>
        <p:txBody>
          <a:bodyPr>
            <a:noAutofit/>
          </a:bodyPr>
          <a:lstStyle/>
          <a:p>
            <a:pPr marL="68580" indent="0">
              <a:buNone/>
            </a:pPr>
            <a:r>
              <a:rPr lang="en-US" sz="3600" dirty="0"/>
              <a:t>D</a:t>
            </a:r>
            <a:r>
              <a:rPr lang="en-US" sz="3600" dirty="0">
                <a:effectLst>
                  <a:outerShdw blurRad="38100" dist="38100" dir="2700000" algn="tl">
                    <a:srgbClr val="000000">
                      <a:alpha val="43137"/>
                    </a:srgbClr>
                  </a:outerShdw>
                </a:effectLst>
              </a:rPr>
              <a:t>uring the </a:t>
            </a:r>
            <a:r>
              <a:rPr lang="en-US" sz="3600" dirty="0" smtClean="0">
                <a:effectLst>
                  <a:outerShdw blurRad="38100" dist="38100" dir="2700000" algn="tl">
                    <a:srgbClr val="000000">
                      <a:alpha val="43137"/>
                    </a:srgbClr>
                  </a:outerShdw>
                </a:effectLst>
              </a:rPr>
              <a:t>great tribulation period, God </a:t>
            </a:r>
            <a:r>
              <a:rPr lang="en-US" sz="3600" dirty="0">
                <a:effectLst>
                  <a:outerShdw blurRad="38100" dist="38100" dir="2700000" algn="tl">
                    <a:srgbClr val="000000">
                      <a:alpha val="43137"/>
                    </a:srgbClr>
                  </a:outerShdw>
                </a:effectLst>
              </a:rPr>
              <a:t>will </a:t>
            </a:r>
            <a:r>
              <a:rPr lang="en-US" sz="3600" dirty="0" smtClean="0">
                <a:effectLst>
                  <a:outerShdw blurRad="38100" dist="38100" dir="2700000" algn="tl">
                    <a:srgbClr val="000000">
                      <a:alpha val="43137"/>
                    </a:srgbClr>
                  </a:outerShdw>
                </a:effectLst>
              </a:rPr>
              <a:t>send </a:t>
            </a:r>
            <a:r>
              <a:rPr lang="en-US" sz="3600" dirty="0">
                <a:effectLst>
                  <a:outerShdw blurRad="38100" dist="38100" dir="2700000" algn="tl">
                    <a:srgbClr val="000000">
                      <a:alpha val="43137"/>
                    </a:srgbClr>
                  </a:outerShdw>
                </a:effectLst>
              </a:rPr>
              <a:t>two </a:t>
            </a:r>
            <a:r>
              <a:rPr lang="en-US" sz="3600" dirty="0" smtClean="0">
                <a:effectLst>
                  <a:outerShdw blurRad="38100" dist="38100" dir="2700000" algn="tl">
                    <a:srgbClr val="000000">
                      <a:alpha val="43137"/>
                    </a:srgbClr>
                  </a:outerShdw>
                </a:effectLst>
              </a:rPr>
              <a:t>agents, </a:t>
            </a:r>
            <a:r>
              <a:rPr lang="en-US" sz="3600" dirty="0">
                <a:effectLst>
                  <a:outerShdw blurRad="38100" dist="38100" dir="2700000" algn="tl">
                    <a:srgbClr val="000000">
                      <a:alpha val="43137"/>
                    </a:srgbClr>
                  </a:outerShdw>
                </a:effectLst>
              </a:rPr>
              <a:t>bearing divine witness, which will </a:t>
            </a:r>
            <a:r>
              <a:rPr lang="en-US" sz="3600" dirty="0" smtClean="0">
                <a:effectLst>
                  <a:outerShdw blurRad="38100" dist="38100" dir="2700000" algn="tl">
                    <a:srgbClr val="000000">
                      <a:alpha val="43137"/>
                    </a:srgbClr>
                  </a:outerShdw>
                </a:effectLst>
              </a:rPr>
              <a:t>preach the gospel </a:t>
            </a:r>
            <a:r>
              <a:rPr lang="en-US" sz="3600" dirty="0">
                <a:effectLst>
                  <a:outerShdw blurRad="38100" dist="38100" dir="2700000" algn="tl">
                    <a:srgbClr val="000000">
                      <a:alpha val="43137"/>
                    </a:srgbClr>
                  </a:outerShdw>
                </a:effectLst>
              </a:rPr>
              <a:t>to people. These agents </a:t>
            </a:r>
            <a:r>
              <a:rPr lang="en-US" sz="3600" dirty="0" smtClean="0">
                <a:effectLst>
                  <a:outerShdw blurRad="38100" dist="38100" dir="2700000" algn="tl">
                    <a:srgbClr val="000000">
                      <a:alpha val="43137"/>
                    </a:srgbClr>
                  </a:outerShdw>
                </a:effectLst>
              </a:rPr>
              <a:t>will </a:t>
            </a:r>
            <a:r>
              <a:rPr lang="en-US" sz="3600" dirty="0">
                <a:effectLst>
                  <a:outerShdw blurRad="38100" dist="38100" dir="2700000" algn="tl">
                    <a:srgbClr val="000000">
                      <a:alpha val="43137"/>
                    </a:srgbClr>
                  </a:outerShdw>
                </a:effectLst>
              </a:rPr>
              <a:t>be filled and sustained by the Holy Spirit.</a:t>
            </a:r>
          </a:p>
          <a:p>
            <a:pPr marL="68580" indent="0">
              <a:buNone/>
            </a:pPr>
            <a:r>
              <a:rPr lang="en-US" sz="3600" dirty="0" smtClean="0"/>
              <a:t>The antichrist will wage war on these 2 witnesses after they have fulfilled their purpose. </a:t>
            </a:r>
          </a:p>
          <a:p>
            <a:pPr marL="68580" indent="0" algn="ctr">
              <a:buNone/>
            </a:pPr>
            <a:r>
              <a:rPr lang="en-US" sz="3600" b="1" dirty="0" smtClean="0">
                <a:solidFill>
                  <a:srgbClr val="FFFF00"/>
                </a:solidFill>
              </a:rPr>
              <a:t>(READ: Revelation 11:3-13)</a:t>
            </a:r>
            <a:endParaRPr lang="en-US" sz="3600" b="1" dirty="0">
              <a:solidFill>
                <a:srgbClr val="FFFF00"/>
              </a:solidFill>
            </a:endParaRPr>
          </a:p>
        </p:txBody>
      </p:sp>
    </p:spTree>
    <p:extLst>
      <p:ext uri="{BB962C8B-B14F-4D97-AF65-F5344CB8AC3E}">
        <p14:creationId xmlns:p14="http://schemas.microsoft.com/office/powerpoint/2010/main" val="305236358"/>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1447800"/>
            <a:ext cx="8515066" cy="5280546"/>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I will authorize My two witnesses to prophesy for 1,260 </a:t>
            </a:r>
            <a:r>
              <a:rPr lang="en-US" sz="3600" i="1" dirty="0" smtClean="0">
                <a:solidFill>
                  <a:srgbClr val="FFFF00"/>
                </a:solidFill>
                <a:effectLst>
                  <a:outerShdw blurRad="38100" dist="38100" dir="2700000" algn="tl">
                    <a:srgbClr val="000000">
                      <a:alpha val="43137"/>
                    </a:srgbClr>
                  </a:outerShdw>
                </a:effectLst>
              </a:rPr>
              <a:t>days (42 months or 3 ½ years) </a:t>
            </a:r>
            <a:r>
              <a:rPr lang="en-US" sz="3600" i="1" dirty="0">
                <a:solidFill>
                  <a:srgbClr val="FFFF00"/>
                </a:solidFill>
                <a:effectLst>
                  <a:outerShdw blurRad="38100" dist="38100" dir="2700000" algn="tl">
                    <a:srgbClr val="000000">
                      <a:alpha val="43137"/>
                    </a:srgbClr>
                  </a:outerShdw>
                </a:effectLst>
              </a:rPr>
              <a:t>clothed in sackcloth</a:t>
            </a:r>
            <a:r>
              <a:rPr lang="en-US" sz="3600" i="1" dirty="0" smtClean="0">
                <a:solidFill>
                  <a:srgbClr val="FFFF00"/>
                </a:solidFill>
                <a:effectLst>
                  <a:outerShdw blurRad="38100" dist="38100" dir="2700000" algn="tl">
                    <a:srgbClr val="000000">
                      <a:alpha val="43137"/>
                    </a:srgbClr>
                  </a:outerShdw>
                </a:effectLst>
              </a:rPr>
              <a:t>.</a:t>
            </a:r>
          </a:p>
          <a:p>
            <a:pPr marL="0" indent="0">
              <a:buNone/>
            </a:pPr>
            <a:endParaRPr lang="en-US" sz="1400" i="1" dirty="0">
              <a:solidFill>
                <a:srgbClr val="FFFF00"/>
              </a:solidFill>
              <a:effectLst>
                <a:outerShdw blurRad="38100" dist="38100" dir="2700000" algn="tl">
                  <a:srgbClr val="000000">
                    <a:alpha val="43137"/>
                  </a:srgbClr>
                </a:outerShdw>
              </a:effectLst>
            </a:endParaRPr>
          </a:p>
          <a:p>
            <a:pPr marL="0" indent="0">
              <a:buNone/>
            </a:pPr>
            <a:r>
              <a:rPr lang="en-US" sz="3600" dirty="0">
                <a:effectLst>
                  <a:outerShdw blurRad="38100" dist="38100" dir="2700000" algn="tl">
                    <a:srgbClr val="000000">
                      <a:alpha val="43137"/>
                    </a:srgbClr>
                  </a:outerShdw>
                </a:effectLst>
              </a:rPr>
              <a:t>I will grant to my two witnesses the right, or the power, of prophesying, during the specified </a:t>
            </a:r>
            <a:r>
              <a:rPr lang="en-US" sz="3600" dirty="0" smtClean="0">
                <a:effectLst>
                  <a:outerShdw blurRad="38100" dist="38100" dir="2700000" algn="tl">
                    <a:srgbClr val="000000">
                      <a:alpha val="43137"/>
                    </a:srgbClr>
                  </a:outerShdw>
                </a:effectLst>
              </a:rPr>
              <a:t>time of </a:t>
            </a:r>
            <a:r>
              <a:rPr lang="en-US" sz="3600" b="1" dirty="0" smtClean="0">
                <a:solidFill>
                  <a:srgbClr val="FFFF00"/>
                </a:solidFill>
                <a:effectLst>
                  <a:outerShdw blurRad="38100" dist="38100" dir="2700000" algn="tl">
                    <a:srgbClr val="000000">
                      <a:alpha val="43137"/>
                    </a:srgbClr>
                  </a:outerShdw>
                </a:effectLst>
              </a:rPr>
              <a:t>three &amp; a half years </a:t>
            </a:r>
            <a:r>
              <a:rPr lang="en-US" sz="3600" dirty="0" smtClean="0">
                <a:effectLst>
                  <a:outerShdw blurRad="38100" dist="38100" dir="2700000" algn="tl">
                    <a:srgbClr val="000000">
                      <a:alpha val="43137"/>
                    </a:srgbClr>
                  </a:outerShdw>
                </a:effectLst>
              </a:rPr>
              <a:t>.</a:t>
            </a:r>
          </a:p>
          <a:p>
            <a:pPr marL="0" indent="0" algn="ctr">
              <a:buNone/>
            </a:pPr>
            <a:r>
              <a:rPr lang="en-US" sz="3600" i="1" dirty="0" smtClean="0">
                <a:solidFill>
                  <a:srgbClr val="FFFF00"/>
                </a:solidFill>
              </a:rPr>
              <a:t>(Rev. 11:3)</a:t>
            </a:r>
          </a:p>
        </p:txBody>
      </p:sp>
      <p:sp>
        <p:nvSpPr>
          <p:cNvPr id="6" name="Title 1"/>
          <p:cNvSpPr>
            <a:spLocks noGrp="1"/>
          </p:cNvSpPr>
          <p:nvPr>
            <p:ph type="title"/>
          </p:nvPr>
        </p:nvSpPr>
        <p:spPr>
          <a:xfrm>
            <a:off x="381000" y="152400"/>
            <a:ext cx="8763000" cy="914400"/>
          </a:xfrm>
        </p:spPr>
        <p:txBody>
          <a:bodyPr/>
          <a:lstStyle/>
          <a:p>
            <a:pPr algn="ctr"/>
            <a:r>
              <a:rPr lang="en-US" sz="3100" b="1" dirty="0" smtClean="0">
                <a:solidFill>
                  <a:schemeClr val="accent3">
                    <a:lumMod val="75000"/>
                  </a:schemeClr>
                </a:solidFill>
              </a:rPr>
              <a:t>THE ANTICHRIST’S WAR WITH THE 2 WITNESSES</a:t>
            </a:r>
            <a:endParaRPr lang="en-US" sz="3100" b="1" dirty="0">
              <a:solidFill>
                <a:schemeClr val="accent3">
                  <a:lumMod val="75000"/>
                </a:schemeClr>
              </a:solidFill>
            </a:endParaRPr>
          </a:p>
        </p:txBody>
      </p:sp>
    </p:spTree>
    <p:extLst>
      <p:ext uri="{BB962C8B-B14F-4D97-AF65-F5344CB8AC3E}">
        <p14:creationId xmlns:p14="http://schemas.microsoft.com/office/powerpoint/2010/main" val="842035255"/>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73206" y="1600200"/>
            <a:ext cx="8560558" cy="4678907"/>
          </a:xfrm>
        </p:spPr>
        <p:txBody>
          <a:bodyPr>
            <a:noAutofit/>
          </a:bodyPr>
          <a:lstStyle/>
          <a:p>
            <a:pPr marL="0" indent="0">
              <a:buNone/>
            </a:pPr>
            <a:r>
              <a:rPr lang="en-US" sz="3600" i="1" dirty="0">
                <a:solidFill>
                  <a:srgbClr val="FFFF00"/>
                </a:solidFill>
                <a:effectLst>
                  <a:outerShdw blurRad="38100" dist="38100" dir="2700000" algn="tl">
                    <a:srgbClr val="000000">
                      <a:alpha val="43137"/>
                    </a:srgbClr>
                  </a:outerShdw>
                </a:effectLst>
              </a:rPr>
              <a:t>And when they have come to the end of their witness, the beast which comes up out of the </a:t>
            </a:r>
            <a:r>
              <a:rPr lang="en-US" sz="3600" i="1" dirty="0" smtClean="0">
                <a:solidFill>
                  <a:srgbClr val="FFFF00"/>
                </a:solidFill>
                <a:effectLst>
                  <a:outerShdw blurRad="38100" dist="38100" dir="2700000" algn="tl">
                    <a:srgbClr val="000000">
                      <a:alpha val="43137"/>
                    </a:srgbClr>
                  </a:outerShdw>
                </a:effectLst>
              </a:rPr>
              <a:t>bottomless pit </a:t>
            </a:r>
            <a:r>
              <a:rPr lang="en-US" sz="3600" i="1" dirty="0">
                <a:solidFill>
                  <a:srgbClr val="FFFF00"/>
                </a:solidFill>
                <a:effectLst>
                  <a:outerShdw blurRad="38100" dist="38100" dir="2700000" algn="tl">
                    <a:srgbClr val="000000">
                      <a:alpha val="43137"/>
                    </a:srgbClr>
                  </a:outerShdw>
                </a:effectLst>
              </a:rPr>
              <a:t>will make war on them and overcome them and put them to death.</a:t>
            </a:r>
          </a:p>
          <a:p>
            <a:pPr marL="0" indent="0">
              <a:buNone/>
            </a:pPr>
            <a:endParaRPr lang="en-US" sz="1800" dirty="0" smtClean="0">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The beast will fight against </a:t>
            </a:r>
            <a:r>
              <a:rPr lang="en-US" sz="3600" dirty="0">
                <a:effectLst>
                  <a:outerShdw blurRad="38100" dist="38100" dir="2700000" algn="tl">
                    <a:srgbClr val="000000">
                      <a:alpha val="43137"/>
                    </a:srgbClr>
                  </a:outerShdw>
                </a:effectLst>
              </a:rPr>
              <a:t>the </a:t>
            </a:r>
            <a:r>
              <a:rPr lang="en-US" sz="3600" dirty="0" smtClean="0">
                <a:effectLst>
                  <a:outerShdw blurRad="38100" dist="38100" dir="2700000" algn="tl">
                    <a:srgbClr val="000000">
                      <a:alpha val="43137"/>
                    </a:srgbClr>
                  </a:outerShdw>
                </a:effectLst>
              </a:rPr>
              <a:t>witnesses </a:t>
            </a:r>
            <a:r>
              <a:rPr lang="en-US" sz="3600" dirty="0">
                <a:effectLst>
                  <a:outerShdw blurRad="38100" dist="38100" dir="2700000" algn="tl">
                    <a:srgbClr val="000000">
                      <a:alpha val="43137"/>
                    </a:srgbClr>
                  </a:outerShdw>
                </a:effectLst>
              </a:rPr>
              <a:t>and </a:t>
            </a:r>
            <a:r>
              <a:rPr lang="en-US" sz="3600" dirty="0" smtClean="0">
                <a:effectLst>
                  <a:outerShdw blurRad="38100" dist="38100" dir="2700000" algn="tl">
                    <a:srgbClr val="000000">
                      <a:alpha val="43137"/>
                    </a:srgbClr>
                  </a:outerShdw>
                </a:effectLst>
              </a:rPr>
              <a:t>will kill them.</a:t>
            </a:r>
          </a:p>
          <a:p>
            <a:pPr marL="0" indent="0" algn="ctr">
              <a:buNone/>
            </a:pPr>
            <a:r>
              <a:rPr lang="en-US" sz="3600" i="1" dirty="0" smtClean="0">
                <a:solidFill>
                  <a:srgbClr val="FFFF00"/>
                </a:solidFill>
              </a:rPr>
              <a:t>(Rev. 11:7)</a:t>
            </a:r>
            <a:endParaRPr lang="en-US" sz="3600" i="1" dirty="0">
              <a:solidFill>
                <a:srgbClr val="FFFF00"/>
              </a:solidFill>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381000" y="152400"/>
            <a:ext cx="8763000" cy="914400"/>
          </a:xfrm>
        </p:spPr>
        <p:txBody>
          <a:bodyPr/>
          <a:lstStyle/>
          <a:p>
            <a:pPr algn="ctr"/>
            <a:r>
              <a:rPr lang="en-US" sz="3100" b="1" dirty="0" smtClean="0">
                <a:solidFill>
                  <a:schemeClr val="accent3">
                    <a:lumMod val="75000"/>
                  </a:schemeClr>
                </a:solidFill>
              </a:rPr>
              <a:t>THE ANTICHRIST’S WAR WITH THE 2 WITNESSES</a:t>
            </a:r>
            <a:endParaRPr lang="en-US" sz="3100" b="1" dirty="0">
              <a:solidFill>
                <a:schemeClr val="accent3">
                  <a:lumMod val="75000"/>
                </a:schemeClr>
              </a:solidFill>
            </a:endParaRPr>
          </a:p>
        </p:txBody>
      </p:sp>
    </p:spTree>
    <p:extLst>
      <p:ext uri="{BB962C8B-B14F-4D97-AF65-F5344CB8AC3E}">
        <p14:creationId xmlns:p14="http://schemas.microsoft.com/office/powerpoint/2010/main" val="1425016704"/>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066800"/>
            <a:ext cx="8560558" cy="5638800"/>
          </a:xfrm>
        </p:spPr>
        <p:txBody>
          <a:bodyPr>
            <a:noAutofit/>
          </a:bodyPr>
          <a:lstStyle/>
          <a:p>
            <a:pPr marL="0" indent="0">
              <a:buNone/>
            </a:pPr>
            <a:r>
              <a:rPr lang="en-US" sz="3200" i="1" dirty="0" smtClean="0">
                <a:solidFill>
                  <a:srgbClr val="FFFF00"/>
                </a:solidFill>
                <a:effectLst>
                  <a:outerShdw blurRad="38100" dist="38100" dir="2700000" algn="tl">
                    <a:srgbClr val="000000">
                      <a:alpha val="43137"/>
                    </a:srgbClr>
                  </a:outerShdw>
                </a:effectLst>
              </a:rPr>
              <a:t>“…ascends </a:t>
            </a:r>
            <a:r>
              <a:rPr lang="en-US" sz="3200" i="1" dirty="0">
                <a:solidFill>
                  <a:srgbClr val="FFFF00"/>
                </a:solidFill>
                <a:effectLst>
                  <a:outerShdw blurRad="38100" dist="38100" dir="2700000" algn="tl">
                    <a:srgbClr val="000000">
                      <a:alpha val="43137"/>
                    </a:srgbClr>
                  </a:outerShdw>
                </a:effectLst>
              </a:rPr>
              <a:t>out of the bottomless </a:t>
            </a:r>
            <a:r>
              <a:rPr lang="en-US" sz="3200" i="1" dirty="0" smtClean="0">
                <a:solidFill>
                  <a:srgbClr val="FFFF00"/>
                </a:solidFill>
                <a:effectLst>
                  <a:outerShdw blurRad="38100" dist="38100" dir="2700000" algn="tl">
                    <a:srgbClr val="000000">
                      <a:alpha val="43137"/>
                    </a:srgbClr>
                  </a:outerShdw>
                </a:effectLst>
              </a:rPr>
              <a:t>pit…”                 </a:t>
            </a:r>
            <a:r>
              <a:rPr lang="en-US" sz="3200" dirty="0" smtClean="0">
                <a:effectLst>
                  <a:outerShdw blurRad="38100" dist="38100" dir="2700000" algn="tl">
                    <a:srgbClr val="000000">
                      <a:alpha val="43137"/>
                    </a:srgbClr>
                  </a:outerShdw>
                </a:effectLst>
              </a:rPr>
              <a:t>This properly means </a:t>
            </a:r>
            <a:r>
              <a:rPr lang="en-US" sz="3200" dirty="0">
                <a:effectLst>
                  <a:outerShdw blurRad="38100" dist="38100" dir="2700000" algn="tl">
                    <a:srgbClr val="000000">
                      <a:alpha val="43137"/>
                    </a:srgbClr>
                  </a:outerShdw>
                </a:effectLst>
              </a:rPr>
              <a:t>that </a:t>
            </a:r>
            <a:r>
              <a:rPr lang="en-US" sz="3200" dirty="0" smtClean="0">
                <a:effectLst>
                  <a:outerShdw blurRad="38100" dist="38100" dir="2700000" algn="tl">
                    <a:srgbClr val="000000">
                      <a:alpha val="43137"/>
                    </a:srgbClr>
                  </a:outerShdw>
                </a:effectLst>
              </a:rPr>
              <a:t>the beast’s </a:t>
            </a:r>
            <a:r>
              <a:rPr lang="en-US" sz="3200" dirty="0">
                <a:effectLst>
                  <a:outerShdw blurRad="38100" dist="38100" dir="2700000" algn="tl">
                    <a:srgbClr val="000000">
                      <a:alpha val="43137"/>
                    </a:srgbClr>
                  </a:outerShdw>
                </a:effectLst>
              </a:rPr>
              <a:t>origin is the </a:t>
            </a:r>
            <a:r>
              <a:rPr lang="en-US" sz="3200" dirty="0" smtClean="0">
                <a:effectLst>
                  <a:outerShdw blurRad="38100" dist="38100" dir="2700000" algn="tl">
                    <a:srgbClr val="000000">
                      <a:alpha val="43137"/>
                    </a:srgbClr>
                  </a:outerShdw>
                </a:effectLst>
              </a:rPr>
              <a:t>underworld</a:t>
            </a:r>
            <a:r>
              <a:rPr lang="en-US" sz="3200" dirty="0">
                <a:effectLst>
                  <a:outerShdw blurRad="38100" dist="38100" dir="2700000" algn="tl">
                    <a:srgbClr val="000000">
                      <a:alpha val="43137"/>
                    </a:srgbClr>
                  </a:outerShdw>
                </a:effectLst>
              </a:rPr>
              <a:t>; or that it will have characteristics which will show that it was from beneath. The </a:t>
            </a:r>
            <a:r>
              <a:rPr lang="en-US" sz="3200" dirty="0" smtClean="0">
                <a:effectLst>
                  <a:outerShdw blurRad="38100" dist="38100" dir="2700000" algn="tl">
                    <a:srgbClr val="000000">
                      <a:alpha val="43137"/>
                    </a:srgbClr>
                  </a:outerShdw>
                </a:effectLst>
              </a:rPr>
              <a:t>meaning is that the </a:t>
            </a:r>
            <a:r>
              <a:rPr lang="en-US" sz="3200" dirty="0">
                <a:effectLst>
                  <a:outerShdw blurRad="38100" dist="38100" dir="2700000" algn="tl">
                    <a:srgbClr val="000000">
                      <a:alpha val="43137"/>
                    </a:srgbClr>
                  </a:outerShdw>
                </a:effectLst>
              </a:rPr>
              <a:t>beast </a:t>
            </a:r>
            <a:r>
              <a:rPr lang="en-US" sz="3200" dirty="0" smtClean="0">
                <a:effectLst>
                  <a:outerShdw blurRad="38100" dist="38100" dir="2700000" algn="tl">
                    <a:srgbClr val="000000">
                      <a:alpha val="43137"/>
                    </a:srgbClr>
                  </a:outerShdw>
                </a:effectLst>
              </a:rPr>
              <a:t>was </a:t>
            </a:r>
            <a:r>
              <a:rPr lang="en-US" sz="3200" dirty="0">
                <a:effectLst>
                  <a:outerShdw blurRad="38100" dist="38100" dir="2700000" algn="tl">
                    <a:srgbClr val="000000">
                      <a:alpha val="43137"/>
                    </a:srgbClr>
                  </a:outerShdw>
                </a:effectLst>
              </a:rPr>
              <a:t>not of </a:t>
            </a:r>
            <a:r>
              <a:rPr lang="en-US" sz="3200" dirty="0" smtClean="0">
                <a:effectLst>
                  <a:outerShdw blurRad="38100" dist="38100" dir="2700000" algn="tl">
                    <a:srgbClr val="000000">
                      <a:alpha val="43137"/>
                    </a:srgbClr>
                  </a:outerShdw>
                </a:effectLst>
              </a:rPr>
              <a:t>divine or holy </a:t>
            </a:r>
            <a:r>
              <a:rPr lang="en-US" sz="3200" dirty="0">
                <a:effectLst>
                  <a:outerShdw blurRad="38100" dist="38100" dir="2700000" algn="tl">
                    <a:srgbClr val="000000">
                      <a:alpha val="43137"/>
                    </a:srgbClr>
                  </a:outerShdw>
                </a:effectLst>
              </a:rPr>
              <a:t>origin, but </a:t>
            </a:r>
            <a:r>
              <a:rPr lang="en-US" sz="3200" dirty="0" smtClean="0">
                <a:effectLst>
                  <a:outerShdw blurRad="38100" dist="38100" dir="2700000" algn="tl">
                    <a:srgbClr val="000000">
                      <a:alpha val="43137"/>
                    </a:srgbClr>
                  </a:outerShdw>
                </a:effectLst>
              </a:rPr>
              <a:t>came from </a:t>
            </a:r>
            <a:r>
              <a:rPr lang="en-US" sz="3200" dirty="0">
                <a:effectLst>
                  <a:outerShdw blurRad="38100" dist="38100" dir="2700000" algn="tl">
                    <a:srgbClr val="000000">
                      <a:alpha val="43137"/>
                    </a:srgbClr>
                  </a:outerShdw>
                </a:effectLst>
              </a:rPr>
              <a:t>the world of </a:t>
            </a:r>
            <a:r>
              <a:rPr lang="en-US" sz="3200" dirty="0" smtClean="0">
                <a:effectLst>
                  <a:outerShdw blurRad="38100" dist="38100" dir="2700000" algn="tl">
                    <a:srgbClr val="000000">
                      <a:alpha val="43137"/>
                    </a:srgbClr>
                  </a:outerShdw>
                </a:effectLst>
              </a:rPr>
              <a:t>darkness. </a:t>
            </a:r>
          </a:p>
          <a:p>
            <a:pPr marL="0" indent="0">
              <a:buNone/>
            </a:pPr>
            <a:r>
              <a:rPr lang="en-US" sz="3200" dirty="0" smtClean="0"/>
              <a:t>In </a:t>
            </a:r>
            <a:r>
              <a:rPr lang="en-US" sz="3200" dirty="0" smtClean="0">
                <a:solidFill>
                  <a:srgbClr val="FFFF00"/>
                </a:solidFill>
              </a:rPr>
              <a:t>Rev. 11:7 </a:t>
            </a:r>
            <a:r>
              <a:rPr lang="en-US" sz="3200" dirty="0" smtClean="0"/>
              <a:t>the beast </a:t>
            </a:r>
            <a:r>
              <a:rPr lang="en-US" sz="3200" i="1" dirty="0">
                <a:solidFill>
                  <a:srgbClr val="FFFF00"/>
                </a:solidFill>
              </a:rPr>
              <a:t>"</a:t>
            </a:r>
            <a:r>
              <a:rPr lang="en-US" sz="3200" i="1" dirty="0" smtClean="0">
                <a:solidFill>
                  <a:srgbClr val="FFFF00"/>
                </a:solidFill>
              </a:rPr>
              <a:t>ascends </a:t>
            </a:r>
            <a:r>
              <a:rPr lang="en-US" sz="3200" i="1" dirty="0">
                <a:solidFill>
                  <a:srgbClr val="FFFF00"/>
                </a:solidFill>
              </a:rPr>
              <a:t>out of the bottomless </a:t>
            </a:r>
            <a:r>
              <a:rPr lang="en-US" sz="3200" i="1" dirty="0" smtClean="0">
                <a:solidFill>
                  <a:srgbClr val="FFFF00"/>
                </a:solidFill>
              </a:rPr>
              <a:t>pit"</a:t>
            </a:r>
            <a:r>
              <a:rPr lang="en-US" sz="3200" dirty="0" smtClean="0">
                <a:solidFill>
                  <a:srgbClr val="FFFF00"/>
                </a:solidFill>
              </a:rPr>
              <a:t> </a:t>
            </a:r>
            <a:r>
              <a:rPr lang="en-US" sz="3200" dirty="0" smtClean="0"/>
              <a:t>but in </a:t>
            </a:r>
            <a:r>
              <a:rPr lang="en-US" sz="3200" dirty="0" smtClean="0">
                <a:solidFill>
                  <a:srgbClr val="FFFF00"/>
                </a:solidFill>
              </a:rPr>
              <a:t>Rev. 13:1 </a:t>
            </a:r>
            <a:r>
              <a:rPr lang="en-US" sz="3200" dirty="0" smtClean="0"/>
              <a:t>the beast </a:t>
            </a:r>
            <a:r>
              <a:rPr lang="en-US" sz="3200" dirty="0">
                <a:solidFill>
                  <a:srgbClr val="FFFF00"/>
                </a:solidFill>
              </a:rPr>
              <a:t>"</a:t>
            </a:r>
            <a:r>
              <a:rPr lang="en-US" sz="3200" dirty="0" smtClean="0">
                <a:solidFill>
                  <a:srgbClr val="FFFF00"/>
                </a:solidFill>
              </a:rPr>
              <a:t>rises </a:t>
            </a:r>
            <a:r>
              <a:rPr lang="en-US" sz="3200" dirty="0">
                <a:solidFill>
                  <a:srgbClr val="FFFF00"/>
                </a:solidFill>
              </a:rPr>
              <a:t>up out of the sea</a:t>
            </a:r>
            <a:r>
              <a:rPr lang="en-US" sz="3200" dirty="0" smtClean="0">
                <a:solidFill>
                  <a:srgbClr val="FFFF00"/>
                </a:solidFill>
              </a:rPr>
              <a:t>;“ </a:t>
            </a:r>
            <a:r>
              <a:rPr lang="en-US" sz="3200" dirty="0" smtClean="0"/>
              <a:t>and if this is the same antichrist then it simply indicates that the antichrist will rise from different places to fulfill different purposes.</a:t>
            </a:r>
            <a:endParaRPr lang="en-US" sz="3200" dirty="0"/>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381000" y="152400"/>
            <a:ext cx="8763000" cy="914400"/>
          </a:xfrm>
        </p:spPr>
        <p:txBody>
          <a:bodyPr/>
          <a:lstStyle/>
          <a:p>
            <a:pPr algn="ctr"/>
            <a:r>
              <a:rPr lang="en-US" sz="3100" b="1" dirty="0" smtClean="0">
                <a:solidFill>
                  <a:schemeClr val="accent3">
                    <a:lumMod val="75000"/>
                  </a:schemeClr>
                </a:solidFill>
              </a:rPr>
              <a:t>THE ANTICHRIST’S WAR WITH THE 2 WITNESSES</a:t>
            </a:r>
            <a:endParaRPr lang="en-US" sz="3100" b="1" dirty="0">
              <a:solidFill>
                <a:schemeClr val="accent3">
                  <a:lumMod val="75000"/>
                </a:schemeClr>
              </a:solidFill>
            </a:endParaRPr>
          </a:p>
        </p:txBody>
      </p:sp>
    </p:spTree>
    <p:extLst>
      <p:ext uri="{BB962C8B-B14F-4D97-AF65-F5344CB8AC3E}">
        <p14:creationId xmlns:p14="http://schemas.microsoft.com/office/powerpoint/2010/main" val="1560302546"/>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295400"/>
            <a:ext cx="8560558" cy="5257800"/>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“The beast…shall </a:t>
            </a:r>
            <a:r>
              <a:rPr lang="en-US" sz="3600" i="1" dirty="0">
                <a:solidFill>
                  <a:srgbClr val="FFFF00"/>
                </a:solidFill>
                <a:effectLst>
                  <a:outerShdw blurRad="38100" dist="38100" dir="2700000" algn="tl">
                    <a:srgbClr val="000000">
                      <a:alpha val="43137"/>
                    </a:srgbClr>
                  </a:outerShdw>
                </a:effectLst>
              </a:rPr>
              <a:t>make war against </a:t>
            </a:r>
            <a:r>
              <a:rPr lang="en-US" sz="3600" i="1" dirty="0" smtClean="0">
                <a:solidFill>
                  <a:srgbClr val="FFFF00"/>
                </a:solidFill>
                <a:effectLst>
                  <a:outerShdw blurRad="38100" dist="38100" dir="2700000" algn="tl">
                    <a:srgbClr val="000000">
                      <a:alpha val="43137"/>
                    </a:srgbClr>
                  </a:outerShdw>
                </a:effectLst>
              </a:rPr>
              <a:t>them” </a:t>
            </a:r>
          </a:p>
          <a:p>
            <a:pPr marL="0" indent="0">
              <a:buNone/>
            </a:pPr>
            <a:r>
              <a:rPr lang="en-US" sz="3600" dirty="0" smtClean="0">
                <a:effectLst>
                  <a:outerShdw blurRad="38100" dist="38100" dir="2700000" algn="tl">
                    <a:srgbClr val="000000">
                      <a:alpha val="43137"/>
                    </a:srgbClr>
                  </a:outerShdw>
                </a:effectLst>
              </a:rPr>
              <a:t>The antichrist will endeavour  </a:t>
            </a:r>
            <a:r>
              <a:rPr lang="en-US" sz="3600" dirty="0">
                <a:effectLst>
                  <a:outerShdw blurRad="38100" dist="38100" dir="2700000" algn="tl">
                    <a:srgbClr val="000000">
                      <a:alpha val="43137"/>
                    </a:srgbClr>
                  </a:outerShdw>
                </a:effectLst>
              </a:rPr>
              <a:t>to exterminate </a:t>
            </a:r>
            <a:r>
              <a:rPr lang="en-US" sz="3600" dirty="0" smtClean="0">
                <a:effectLst>
                  <a:outerShdw blurRad="38100" dist="38100" dir="2700000" algn="tl">
                    <a:srgbClr val="000000">
                      <a:alpha val="43137"/>
                    </a:srgbClr>
                  </a:outerShdw>
                </a:effectLst>
              </a:rPr>
              <a:t>the 2 witnesses </a:t>
            </a:r>
            <a:r>
              <a:rPr lang="en-US" sz="3600" dirty="0">
                <a:effectLst>
                  <a:outerShdw blurRad="38100" dist="38100" dir="2700000" algn="tl">
                    <a:srgbClr val="000000">
                      <a:alpha val="43137"/>
                    </a:srgbClr>
                  </a:outerShdw>
                </a:effectLst>
              </a:rPr>
              <a:t>by force</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It would be in the form of </a:t>
            </a:r>
            <a:r>
              <a:rPr lang="en-US" sz="3600" i="1" dirty="0">
                <a:solidFill>
                  <a:srgbClr val="FFFF00"/>
                </a:solidFill>
                <a:effectLst>
                  <a:outerShdw blurRad="38100" dist="38100" dir="2700000" algn="tl">
                    <a:srgbClr val="000000">
                      <a:alpha val="43137"/>
                    </a:srgbClr>
                  </a:outerShdw>
                </a:effectLst>
              </a:rPr>
              <a:t>"</a:t>
            </a:r>
            <a:r>
              <a:rPr lang="en-US" sz="3600" i="1" dirty="0" smtClean="0">
                <a:solidFill>
                  <a:srgbClr val="FFFF00"/>
                </a:solidFill>
                <a:effectLst>
                  <a:outerShdw blurRad="38100" dist="38100" dir="2700000" algn="tl">
                    <a:srgbClr val="000000">
                      <a:alpha val="43137"/>
                    </a:srgbClr>
                  </a:outerShdw>
                </a:effectLst>
              </a:rPr>
              <a:t>war;" </a:t>
            </a:r>
            <a:r>
              <a:rPr lang="en-US" sz="3600" dirty="0">
                <a:effectLst>
                  <a:outerShdw blurRad="38100" dist="38100" dir="2700000" algn="tl">
                    <a:srgbClr val="000000">
                      <a:alpha val="43137"/>
                    </a:srgbClr>
                  </a:outerShdw>
                </a:effectLst>
              </a:rPr>
              <a:t>that is, there </a:t>
            </a:r>
            <a:r>
              <a:rPr lang="en-US" sz="3600" dirty="0" smtClean="0">
                <a:effectLst>
                  <a:outerShdw blurRad="38100" dist="38100" dir="2700000" algn="tl">
                    <a:srgbClr val="000000">
                      <a:alpha val="43137"/>
                    </a:srgbClr>
                  </a:outerShdw>
                </a:effectLst>
              </a:rPr>
              <a:t>might </a:t>
            </a:r>
            <a:r>
              <a:rPr lang="en-US" sz="3600" dirty="0">
                <a:effectLst>
                  <a:outerShdw blurRad="38100" dist="38100" dir="2700000" algn="tl">
                    <a:srgbClr val="000000">
                      <a:alpha val="43137"/>
                    </a:srgbClr>
                  </a:outerShdw>
                </a:effectLst>
              </a:rPr>
              <a:t>be an effort to destroy them by </a:t>
            </a:r>
            <a:r>
              <a:rPr lang="en-US" sz="3600" dirty="0" smtClean="0">
                <a:effectLst>
                  <a:outerShdw blurRad="38100" dist="38100" dir="2700000" algn="tl">
                    <a:srgbClr val="000000">
                      <a:alpha val="43137"/>
                    </a:srgbClr>
                  </a:outerShdw>
                </a:effectLst>
              </a:rPr>
              <a:t>using weapons. Whatever is used, the antichrist will only overpower the 2 witnesses because God allows it by taking their powers away.</a:t>
            </a:r>
          </a:p>
          <a:p>
            <a:pPr marL="0" indent="0" algn="ctr">
              <a:buNone/>
            </a:pPr>
            <a:r>
              <a:rPr lang="en-US" sz="3600" i="1" dirty="0" smtClean="0">
                <a:solidFill>
                  <a:srgbClr val="FFFF00"/>
                </a:solidFill>
              </a:rPr>
              <a:t>(Rev. 11:7)</a:t>
            </a:r>
            <a:endParaRPr lang="en-US" sz="3600" i="1" dirty="0">
              <a:solidFill>
                <a:srgbClr val="FFFF00"/>
              </a:solidFill>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381000" y="152400"/>
            <a:ext cx="8763000" cy="914400"/>
          </a:xfrm>
        </p:spPr>
        <p:txBody>
          <a:bodyPr/>
          <a:lstStyle/>
          <a:p>
            <a:pPr algn="ctr"/>
            <a:r>
              <a:rPr lang="en-US" sz="3100" b="1" dirty="0" smtClean="0">
                <a:solidFill>
                  <a:schemeClr val="accent3">
                    <a:lumMod val="75000"/>
                  </a:schemeClr>
                </a:solidFill>
              </a:rPr>
              <a:t>THE ANTICHRIST’S WAR WITH THE 2 WITNESSES</a:t>
            </a:r>
            <a:endParaRPr lang="en-US" sz="3100" b="1" dirty="0">
              <a:solidFill>
                <a:schemeClr val="accent3">
                  <a:lumMod val="75000"/>
                </a:schemeClr>
              </a:solidFill>
            </a:endParaRPr>
          </a:p>
        </p:txBody>
      </p:sp>
    </p:spTree>
    <p:extLst>
      <p:ext uri="{BB962C8B-B14F-4D97-AF65-F5344CB8AC3E}">
        <p14:creationId xmlns:p14="http://schemas.microsoft.com/office/powerpoint/2010/main" val="2134215285"/>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1371600"/>
            <a:ext cx="8484358" cy="5117909"/>
          </a:xfrm>
        </p:spPr>
        <p:txBody>
          <a:bodyPr>
            <a:noAutofit/>
          </a:bodyPr>
          <a:lstStyle/>
          <a:p>
            <a:pPr marL="0" indent="0">
              <a:buNone/>
            </a:pPr>
            <a:r>
              <a:rPr lang="en-US" sz="3600" i="1" dirty="0">
                <a:solidFill>
                  <a:srgbClr val="FFFF00"/>
                </a:solidFill>
                <a:effectLst>
                  <a:outerShdw blurRad="38100" dist="38100" dir="2700000" algn="tl">
                    <a:srgbClr val="000000">
                      <a:alpha val="43137"/>
                    </a:srgbClr>
                  </a:outerShdw>
                </a:effectLst>
              </a:rPr>
              <a:t>The great city. </a:t>
            </a:r>
            <a:r>
              <a:rPr lang="en-US" sz="3600" dirty="0">
                <a:effectLst>
                  <a:outerShdw blurRad="38100" dist="38100" dir="2700000" algn="tl">
                    <a:srgbClr val="000000">
                      <a:alpha val="43137"/>
                    </a:srgbClr>
                  </a:outerShdw>
                </a:effectLst>
              </a:rPr>
              <a:t>The last part of the verse shows that this was </a:t>
            </a:r>
            <a:r>
              <a:rPr lang="en-US" sz="3600" b="1" dirty="0" smtClean="0">
                <a:solidFill>
                  <a:srgbClr val="00B0F0"/>
                </a:solidFill>
                <a:effectLst>
                  <a:outerShdw blurRad="38100" dist="38100" dir="2700000" algn="tl">
                    <a:srgbClr val="000000">
                      <a:alpha val="43137"/>
                    </a:srgbClr>
                  </a:outerShdw>
                </a:effectLst>
              </a:rPr>
              <a:t>JERUSALEM</a:t>
            </a:r>
            <a:r>
              <a:rPr lang="en-US" sz="3600" dirty="0" smtClean="0">
                <a:effectLst>
                  <a:outerShdw blurRad="38100" dist="38100" dir="2700000" algn="tl">
                    <a:srgbClr val="000000">
                      <a:alpha val="43137"/>
                    </a:srgbClr>
                  </a:outerShdw>
                </a:effectLst>
              </a:rPr>
              <a:t>… </a:t>
            </a:r>
            <a:r>
              <a:rPr lang="en-US" sz="3600" dirty="0" smtClean="0">
                <a:solidFill>
                  <a:srgbClr val="FFFF00"/>
                </a:solidFill>
                <a:effectLst>
                  <a:outerShdw blurRad="38100" dist="38100" dir="2700000" algn="tl">
                    <a:srgbClr val="000000">
                      <a:alpha val="43137"/>
                    </a:srgbClr>
                  </a:outerShdw>
                </a:effectLst>
              </a:rPr>
              <a:t>“…where our Lord was crucified” </a:t>
            </a:r>
            <a:r>
              <a:rPr lang="en-US" sz="3600" i="1" dirty="0">
                <a:solidFill>
                  <a:srgbClr val="FFFF00"/>
                </a:solidFill>
              </a:rPr>
              <a:t>(Rev. 11:8</a:t>
            </a:r>
            <a:r>
              <a:rPr lang="en-US" sz="3600" i="1" dirty="0" smtClean="0">
                <a:solidFill>
                  <a:srgbClr val="FFFF00"/>
                </a:solidFill>
              </a:rPr>
              <a:t>)</a:t>
            </a:r>
          </a:p>
          <a:p>
            <a:pPr marL="0" indent="0">
              <a:buNone/>
            </a:pPr>
            <a:endParaRPr lang="en-US" sz="1400" i="1" dirty="0" smtClean="0">
              <a:solidFill>
                <a:srgbClr val="FFFF00"/>
              </a:solidFill>
              <a:effectLst>
                <a:outerShdw blurRad="38100" dist="38100" dir="2700000" algn="tl">
                  <a:srgbClr val="000000">
                    <a:alpha val="43137"/>
                  </a:srgbClr>
                </a:outerShdw>
              </a:effectLst>
            </a:endParaRPr>
          </a:p>
          <a:p>
            <a:pPr marL="0" indent="0">
              <a:buNone/>
            </a:pPr>
            <a:r>
              <a:rPr lang="en-US" sz="3600" i="1" dirty="0" smtClean="0">
                <a:solidFill>
                  <a:srgbClr val="FFFF00"/>
                </a:solidFill>
                <a:effectLst>
                  <a:outerShdw blurRad="38100" dist="38100" dir="2700000" algn="tl">
                    <a:srgbClr val="000000">
                      <a:alpha val="43137"/>
                    </a:srgbClr>
                  </a:outerShdw>
                </a:effectLst>
              </a:rPr>
              <a:t>Sodom </a:t>
            </a:r>
            <a:r>
              <a:rPr lang="en-US" sz="3600" i="1" dirty="0">
                <a:solidFill>
                  <a:srgbClr val="FFFF00"/>
                </a:solidFill>
                <a:effectLst>
                  <a:outerShdw blurRad="38100" dist="38100" dir="2700000" algn="tl">
                    <a:srgbClr val="000000">
                      <a:alpha val="43137"/>
                    </a:srgbClr>
                  </a:outerShdw>
                </a:effectLst>
              </a:rPr>
              <a:t>and Egypt. </a:t>
            </a:r>
            <a:r>
              <a:rPr lang="en-US" sz="3600" dirty="0">
                <a:effectLst>
                  <a:outerShdw blurRad="38100" dist="38100" dir="2700000" algn="tl">
                    <a:srgbClr val="000000">
                      <a:alpha val="43137"/>
                    </a:srgbClr>
                  </a:outerShdw>
                </a:effectLst>
              </a:rPr>
              <a:t>Two names which are typical of great wickedness.  </a:t>
            </a:r>
            <a:r>
              <a:rPr lang="en-US" sz="3600" dirty="0" smtClean="0">
                <a:effectLst>
                  <a:outerShdw blurRad="38100" dist="38100" dir="2700000" algn="tl">
                    <a:srgbClr val="000000">
                      <a:alpha val="43137"/>
                    </a:srgbClr>
                  </a:outerShdw>
                </a:effectLst>
              </a:rPr>
              <a:t>Jerusalem </a:t>
            </a:r>
            <a:r>
              <a:rPr lang="en-US" sz="3600" dirty="0">
                <a:effectLst>
                  <a:outerShdw blurRad="38100" dist="38100" dir="2700000" algn="tl">
                    <a:srgbClr val="000000">
                      <a:alpha val="43137"/>
                    </a:srgbClr>
                  </a:outerShdw>
                </a:effectLst>
              </a:rPr>
              <a:t>is </a:t>
            </a:r>
            <a:r>
              <a:rPr lang="en-US" sz="3600" dirty="0" smtClean="0">
                <a:effectLst>
                  <a:outerShdw blurRad="38100" dist="38100" dir="2700000" algn="tl">
                    <a:srgbClr val="000000">
                      <a:alpha val="43137"/>
                    </a:srgbClr>
                  </a:outerShdw>
                </a:effectLst>
              </a:rPr>
              <a:t> here being compared to Sodom &amp; Egypt, due to their wickedness.</a:t>
            </a:r>
            <a:endParaRPr lang="en-US" sz="3600" i="1" dirty="0">
              <a:solidFill>
                <a:srgbClr val="FFFF00"/>
              </a:solidFill>
              <a:effectLst>
                <a:outerShdw blurRad="38100" dist="38100" dir="2700000" algn="tl">
                  <a:srgbClr val="000000">
                    <a:alpha val="43137"/>
                  </a:srgbClr>
                </a:outerShdw>
              </a:effectLst>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381000" y="152400"/>
            <a:ext cx="8763000" cy="914400"/>
          </a:xfrm>
        </p:spPr>
        <p:txBody>
          <a:bodyPr/>
          <a:lstStyle/>
          <a:p>
            <a:pPr algn="ctr"/>
            <a:r>
              <a:rPr lang="en-US" sz="3100" b="1" dirty="0" smtClean="0">
                <a:solidFill>
                  <a:schemeClr val="accent3">
                    <a:lumMod val="75000"/>
                  </a:schemeClr>
                </a:solidFill>
              </a:rPr>
              <a:t>THE ANTICHRIST’S WAR WITH THE 2 WITNESSES</a:t>
            </a:r>
            <a:endParaRPr lang="en-US" sz="3100" b="1" dirty="0">
              <a:solidFill>
                <a:schemeClr val="accent3">
                  <a:lumMod val="75000"/>
                </a:schemeClr>
              </a:solidFill>
            </a:endParaRPr>
          </a:p>
        </p:txBody>
      </p:sp>
    </p:spTree>
    <p:extLst>
      <p:ext uri="{BB962C8B-B14F-4D97-AF65-F5344CB8AC3E}">
        <p14:creationId xmlns:p14="http://schemas.microsoft.com/office/powerpoint/2010/main" val="2070395435"/>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1219200"/>
            <a:ext cx="8484358" cy="5486400"/>
          </a:xfrm>
        </p:spPr>
        <p:txBody>
          <a:bodyPr>
            <a:noAutofit/>
          </a:bodyPr>
          <a:lstStyle/>
          <a:p>
            <a:pPr marL="0" indent="0">
              <a:buNone/>
            </a:pPr>
            <a:r>
              <a:rPr lang="en-US" sz="3600" i="1" dirty="0" smtClean="0">
                <a:effectLst>
                  <a:outerShdw blurRad="38100" dist="38100" dir="2700000" algn="tl">
                    <a:srgbClr val="000000">
                      <a:alpha val="43137"/>
                    </a:srgbClr>
                  </a:outerShdw>
                </a:effectLst>
              </a:rPr>
              <a:t>And </a:t>
            </a:r>
            <a:r>
              <a:rPr lang="en-US" sz="3600" i="1" dirty="0">
                <a:effectLst>
                  <a:outerShdw blurRad="38100" dist="38100" dir="2700000" algn="tl">
                    <a:srgbClr val="000000">
                      <a:alpha val="43137"/>
                    </a:srgbClr>
                  </a:outerShdw>
                </a:effectLst>
              </a:rPr>
              <a:t>the </a:t>
            </a:r>
            <a:r>
              <a:rPr lang="en-US" sz="3600" i="1" dirty="0" smtClean="0">
                <a:effectLst>
                  <a:outerShdw blurRad="38100" dist="38100" dir="2700000" algn="tl">
                    <a:srgbClr val="000000">
                      <a:alpha val="43137"/>
                    </a:srgbClr>
                  </a:outerShdw>
                </a:effectLst>
              </a:rPr>
              <a:t>people </a:t>
            </a:r>
            <a:r>
              <a:rPr lang="en-US" sz="3600" i="1" dirty="0">
                <a:effectLst>
                  <a:outerShdw blurRad="38100" dist="38100" dir="2700000" algn="tl">
                    <a:srgbClr val="000000">
                      <a:alpha val="43137"/>
                    </a:srgbClr>
                  </a:outerShdw>
                </a:effectLst>
              </a:rPr>
              <a:t>and tribes and languages and nations will be looking on their dead bodies three and a half days, and will not let their dead bodies be </a:t>
            </a:r>
            <a:r>
              <a:rPr lang="en-US" sz="3600" i="1" dirty="0" smtClean="0">
                <a:effectLst>
                  <a:outerShdw blurRad="38100" dist="38100" dir="2700000" algn="tl">
                    <a:srgbClr val="000000">
                      <a:alpha val="43137"/>
                    </a:srgbClr>
                  </a:outerShdw>
                </a:effectLst>
              </a:rPr>
              <a:t>buried.</a:t>
            </a:r>
            <a:r>
              <a:rPr lang="en-US" sz="3600" i="1" dirty="0">
                <a:solidFill>
                  <a:srgbClr val="FFFF00"/>
                </a:solidFill>
              </a:rPr>
              <a:t>  </a:t>
            </a:r>
            <a:r>
              <a:rPr lang="en-US" sz="3600" i="1" dirty="0" smtClean="0">
                <a:solidFill>
                  <a:srgbClr val="FFFF00"/>
                </a:solidFill>
              </a:rPr>
              <a:t>(</a:t>
            </a:r>
            <a:r>
              <a:rPr lang="en-US" sz="3600" i="1" dirty="0">
                <a:solidFill>
                  <a:srgbClr val="FFFF00"/>
                </a:solidFill>
              </a:rPr>
              <a:t>Rev. </a:t>
            </a:r>
            <a:r>
              <a:rPr lang="en-US" sz="3600" i="1" dirty="0" smtClean="0">
                <a:solidFill>
                  <a:srgbClr val="FFFF00"/>
                </a:solidFill>
              </a:rPr>
              <a:t>11:9)</a:t>
            </a:r>
            <a:endParaRPr lang="en-US" sz="3600" i="1" dirty="0" smtClean="0">
              <a:effectLst>
                <a:outerShdw blurRad="38100" dist="38100" dir="2700000" algn="tl">
                  <a:srgbClr val="000000">
                    <a:alpha val="43137"/>
                  </a:srgbClr>
                </a:outerShdw>
              </a:effectLst>
            </a:endParaRPr>
          </a:p>
          <a:p>
            <a:pPr marL="0" indent="0">
              <a:buNone/>
            </a:pPr>
            <a:endParaRPr lang="en-US" sz="1600" i="1" dirty="0" smtClean="0">
              <a:effectLst>
                <a:outerShdw blurRad="38100" dist="38100" dir="2700000" algn="tl">
                  <a:srgbClr val="000000">
                    <a:alpha val="43137"/>
                  </a:srgbClr>
                </a:outerShdw>
              </a:effectLst>
            </a:endParaRPr>
          </a:p>
          <a:p>
            <a:pPr marL="0" indent="0">
              <a:buNone/>
            </a:pPr>
            <a:r>
              <a:rPr lang="en-US" sz="3600" i="1" dirty="0" smtClean="0">
                <a:effectLst>
                  <a:outerShdw blurRad="38100" dist="38100" dir="2700000" algn="tl">
                    <a:srgbClr val="000000">
                      <a:alpha val="43137"/>
                    </a:srgbClr>
                  </a:outerShdw>
                </a:effectLst>
              </a:rPr>
              <a:t>And </a:t>
            </a:r>
            <a:r>
              <a:rPr lang="en-US" sz="3600" i="1" dirty="0">
                <a:effectLst>
                  <a:outerShdw blurRad="38100" dist="38100" dir="2700000" algn="tl">
                    <a:srgbClr val="000000">
                      <a:alpha val="43137"/>
                    </a:srgbClr>
                  </a:outerShdw>
                </a:effectLst>
              </a:rPr>
              <a:t>those who are on the earth will have pleasure and delight over them; and they will send offerings one to another because these two prophets gave great trouble to </a:t>
            </a:r>
            <a:r>
              <a:rPr lang="en-US" sz="3600" i="1" dirty="0" smtClean="0">
                <a:effectLst>
                  <a:outerShdw blurRad="38100" dist="38100" dir="2700000" algn="tl">
                    <a:srgbClr val="000000">
                      <a:alpha val="43137"/>
                    </a:srgbClr>
                  </a:outerShdw>
                </a:effectLst>
              </a:rPr>
              <a:t>them.</a:t>
            </a:r>
            <a:r>
              <a:rPr lang="en-US" sz="3600" i="1" dirty="0">
                <a:effectLst>
                  <a:outerShdw blurRad="38100" dist="38100" dir="2700000" algn="tl">
                    <a:srgbClr val="000000">
                      <a:alpha val="43137"/>
                    </a:srgbClr>
                  </a:outerShdw>
                </a:effectLst>
              </a:rPr>
              <a:t> </a:t>
            </a:r>
            <a:r>
              <a:rPr lang="en-US" sz="3600" i="1" dirty="0" smtClean="0">
                <a:solidFill>
                  <a:srgbClr val="FFFF00"/>
                </a:solidFill>
              </a:rPr>
              <a:t>(Rev. 11:10)</a:t>
            </a:r>
            <a:endParaRPr lang="en-US" sz="3600" i="1" dirty="0">
              <a:solidFill>
                <a:srgbClr val="FFFF00"/>
              </a:solidFill>
            </a:endParaRPr>
          </a:p>
          <a:p>
            <a:pPr marL="0" indent="0">
              <a:buNone/>
            </a:pPr>
            <a:endParaRPr lang="en-US" sz="3600" dirty="0">
              <a:effectLst>
                <a:outerShdw blurRad="38100" dist="38100" dir="2700000" algn="tl">
                  <a:srgbClr val="000000">
                    <a:alpha val="43137"/>
                  </a:srgbClr>
                </a:outerShdw>
              </a:effectLst>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381000" y="152400"/>
            <a:ext cx="8763000" cy="914400"/>
          </a:xfrm>
        </p:spPr>
        <p:txBody>
          <a:bodyPr/>
          <a:lstStyle/>
          <a:p>
            <a:pPr algn="ctr"/>
            <a:r>
              <a:rPr lang="en-US" sz="3100" b="1" dirty="0" smtClean="0">
                <a:solidFill>
                  <a:schemeClr val="accent3">
                    <a:lumMod val="75000"/>
                  </a:schemeClr>
                </a:solidFill>
              </a:rPr>
              <a:t>THE ANTICHRIST’S WAR WITH THE 2 WITNESSES</a:t>
            </a:r>
            <a:endParaRPr lang="en-US" sz="3100" b="1" dirty="0">
              <a:solidFill>
                <a:schemeClr val="accent3">
                  <a:lumMod val="75000"/>
                </a:schemeClr>
              </a:solidFill>
            </a:endParaRPr>
          </a:p>
        </p:txBody>
      </p:sp>
    </p:spTree>
    <p:extLst>
      <p:ext uri="{BB962C8B-B14F-4D97-AF65-F5344CB8AC3E}">
        <p14:creationId xmlns:p14="http://schemas.microsoft.com/office/powerpoint/2010/main" val="3871719985"/>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1295400"/>
            <a:ext cx="8484358" cy="5410200"/>
          </a:xfrm>
        </p:spPr>
        <p:txBody>
          <a:bodyPr>
            <a:noAutofit/>
          </a:bodyPr>
          <a:lstStyle/>
          <a:p>
            <a:pPr marL="0" indent="0">
              <a:buNone/>
            </a:pPr>
            <a:r>
              <a:rPr lang="en-US" sz="3600" i="1" dirty="0" smtClean="0">
                <a:effectLst>
                  <a:outerShdw blurRad="38100" dist="38100" dir="2700000" algn="tl">
                    <a:srgbClr val="000000">
                      <a:alpha val="43137"/>
                    </a:srgbClr>
                  </a:outerShdw>
                </a:effectLst>
              </a:rPr>
              <a:t>But </a:t>
            </a:r>
            <a:r>
              <a:rPr lang="en-US" sz="3600" i="1" dirty="0">
                <a:effectLst>
                  <a:outerShdw blurRad="38100" dist="38100" dir="2700000" algn="tl">
                    <a:srgbClr val="000000">
                      <a:alpha val="43137"/>
                    </a:srgbClr>
                  </a:outerShdw>
                </a:effectLst>
              </a:rPr>
              <a:t>at the end of the three and a half </a:t>
            </a:r>
            <a:r>
              <a:rPr lang="en-US" sz="3600" i="1" dirty="0" smtClean="0">
                <a:effectLst>
                  <a:outerShdw blurRad="38100" dist="38100" dir="2700000" algn="tl">
                    <a:srgbClr val="000000">
                      <a:alpha val="43137"/>
                    </a:srgbClr>
                  </a:outerShdw>
                </a:effectLst>
              </a:rPr>
              <a:t>days, the </a:t>
            </a:r>
            <a:r>
              <a:rPr lang="en-US" sz="3600" i="1" dirty="0">
                <a:effectLst>
                  <a:outerShdw blurRad="38100" dist="38100" dir="2700000" algn="tl">
                    <a:srgbClr val="000000">
                      <a:alpha val="43137"/>
                    </a:srgbClr>
                  </a:outerShdw>
                </a:effectLst>
              </a:rPr>
              <a:t>breath of life from God entered into them, and they rose to their feet; and all who saw them were terrified</a:t>
            </a:r>
            <a:r>
              <a:rPr lang="en-US" sz="3600" i="1" dirty="0" smtClean="0">
                <a:effectLst>
                  <a:outerShdw blurRad="38100" dist="38100" dir="2700000" algn="tl">
                    <a:srgbClr val="000000">
                      <a:alpha val="43137"/>
                    </a:srgbClr>
                  </a:outerShdw>
                </a:effectLst>
              </a:rPr>
              <a:t>.</a:t>
            </a:r>
            <a:r>
              <a:rPr lang="en-US" sz="3600" i="1" dirty="0" smtClean="0">
                <a:solidFill>
                  <a:srgbClr val="FFFF00"/>
                </a:solidFill>
              </a:rPr>
              <a:t>  (</a:t>
            </a:r>
            <a:r>
              <a:rPr lang="en-US" sz="3600" i="1" dirty="0">
                <a:solidFill>
                  <a:srgbClr val="FFFF00"/>
                </a:solidFill>
              </a:rPr>
              <a:t>Rev. </a:t>
            </a:r>
            <a:r>
              <a:rPr lang="en-US" sz="3600" i="1" dirty="0" smtClean="0">
                <a:solidFill>
                  <a:srgbClr val="FFFF00"/>
                </a:solidFill>
              </a:rPr>
              <a:t>11:11)</a:t>
            </a:r>
            <a:endParaRPr lang="en-US" sz="3600" i="1" dirty="0" smtClean="0">
              <a:effectLst>
                <a:outerShdw blurRad="38100" dist="38100" dir="2700000" algn="tl">
                  <a:srgbClr val="000000">
                    <a:alpha val="43137"/>
                  </a:srgbClr>
                </a:outerShdw>
              </a:effectLst>
            </a:endParaRPr>
          </a:p>
          <a:p>
            <a:pPr marL="0" indent="0">
              <a:buNone/>
            </a:pPr>
            <a:endParaRPr lang="en-US" sz="1600" i="1" dirty="0" smtClean="0">
              <a:effectLst>
                <a:outerShdw blurRad="38100" dist="38100" dir="2700000" algn="tl">
                  <a:srgbClr val="000000">
                    <a:alpha val="43137"/>
                  </a:srgbClr>
                </a:outerShdw>
              </a:effectLst>
            </a:endParaRPr>
          </a:p>
          <a:p>
            <a:pPr marL="0" indent="0">
              <a:buNone/>
            </a:pPr>
            <a:r>
              <a:rPr lang="en-US" sz="3600" i="1" dirty="0" smtClean="0">
                <a:effectLst>
                  <a:outerShdw blurRad="38100" dist="38100" dir="2700000" algn="tl">
                    <a:srgbClr val="000000">
                      <a:alpha val="43137"/>
                    </a:srgbClr>
                  </a:outerShdw>
                </a:effectLst>
              </a:rPr>
              <a:t>Then </a:t>
            </a:r>
            <a:r>
              <a:rPr lang="en-US" sz="3600" i="1" dirty="0">
                <a:effectLst>
                  <a:outerShdw blurRad="38100" dist="38100" dir="2700000" algn="tl">
                    <a:srgbClr val="000000">
                      <a:alpha val="43137"/>
                    </a:srgbClr>
                  </a:outerShdw>
                </a:effectLst>
              </a:rPr>
              <a:t>they heard a loud voice calling to them out of Heaven, and bidding them come up; and they went up to Heaven in the cloud, and their enemies saw them go</a:t>
            </a:r>
            <a:r>
              <a:rPr lang="en-US" sz="3600" i="1" dirty="0" smtClean="0">
                <a:effectLst>
                  <a:outerShdw blurRad="38100" dist="38100" dir="2700000" algn="tl">
                    <a:srgbClr val="000000">
                      <a:alpha val="43137"/>
                    </a:srgbClr>
                  </a:outerShdw>
                </a:effectLst>
              </a:rPr>
              <a:t>. </a:t>
            </a:r>
            <a:r>
              <a:rPr lang="en-US" sz="3600" i="1" dirty="0" smtClean="0">
                <a:solidFill>
                  <a:srgbClr val="FFFF00"/>
                </a:solidFill>
              </a:rPr>
              <a:t>(Rev. 11:12)</a:t>
            </a:r>
            <a:endParaRPr lang="en-US" sz="3600" i="1" dirty="0">
              <a:solidFill>
                <a:srgbClr val="FFFF00"/>
              </a:solidFill>
            </a:endParaRPr>
          </a:p>
          <a:p>
            <a:pPr marL="0" indent="0">
              <a:buNone/>
            </a:pPr>
            <a:endParaRPr lang="en-US" sz="3600" dirty="0">
              <a:effectLst>
                <a:outerShdw blurRad="38100" dist="38100" dir="2700000" algn="tl">
                  <a:srgbClr val="000000">
                    <a:alpha val="43137"/>
                  </a:srgbClr>
                </a:outerShdw>
              </a:effectLst>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381000" y="152400"/>
            <a:ext cx="8763000" cy="914400"/>
          </a:xfrm>
        </p:spPr>
        <p:txBody>
          <a:bodyPr/>
          <a:lstStyle/>
          <a:p>
            <a:pPr algn="ctr"/>
            <a:r>
              <a:rPr lang="en-US" sz="3100" b="1" dirty="0" smtClean="0">
                <a:solidFill>
                  <a:schemeClr val="accent3">
                    <a:lumMod val="75000"/>
                  </a:schemeClr>
                </a:solidFill>
              </a:rPr>
              <a:t>THE ANTICHRIST’S WAR WITH THE 2 WITNESSES</a:t>
            </a:r>
            <a:endParaRPr lang="en-US" sz="3100" b="1" dirty="0">
              <a:solidFill>
                <a:schemeClr val="accent3">
                  <a:lumMod val="75000"/>
                </a:schemeClr>
              </a:solidFill>
            </a:endParaRPr>
          </a:p>
        </p:txBody>
      </p:sp>
    </p:spTree>
    <p:extLst>
      <p:ext uri="{BB962C8B-B14F-4D97-AF65-F5344CB8AC3E}">
        <p14:creationId xmlns:p14="http://schemas.microsoft.com/office/powerpoint/2010/main" val="37262980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Oval 2"/>
          <p:cNvSpPr/>
          <p:nvPr/>
        </p:nvSpPr>
        <p:spPr>
          <a:xfrm>
            <a:off x="4343400" y="2438400"/>
            <a:ext cx="1905000" cy="1600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1588156"/>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35675" y="1447800"/>
            <a:ext cx="8601501" cy="5029200"/>
          </a:xfrm>
        </p:spPr>
        <p:txBody>
          <a:bodyPr>
            <a:noAutofit/>
          </a:bodyPr>
          <a:lstStyle/>
          <a:p>
            <a:pPr marL="0" indent="0">
              <a:buNone/>
            </a:pPr>
            <a:r>
              <a:rPr lang="en-US" sz="3600" dirty="0" smtClean="0">
                <a:effectLst>
                  <a:outerShdw blurRad="38100" dist="38100" dir="2700000" algn="tl">
                    <a:srgbClr val="000000">
                      <a:alpha val="43137"/>
                    </a:srgbClr>
                  </a:outerShdw>
                </a:effectLst>
              </a:rPr>
              <a:t>And </a:t>
            </a:r>
            <a:r>
              <a:rPr lang="en-US" sz="3600" dirty="0">
                <a:effectLst>
                  <a:outerShdw blurRad="38100" dist="38100" dir="2700000" algn="tl">
                    <a:srgbClr val="000000">
                      <a:alpha val="43137"/>
                    </a:srgbClr>
                  </a:outerShdw>
                </a:effectLst>
              </a:rPr>
              <a:t>just </a:t>
            </a:r>
            <a:r>
              <a:rPr lang="en-US" sz="3600" dirty="0" smtClean="0">
                <a:effectLst>
                  <a:outerShdw blurRad="38100" dist="38100" dir="2700000" algn="tl">
                    <a:srgbClr val="000000">
                      <a:alpha val="43137"/>
                    </a:srgbClr>
                  </a:outerShdw>
                </a:effectLst>
              </a:rPr>
              <a:t>at </a:t>
            </a:r>
            <a:r>
              <a:rPr lang="en-US" sz="3600" dirty="0">
                <a:effectLst>
                  <a:outerShdw blurRad="38100" dist="38100" dir="2700000" algn="tl">
                    <a:srgbClr val="000000">
                      <a:alpha val="43137"/>
                    </a:srgbClr>
                  </a:outerShdw>
                </a:effectLst>
              </a:rPr>
              <a:t>that </a:t>
            </a:r>
            <a:r>
              <a:rPr lang="en-US" sz="3600" dirty="0" smtClean="0">
                <a:effectLst>
                  <a:outerShdw blurRad="38100" dist="38100" dir="2700000" algn="tl">
                    <a:srgbClr val="000000">
                      <a:alpha val="43137"/>
                    </a:srgbClr>
                  </a:outerShdw>
                </a:effectLst>
              </a:rPr>
              <a:t>time </a:t>
            </a:r>
            <a:r>
              <a:rPr lang="en-US" sz="3600" i="1" dirty="0" smtClean="0">
                <a:solidFill>
                  <a:srgbClr val="FFFF00"/>
                </a:solidFill>
                <a:effectLst>
                  <a:outerShdw blurRad="38100" dist="38100" dir="2700000" algn="tl">
                    <a:srgbClr val="000000">
                      <a:alpha val="43137"/>
                    </a:srgbClr>
                  </a:outerShdw>
                </a:effectLst>
              </a:rPr>
              <a:t>(when the 2 witnesses had ascended)… </a:t>
            </a:r>
            <a:r>
              <a:rPr lang="en-US" sz="3600" dirty="0">
                <a:effectLst>
                  <a:outerShdw blurRad="38100" dist="38100" dir="2700000" algn="tl">
                    <a:srgbClr val="000000">
                      <a:alpha val="43137"/>
                    </a:srgbClr>
                  </a:outerShdw>
                </a:effectLst>
              </a:rPr>
              <a:t>there was a great earthquake, and a tenth part of the city was overthrown. </a:t>
            </a:r>
            <a:endParaRPr lang="en-US" sz="3600" dirty="0" smtClean="0">
              <a:effectLst>
                <a:outerShdw blurRad="38100" dist="38100" dir="2700000" algn="tl">
                  <a:srgbClr val="000000">
                    <a:alpha val="43137"/>
                  </a:srgbClr>
                </a:outerShdw>
              </a:effectLst>
            </a:endParaRPr>
          </a:p>
          <a:p>
            <a:pPr marL="0" indent="0">
              <a:buNone/>
            </a:pPr>
            <a:endParaRPr lang="en-US" sz="1200" dirty="0">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7,000 </a:t>
            </a:r>
            <a:r>
              <a:rPr lang="en-US" sz="3600" dirty="0">
                <a:effectLst>
                  <a:outerShdw blurRad="38100" dist="38100" dir="2700000" algn="tl">
                    <a:srgbClr val="000000">
                      <a:alpha val="43137"/>
                    </a:srgbClr>
                  </a:outerShdw>
                </a:effectLst>
              </a:rPr>
              <a:t>people were killed in the earthquake, and the rest were terrified and gave glory to the God of Heaven.</a:t>
            </a:r>
          </a:p>
          <a:p>
            <a:pPr marL="0" indent="0" algn="ctr">
              <a:buNone/>
            </a:pPr>
            <a:r>
              <a:rPr lang="en-US" sz="3600" i="1" dirty="0">
                <a:solidFill>
                  <a:srgbClr val="FFFF00"/>
                </a:solidFill>
              </a:rPr>
              <a:t>(Rev. 11:13)</a:t>
            </a:r>
          </a:p>
          <a:p>
            <a:pPr marL="0" indent="0" algn="ctr">
              <a:buNone/>
            </a:pPr>
            <a:endParaRPr lang="en-US" sz="3600" dirty="0">
              <a:effectLst>
                <a:outerShdw blurRad="38100" dist="38100" dir="2700000" algn="tl">
                  <a:srgbClr val="000000">
                    <a:alpha val="43137"/>
                  </a:srgbClr>
                </a:outerShdw>
              </a:effectLst>
            </a:endParaRPr>
          </a:p>
          <a:p>
            <a:pPr marL="0" indent="0">
              <a:buNone/>
            </a:pPr>
            <a:endParaRPr lang="en-US" sz="3600" dirty="0">
              <a:effectLst>
                <a:outerShdw blurRad="38100" dist="38100" dir="2700000" algn="tl">
                  <a:srgbClr val="000000">
                    <a:alpha val="43137"/>
                  </a:srgbClr>
                </a:outerShdw>
              </a:effectLst>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381000" y="152400"/>
            <a:ext cx="8763000" cy="914400"/>
          </a:xfrm>
        </p:spPr>
        <p:txBody>
          <a:bodyPr/>
          <a:lstStyle/>
          <a:p>
            <a:pPr algn="ctr"/>
            <a:r>
              <a:rPr lang="en-US" sz="3100" b="1" dirty="0" smtClean="0">
                <a:solidFill>
                  <a:schemeClr val="accent3">
                    <a:lumMod val="75000"/>
                  </a:schemeClr>
                </a:solidFill>
              </a:rPr>
              <a:t>THE ANTICHRIST’S WAR WITH THE 2 WITNESSES</a:t>
            </a:r>
            <a:endParaRPr lang="en-US" sz="3100" b="1" dirty="0">
              <a:solidFill>
                <a:schemeClr val="accent3">
                  <a:lumMod val="75000"/>
                </a:schemeClr>
              </a:solidFill>
            </a:endParaRPr>
          </a:p>
        </p:txBody>
      </p:sp>
    </p:spTree>
    <p:extLst>
      <p:ext uri="{BB962C8B-B14F-4D97-AF65-F5344CB8AC3E}">
        <p14:creationId xmlns:p14="http://schemas.microsoft.com/office/powerpoint/2010/main" val="4288723843"/>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371600"/>
            <a:ext cx="8560558" cy="5288507"/>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there were slain in the earthquake </a:t>
            </a:r>
            <a:r>
              <a:rPr lang="en-US" sz="3600" i="1" dirty="0" smtClean="0">
                <a:solidFill>
                  <a:srgbClr val="FFFF00"/>
                </a:solidFill>
                <a:effectLst>
                  <a:outerShdw blurRad="38100" dist="38100" dir="2700000" algn="tl">
                    <a:srgbClr val="000000">
                      <a:alpha val="43137"/>
                    </a:srgbClr>
                  </a:outerShdw>
                </a:effectLst>
              </a:rPr>
              <a:t>7,000 men</a:t>
            </a:r>
            <a:r>
              <a:rPr lang="en-US" sz="3600" dirty="0" smtClean="0">
                <a:solidFill>
                  <a:srgbClr val="FFFF00"/>
                </a:solidFill>
                <a:effectLst>
                  <a:outerShdw blurRad="38100" dist="38100" dir="2700000" algn="tl">
                    <a:srgbClr val="000000">
                      <a:alpha val="43137"/>
                    </a:srgbClr>
                  </a:outerShdw>
                </a:effectLst>
              </a:rPr>
              <a:t>”…</a:t>
            </a:r>
          </a:p>
          <a:p>
            <a:pPr marL="0" indent="0">
              <a:buNone/>
            </a:pPr>
            <a:r>
              <a:rPr lang="en-US" sz="3600" dirty="0">
                <a:effectLst>
                  <a:outerShdw blurRad="38100" dist="38100" dir="2700000" algn="tl">
                    <a:srgbClr val="000000">
                      <a:alpha val="43137"/>
                    </a:srgbClr>
                  </a:outerShdw>
                </a:effectLst>
              </a:rPr>
              <a:t>A</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tenth </a:t>
            </a:r>
            <a:r>
              <a:rPr lang="en-US" sz="3600" dirty="0" smtClean="0">
                <a:effectLst>
                  <a:outerShdw blurRad="38100" dist="38100" dir="2700000" algn="tl">
                    <a:srgbClr val="000000">
                      <a:alpha val="43137"/>
                    </a:srgbClr>
                  </a:outerShdw>
                </a:effectLst>
              </a:rPr>
              <a:t>part </a:t>
            </a:r>
            <a:r>
              <a:rPr lang="en-US" sz="3600" i="1" dirty="0" smtClean="0">
                <a:solidFill>
                  <a:srgbClr val="FFFF00"/>
                </a:solidFill>
                <a:effectLst>
                  <a:outerShdw blurRad="38100" dist="38100" dir="2700000" algn="tl">
                    <a:srgbClr val="000000">
                      <a:alpha val="43137"/>
                    </a:srgbClr>
                  </a:outerShdw>
                </a:effectLst>
              </a:rPr>
              <a:t>(7,000) </a:t>
            </a:r>
            <a:r>
              <a:rPr lang="en-US" sz="3600" dirty="0">
                <a:effectLst>
                  <a:outerShdw blurRad="38100" dist="38100" dir="2700000" algn="tl">
                    <a:srgbClr val="000000">
                      <a:alpha val="43137"/>
                    </a:srgbClr>
                  </a:outerShdw>
                </a:effectLst>
              </a:rPr>
              <a:t>of the </a:t>
            </a:r>
            <a:r>
              <a:rPr lang="en-US" sz="3600" dirty="0" smtClean="0">
                <a:effectLst>
                  <a:outerShdw blurRad="38100" dist="38100" dir="2700000" algn="tl">
                    <a:srgbClr val="000000">
                      <a:alpha val="43137"/>
                    </a:srgbClr>
                  </a:outerShdw>
                </a:effectLst>
              </a:rPr>
              <a:t>inhabitants of the city were killed by the earthquake</a:t>
            </a:r>
            <a:r>
              <a:rPr lang="en-US" sz="3600" dirty="0">
                <a:effectLst>
                  <a:outerShdw blurRad="38100" dist="38100" dir="2700000" algn="tl">
                    <a:srgbClr val="000000">
                      <a:alpha val="43137"/>
                    </a:srgbClr>
                  </a:outerShdw>
                </a:effectLst>
              </a:rPr>
              <a:t>;</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therefore </a:t>
            </a:r>
            <a:r>
              <a:rPr lang="en-US" sz="3600" dirty="0" smtClean="0">
                <a:effectLst>
                  <a:outerShdw blurRad="38100" dist="38100" dir="2700000" algn="tl">
                    <a:srgbClr val="000000">
                      <a:alpha val="43137"/>
                    </a:srgbClr>
                  </a:outerShdw>
                </a:effectLst>
              </a:rPr>
              <a:t>there were about </a:t>
            </a:r>
            <a:r>
              <a:rPr lang="en-US" sz="3600" dirty="0" smtClean="0">
                <a:solidFill>
                  <a:srgbClr val="FFFF00"/>
                </a:solidFill>
                <a:effectLst>
                  <a:outerShdw blurRad="38100" dist="38100" dir="2700000" algn="tl">
                    <a:srgbClr val="000000">
                      <a:alpha val="43137"/>
                    </a:srgbClr>
                  </a:outerShdw>
                </a:effectLst>
              </a:rPr>
              <a:t>70,000 </a:t>
            </a:r>
            <a:r>
              <a:rPr lang="en-US" sz="3600" dirty="0" smtClean="0">
                <a:effectLst>
                  <a:outerShdw blurRad="38100" dist="38100" dir="2700000" algn="tl">
                    <a:srgbClr val="000000">
                      <a:alpha val="43137"/>
                    </a:srgbClr>
                  </a:outerShdw>
                </a:effectLst>
              </a:rPr>
              <a:t>inhabitants </a:t>
            </a:r>
            <a:r>
              <a:rPr lang="en-US" sz="3600" dirty="0">
                <a:effectLst>
                  <a:outerShdw blurRad="38100" dist="38100" dir="2700000" algn="tl">
                    <a:srgbClr val="000000">
                      <a:alpha val="43137"/>
                    </a:srgbClr>
                  </a:outerShdw>
                </a:effectLst>
              </a:rPr>
              <a:t>in all. </a:t>
            </a:r>
            <a:r>
              <a:rPr lang="en-US" sz="3600" dirty="0" smtClean="0">
                <a:effectLst>
                  <a:outerShdw blurRad="38100" dist="38100" dir="2700000" algn="tl">
                    <a:srgbClr val="000000">
                      <a:alpha val="43137"/>
                    </a:srgbClr>
                  </a:outerShdw>
                </a:effectLst>
              </a:rPr>
              <a:t> </a:t>
            </a:r>
            <a:endParaRPr lang="en-US" sz="3600" dirty="0">
              <a:effectLst>
                <a:outerShdw blurRad="38100" dist="38100" dir="2700000" algn="tl">
                  <a:srgbClr val="000000">
                    <a:alpha val="43137"/>
                  </a:srgbClr>
                </a:outerShdw>
              </a:effectLst>
            </a:endParaRPr>
          </a:p>
          <a:p>
            <a:pPr marL="0" indent="0">
              <a:buNone/>
            </a:pPr>
            <a:r>
              <a:rPr lang="en-US" sz="3600" i="1" dirty="0">
                <a:solidFill>
                  <a:srgbClr val="FFFF00"/>
                </a:solidFill>
                <a:effectLst>
                  <a:outerShdw blurRad="38100" dist="38100" dir="2700000" algn="tl">
                    <a:srgbClr val="000000">
                      <a:alpha val="43137"/>
                    </a:srgbClr>
                  </a:outerShdw>
                </a:effectLst>
              </a:rPr>
              <a:t>A</a:t>
            </a:r>
            <a:r>
              <a:rPr lang="en-US" sz="3600" i="1" dirty="0" smtClean="0">
                <a:solidFill>
                  <a:srgbClr val="FFFF00"/>
                </a:solidFill>
                <a:effectLst>
                  <a:outerShdw blurRad="38100" dist="38100" dir="2700000" algn="tl">
                    <a:srgbClr val="000000">
                      <a:alpha val="43137"/>
                    </a:srgbClr>
                  </a:outerShdw>
                </a:effectLst>
              </a:rPr>
              <a:t>nd </a:t>
            </a:r>
            <a:r>
              <a:rPr lang="en-US" sz="3600" i="1" dirty="0">
                <a:solidFill>
                  <a:srgbClr val="FFFF00"/>
                </a:solidFill>
                <a:effectLst>
                  <a:outerShdw blurRad="38100" dist="38100" dir="2700000" algn="tl">
                    <a:srgbClr val="000000">
                      <a:alpha val="43137"/>
                    </a:srgbClr>
                  </a:outerShdw>
                </a:effectLst>
              </a:rPr>
              <a:t>the </a:t>
            </a:r>
            <a:r>
              <a:rPr lang="en-US" sz="3600" i="1" dirty="0" smtClean="0">
                <a:solidFill>
                  <a:srgbClr val="FFFF00"/>
                </a:solidFill>
                <a:effectLst>
                  <a:outerShdw blurRad="38100" dist="38100" dir="2700000" algn="tl">
                    <a:srgbClr val="000000">
                      <a:alpha val="43137"/>
                    </a:srgbClr>
                  </a:outerShdw>
                </a:effectLst>
              </a:rPr>
              <a:t>rest </a:t>
            </a:r>
            <a:r>
              <a:rPr lang="en-US" sz="3600" dirty="0" smtClean="0">
                <a:effectLst>
                  <a:outerShdw blurRad="38100" dist="38100" dir="2700000" algn="tl">
                    <a:srgbClr val="000000">
                      <a:alpha val="43137"/>
                    </a:srgbClr>
                  </a:outerShdw>
                </a:effectLst>
              </a:rPr>
              <a:t>- The </a:t>
            </a:r>
            <a:r>
              <a:rPr lang="en-US" sz="3600" dirty="0">
                <a:effectLst>
                  <a:outerShdw blurRad="38100" dist="38100" dir="2700000" algn="tl">
                    <a:srgbClr val="000000">
                      <a:alpha val="43137"/>
                    </a:srgbClr>
                  </a:outerShdw>
                </a:effectLst>
              </a:rPr>
              <a:t>remaining </a:t>
            </a:r>
            <a:r>
              <a:rPr lang="en-US" sz="3600" dirty="0" smtClean="0">
                <a:solidFill>
                  <a:srgbClr val="FFFF00"/>
                </a:solidFill>
                <a:effectLst>
                  <a:outerShdw blurRad="38100" dist="38100" dir="2700000" algn="tl">
                    <a:srgbClr val="000000">
                      <a:alpha val="43137"/>
                    </a:srgbClr>
                  </a:outerShdw>
                </a:effectLst>
              </a:rPr>
              <a:t>63,000 </a:t>
            </a:r>
            <a:r>
              <a:rPr lang="en-US" sz="3600" dirty="0" smtClean="0">
                <a:effectLst>
                  <a:outerShdw blurRad="38100" dist="38100" dir="2700000" algn="tl">
                    <a:srgbClr val="000000">
                      <a:alpha val="43137"/>
                    </a:srgbClr>
                  </a:outerShdw>
                </a:effectLst>
              </a:rPr>
              <a:t>persons worshipped God.</a:t>
            </a:r>
            <a:endParaRPr lang="en-US" sz="3600" dirty="0">
              <a:effectLst>
                <a:outerShdw blurRad="38100" dist="38100" dir="2700000" algn="tl">
                  <a:srgbClr val="000000">
                    <a:alpha val="43137"/>
                  </a:srgbClr>
                </a:outerShdw>
              </a:effectLst>
            </a:endParaRPr>
          </a:p>
          <a:p>
            <a:pPr marL="0" indent="0" algn="ctr">
              <a:buNone/>
            </a:pPr>
            <a:r>
              <a:rPr lang="en-US" sz="3600" i="1" dirty="0" smtClean="0">
                <a:solidFill>
                  <a:srgbClr val="FFFF00"/>
                </a:solidFill>
              </a:rPr>
              <a:t>(Rev. 11:13)</a:t>
            </a:r>
            <a:endParaRPr lang="en-US" sz="3600" i="1" dirty="0">
              <a:solidFill>
                <a:srgbClr val="FFFF00"/>
              </a:solidFill>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381000" y="152400"/>
            <a:ext cx="8763000" cy="914400"/>
          </a:xfrm>
        </p:spPr>
        <p:txBody>
          <a:bodyPr/>
          <a:lstStyle/>
          <a:p>
            <a:pPr algn="ctr"/>
            <a:r>
              <a:rPr lang="en-US" sz="3100" b="1" dirty="0" smtClean="0">
                <a:solidFill>
                  <a:schemeClr val="accent3">
                    <a:lumMod val="75000"/>
                  </a:schemeClr>
                </a:solidFill>
              </a:rPr>
              <a:t>THE ANTICHRIST’S WAR WITH THE 2 WITNESSES</a:t>
            </a:r>
            <a:endParaRPr lang="en-US" sz="3100" b="1" dirty="0">
              <a:solidFill>
                <a:schemeClr val="accent3">
                  <a:lumMod val="75000"/>
                </a:schemeClr>
              </a:solidFill>
            </a:endParaRPr>
          </a:p>
        </p:txBody>
      </p:sp>
    </p:spTree>
    <p:extLst>
      <p:ext uri="{BB962C8B-B14F-4D97-AF65-F5344CB8AC3E}">
        <p14:creationId xmlns:p14="http://schemas.microsoft.com/office/powerpoint/2010/main" val="2571693045"/>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610600" cy="5898360"/>
          </a:xfrm>
        </p:spPr>
        <p:txBody>
          <a:bodyPr/>
          <a:lstStyle/>
          <a:p>
            <a:pPr marL="68580" indent="0" algn="ctr">
              <a:buNone/>
            </a:pPr>
            <a:r>
              <a:rPr lang="en-US" sz="3600" dirty="0" smtClean="0">
                <a:solidFill>
                  <a:srgbClr val="FF0000"/>
                </a:solidFill>
              </a:rPr>
              <a:t>The </a:t>
            </a:r>
            <a:r>
              <a:rPr lang="en-US" sz="3600" dirty="0">
                <a:solidFill>
                  <a:srgbClr val="FF0000"/>
                </a:solidFill>
              </a:rPr>
              <a:t>b</a:t>
            </a:r>
            <a:r>
              <a:rPr lang="en-US" sz="3600" dirty="0" smtClean="0">
                <a:solidFill>
                  <a:srgbClr val="FF0000"/>
                </a:solidFill>
              </a:rPr>
              <a:t>east &amp; the nations’ war against Christ </a:t>
            </a:r>
          </a:p>
          <a:p>
            <a:pPr marL="68580" indent="0" algn="ctr">
              <a:buNone/>
            </a:pPr>
            <a:r>
              <a:rPr lang="en-US" sz="3600" dirty="0" smtClean="0">
                <a:solidFill>
                  <a:srgbClr val="FFFF00"/>
                </a:solidFill>
              </a:rPr>
              <a:t>(READ: Rev. 17:8-14)</a:t>
            </a:r>
          </a:p>
          <a:p>
            <a:pPr marL="68580" indent="0" algn="ctr">
              <a:buNone/>
            </a:pPr>
            <a:endParaRPr lang="en-US" sz="3600" dirty="0">
              <a:solidFill>
                <a:srgbClr val="FFFF00"/>
              </a:solidFill>
            </a:endParaRPr>
          </a:p>
          <a:p>
            <a:r>
              <a:rPr lang="en-US" sz="3600" dirty="0" smtClean="0">
                <a:solidFill>
                  <a:srgbClr val="FFFF00"/>
                </a:solidFill>
              </a:rPr>
              <a:t>Rev. 17: 14 </a:t>
            </a:r>
            <a:r>
              <a:rPr lang="en-US" sz="3600" dirty="0" smtClean="0"/>
              <a:t>could very well be referring to the same </a:t>
            </a:r>
            <a:r>
              <a:rPr lang="en-US" sz="3600" dirty="0" smtClean="0">
                <a:solidFill>
                  <a:srgbClr val="FF0000"/>
                </a:solidFill>
              </a:rPr>
              <a:t>“Battle of Armageddon”</a:t>
            </a:r>
            <a:r>
              <a:rPr lang="en-US" sz="3600" dirty="0" smtClean="0"/>
              <a:t> in </a:t>
            </a:r>
            <a:r>
              <a:rPr lang="en-US" sz="3600" dirty="0" smtClean="0">
                <a:solidFill>
                  <a:srgbClr val="FFFF00"/>
                </a:solidFill>
              </a:rPr>
              <a:t>Rev. chapter 19</a:t>
            </a:r>
          </a:p>
          <a:p>
            <a:r>
              <a:rPr lang="en-US" sz="3600" dirty="0" smtClean="0"/>
              <a:t>The </a:t>
            </a:r>
            <a:r>
              <a:rPr lang="en-US" sz="3600" dirty="0" smtClean="0">
                <a:solidFill>
                  <a:srgbClr val="FFFF00"/>
                </a:solidFill>
              </a:rPr>
              <a:t>beast that rises from the sea </a:t>
            </a:r>
            <a:r>
              <a:rPr lang="en-US" sz="3600" dirty="0" smtClean="0"/>
              <a:t>&amp; the </a:t>
            </a:r>
            <a:r>
              <a:rPr lang="en-US" sz="3600" dirty="0" smtClean="0">
                <a:solidFill>
                  <a:srgbClr val="FFFF00"/>
                </a:solidFill>
              </a:rPr>
              <a:t>beast that rises from the bottomless pit</a:t>
            </a:r>
            <a:r>
              <a:rPr lang="en-US" sz="3600" dirty="0" smtClean="0"/>
              <a:t>, could very well be the same </a:t>
            </a:r>
            <a:r>
              <a:rPr lang="en-US" sz="3600" dirty="0" smtClean="0">
                <a:solidFill>
                  <a:srgbClr val="FFFF00"/>
                </a:solidFill>
              </a:rPr>
              <a:t>“antichrist”</a:t>
            </a:r>
            <a:endParaRPr lang="en-US" sz="3600" dirty="0">
              <a:solidFill>
                <a:srgbClr val="FFFF00"/>
              </a:solidFill>
            </a:endParaRPr>
          </a:p>
        </p:txBody>
      </p:sp>
    </p:spTree>
    <p:extLst>
      <p:ext uri="{BB962C8B-B14F-4D97-AF65-F5344CB8AC3E}">
        <p14:creationId xmlns:p14="http://schemas.microsoft.com/office/powerpoint/2010/main" val="446924955"/>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915400" cy="609600"/>
          </a:xfrm>
        </p:spPr>
        <p:txBody>
          <a:bodyPr/>
          <a:lstStyle/>
          <a:p>
            <a:pPr algn="ctr"/>
            <a:r>
              <a:rPr lang="en-US" sz="3600" dirty="0" smtClean="0"/>
              <a:t>Similarities of the beast from the sea &amp; bottomless pit</a:t>
            </a:r>
            <a:endParaRPr lang="en-US" sz="3600" dirty="0"/>
          </a:p>
        </p:txBody>
      </p:sp>
      <p:sp>
        <p:nvSpPr>
          <p:cNvPr id="5" name="Content Placeholder 4"/>
          <p:cNvSpPr>
            <a:spLocks noGrp="1"/>
          </p:cNvSpPr>
          <p:nvPr>
            <p:ph idx="1"/>
          </p:nvPr>
        </p:nvSpPr>
        <p:spPr>
          <a:xfrm>
            <a:off x="457200" y="1600200"/>
            <a:ext cx="8534400" cy="5105400"/>
          </a:xfrm>
        </p:spPr>
        <p:txBody>
          <a:bodyPr>
            <a:normAutofit lnSpcReduction="10000"/>
          </a:bodyPr>
          <a:lstStyle/>
          <a:p>
            <a:r>
              <a:rPr lang="en-US" b="1" dirty="0" smtClean="0">
                <a:solidFill>
                  <a:srgbClr val="FFFF00"/>
                </a:solidFill>
                <a:latin typeface="Arial" pitchFamily="34" charset="0"/>
                <a:cs typeface="Arial" pitchFamily="34" charset="0"/>
              </a:rPr>
              <a:t>BOTH HAVE 7 HEADS &amp; 10 HORNS</a:t>
            </a:r>
          </a:p>
          <a:p>
            <a:pPr marL="68580" indent="0">
              <a:buNone/>
            </a:pPr>
            <a:r>
              <a:rPr lang="en-US" dirty="0" smtClean="0"/>
              <a:t>Rev. </a:t>
            </a:r>
            <a:r>
              <a:rPr lang="en-US" dirty="0"/>
              <a:t>13:1 ¶ And I stood upon the sand of the sea, and </a:t>
            </a:r>
            <a:r>
              <a:rPr lang="en-US" dirty="0">
                <a:solidFill>
                  <a:srgbClr val="FFFF00"/>
                </a:solidFill>
              </a:rPr>
              <a:t>saw a beast rise up out of the sea</a:t>
            </a:r>
            <a:r>
              <a:rPr lang="en-US" dirty="0"/>
              <a:t>, having </a:t>
            </a:r>
            <a:r>
              <a:rPr lang="en-US" dirty="0">
                <a:solidFill>
                  <a:srgbClr val="FFFF00"/>
                </a:solidFill>
              </a:rPr>
              <a:t>seven heads and ten horns</a:t>
            </a:r>
            <a:r>
              <a:rPr lang="en-US" dirty="0"/>
              <a:t>, and upon his horns ten crowns, and upon his heads the name of blasphemy</a:t>
            </a:r>
            <a:r>
              <a:rPr lang="en-US" dirty="0" smtClean="0"/>
              <a:t>.</a:t>
            </a:r>
          </a:p>
          <a:p>
            <a:pPr marL="68580" indent="0">
              <a:buNone/>
            </a:pPr>
            <a:r>
              <a:rPr lang="en-US" dirty="0" smtClean="0"/>
              <a:t>Rev. </a:t>
            </a:r>
            <a:r>
              <a:rPr lang="en-US" dirty="0"/>
              <a:t>17:3 So he carried me away in the spirit into the wilderness: and I saw a woman sit upon a scarlet </a:t>
            </a:r>
            <a:r>
              <a:rPr lang="en-US" dirty="0" err="1"/>
              <a:t>coloured</a:t>
            </a:r>
            <a:r>
              <a:rPr lang="en-US" dirty="0"/>
              <a:t> </a:t>
            </a:r>
            <a:r>
              <a:rPr lang="en-US" dirty="0">
                <a:solidFill>
                  <a:srgbClr val="FFFF00"/>
                </a:solidFill>
              </a:rPr>
              <a:t>beast</a:t>
            </a:r>
            <a:r>
              <a:rPr lang="en-US" dirty="0"/>
              <a:t>, full of names of blasphemy, </a:t>
            </a:r>
            <a:r>
              <a:rPr lang="en-US" dirty="0">
                <a:solidFill>
                  <a:srgbClr val="FFFF00"/>
                </a:solidFill>
              </a:rPr>
              <a:t>having seven heads and ten horns</a:t>
            </a:r>
            <a:r>
              <a:rPr lang="en-US" dirty="0" smtClean="0">
                <a:solidFill>
                  <a:srgbClr val="FFFF00"/>
                </a:solidFill>
              </a:rPr>
              <a:t>.</a:t>
            </a:r>
          </a:p>
          <a:p>
            <a:pPr marL="68580" indent="0">
              <a:buNone/>
            </a:pPr>
            <a:r>
              <a:rPr lang="en-US" dirty="0" smtClean="0"/>
              <a:t>Rev. </a:t>
            </a:r>
            <a:r>
              <a:rPr lang="en-US" dirty="0"/>
              <a:t>17:8 The </a:t>
            </a:r>
            <a:r>
              <a:rPr lang="en-US" dirty="0">
                <a:solidFill>
                  <a:srgbClr val="FFFF00"/>
                </a:solidFill>
              </a:rPr>
              <a:t>beast</a:t>
            </a:r>
            <a:r>
              <a:rPr lang="en-US" dirty="0"/>
              <a:t> that thou </a:t>
            </a:r>
            <a:r>
              <a:rPr lang="en-US" dirty="0" err="1"/>
              <a:t>sawest</a:t>
            </a:r>
            <a:r>
              <a:rPr lang="en-US" dirty="0"/>
              <a:t> was, and is not; and shall </a:t>
            </a:r>
            <a:r>
              <a:rPr lang="en-US" dirty="0">
                <a:solidFill>
                  <a:srgbClr val="FFFF00"/>
                </a:solidFill>
              </a:rPr>
              <a:t>ascend out of the bottomless </a:t>
            </a:r>
            <a:r>
              <a:rPr lang="en-US" dirty="0" smtClean="0">
                <a:solidFill>
                  <a:srgbClr val="FFFF00"/>
                </a:solidFill>
              </a:rPr>
              <a:t>pit</a:t>
            </a:r>
            <a:endParaRPr lang="en-US" dirty="0"/>
          </a:p>
        </p:txBody>
      </p:sp>
    </p:spTree>
    <p:extLst>
      <p:ext uri="{BB962C8B-B14F-4D97-AF65-F5344CB8AC3E}">
        <p14:creationId xmlns:p14="http://schemas.microsoft.com/office/powerpoint/2010/main" val="2608973899"/>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609600"/>
          </a:xfrm>
        </p:spPr>
        <p:txBody>
          <a:bodyPr/>
          <a:lstStyle/>
          <a:p>
            <a:pPr algn="ctr"/>
            <a:r>
              <a:rPr lang="en-US" sz="3600" dirty="0" smtClean="0"/>
              <a:t>Similarities of the beast from the sea &amp; bottomless pit</a:t>
            </a:r>
            <a:endParaRPr lang="en-US" sz="3600" dirty="0"/>
          </a:p>
        </p:txBody>
      </p:sp>
      <p:sp>
        <p:nvSpPr>
          <p:cNvPr id="5" name="Content Placeholder 4"/>
          <p:cNvSpPr>
            <a:spLocks noGrp="1"/>
          </p:cNvSpPr>
          <p:nvPr>
            <p:ph idx="1"/>
          </p:nvPr>
        </p:nvSpPr>
        <p:spPr>
          <a:xfrm>
            <a:off x="457200" y="1600200"/>
            <a:ext cx="8534400" cy="5105400"/>
          </a:xfrm>
        </p:spPr>
        <p:txBody>
          <a:bodyPr>
            <a:normAutofit fontScale="92500" lnSpcReduction="10000"/>
          </a:bodyPr>
          <a:lstStyle/>
          <a:p>
            <a:r>
              <a:rPr lang="en-US" b="1" dirty="0" smtClean="0">
                <a:solidFill>
                  <a:srgbClr val="FFFF00"/>
                </a:solidFill>
                <a:latin typeface="Arial" pitchFamily="34" charset="0"/>
                <a:cs typeface="Arial" pitchFamily="34" charset="0"/>
              </a:rPr>
              <a:t>BOTH ARE BLASPHEMOUS</a:t>
            </a:r>
          </a:p>
          <a:p>
            <a:pPr marL="68580" indent="0">
              <a:buNone/>
            </a:pPr>
            <a:r>
              <a:rPr lang="en-US" dirty="0" smtClean="0"/>
              <a:t>Rev</a:t>
            </a:r>
            <a:r>
              <a:rPr lang="en-US" dirty="0"/>
              <a:t>. 13:1 ¶ And I stood upon the sand of the sea, and saw </a:t>
            </a:r>
            <a:r>
              <a:rPr lang="en-US" dirty="0">
                <a:solidFill>
                  <a:srgbClr val="FFFF00"/>
                </a:solidFill>
              </a:rPr>
              <a:t>a beast rise up out of the sea</a:t>
            </a:r>
            <a:r>
              <a:rPr lang="en-US" dirty="0"/>
              <a:t>, having seven heads and ten horns, and upon his horns ten crowns, and upon his heads the </a:t>
            </a:r>
            <a:r>
              <a:rPr lang="en-US" dirty="0">
                <a:solidFill>
                  <a:srgbClr val="FFFF00"/>
                </a:solidFill>
              </a:rPr>
              <a:t>name of blasphemy</a:t>
            </a:r>
            <a:r>
              <a:rPr lang="en-US" dirty="0"/>
              <a:t>.</a:t>
            </a:r>
          </a:p>
          <a:p>
            <a:pPr marL="68580" indent="0">
              <a:buNone/>
            </a:pPr>
            <a:r>
              <a:rPr lang="en-US" dirty="0" smtClean="0"/>
              <a:t>Rev </a:t>
            </a:r>
            <a:r>
              <a:rPr lang="en-US" dirty="0"/>
              <a:t>13:5 And there was given unto him a mouth </a:t>
            </a:r>
            <a:r>
              <a:rPr lang="en-US" dirty="0">
                <a:solidFill>
                  <a:srgbClr val="FFFF00"/>
                </a:solidFill>
              </a:rPr>
              <a:t>speaking great things and blasphemies</a:t>
            </a:r>
            <a:r>
              <a:rPr lang="en-US" dirty="0"/>
              <a:t>; and power was given unto him to continue forty and two months</a:t>
            </a:r>
            <a:r>
              <a:rPr lang="en-US" dirty="0" smtClean="0"/>
              <a:t>.</a:t>
            </a:r>
          </a:p>
          <a:p>
            <a:pPr marL="68580" indent="0">
              <a:buNone/>
            </a:pPr>
            <a:r>
              <a:rPr lang="en-US" dirty="0"/>
              <a:t>Rev. 17:3 So he carried me away in the spirit into the wilderness: and I saw a woman sit upon a scarlet </a:t>
            </a:r>
            <a:r>
              <a:rPr lang="en-US" dirty="0" err="1"/>
              <a:t>coloured</a:t>
            </a:r>
            <a:r>
              <a:rPr lang="en-US" dirty="0"/>
              <a:t> </a:t>
            </a:r>
            <a:r>
              <a:rPr lang="en-US" dirty="0">
                <a:solidFill>
                  <a:srgbClr val="FFFF00"/>
                </a:solidFill>
              </a:rPr>
              <a:t>beast</a:t>
            </a:r>
            <a:r>
              <a:rPr lang="en-US" dirty="0"/>
              <a:t>, </a:t>
            </a:r>
            <a:r>
              <a:rPr lang="en-US" dirty="0">
                <a:solidFill>
                  <a:srgbClr val="FFFF00"/>
                </a:solidFill>
              </a:rPr>
              <a:t>full of names of blasphemy</a:t>
            </a:r>
            <a:r>
              <a:rPr lang="en-US" dirty="0"/>
              <a:t>, having seven heads and ten horns.</a:t>
            </a:r>
          </a:p>
          <a:p>
            <a:pPr marL="68580" indent="0">
              <a:buNone/>
            </a:pPr>
            <a:endParaRPr lang="en-US" dirty="0"/>
          </a:p>
        </p:txBody>
      </p:sp>
    </p:spTree>
    <p:extLst>
      <p:ext uri="{BB962C8B-B14F-4D97-AF65-F5344CB8AC3E}">
        <p14:creationId xmlns:p14="http://schemas.microsoft.com/office/powerpoint/2010/main" val="2948761025"/>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915400" cy="609600"/>
          </a:xfrm>
        </p:spPr>
        <p:txBody>
          <a:bodyPr/>
          <a:lstStyle/>
          <a:p>
            <a:pPr algn="ctr"/>
            <a:r>
              <a:rPr lang="en-US" sz="3600" dirty="0" smtClean="0">
                <a:solidFill>
                  <a:srgbClr val="FF0000"/>
                </a:solidFill>
              </a:rPr>
              <a:t>THE SAME WAR AS ARMAGEDDON </a:t>
            </a:r>
            <a:endParaRPr lang="en-US" sz="3600" dirty="0">
              <a:solidFill>
                <a:srgbClr val="FF0000"/>
              </a:solidFill>
            </a:endParaRPr>
          </a:p>
        </p:txBody>
      </p:sp>
      <p:sp>
        <p:nvSpPr>
          <p:cNvPr id="5" name="Content Placeholder 4"/>
          <p:cNvSpPr>
            <a:spLocks noGrp="1"/>
          </p:cNvSpPr>
          <p:nvPr>
            <p:ph idx="1"/>
          </p:nvPr>
        </p:nvSpPr>
        <p:spPr>
          <a:xfrm>
            <a:off x="457200" y="1143000"/>
            <a:ext cx="8534400" cy="5562600"/>
          </a:xfrm>
        </p:spPr>
        <p:txBody>
          <a:bodyPr>
            <a:normAutofit fontScale="92500" lnSpcReduction="10000"/>
          </a:bodyPr>
          <a:lstStyle/>
          <a:p>
            <a:r>
              <a:rPr lang="en-US" sz="2400" b="1" dirty="0" smtClean="0">
                <a:solidFill>
                  <a:schemeClr val="tx2">
                    <a:lumMod val="75000"/>
                  </a:schemeClr>
                </a:solidFill>
                <a:latin typeface="Arial" pitchFamily="34" charset="0"/>
                <a:cs typeface="Arial" pitchFamily="34" charset="0"/>
              </a:rPr>
              <a:t>BOTH LEAD THE KINGS OF THE EARTH TO THE SAME WAR</a:t>
            </a:r>
          </a:p>
          <a:p>
            <a:pPr marL="68580" indent="0">
              <a:buNone/>
            </a:pPr>
            <a:r>
              <a:rPr lang="en-US" dirty="0" smtClean="0"/>
              <a:t>Rev </a:t>
            </a:r>
            <a:r>
              <a:rPr lang="en-US" dirty="0"/>
              <a:t>16:14 For they are the spirits of devils, working miracles, </a:t>
            </a:r>
            <a:r>
              <a:rPr lang="en-US" dirty="0">
                <a:solidFill>
                  <a:srgbClr val="FFFF00"/>
                </a:solidFill>
              </a:rPr>
              <a:t>which go forth unto the kings of the earth </a:t>
            </a:r>
            <a:r>
              <a:rPr lang="en-US" dirty="0"/>
              <a:t>and of the whole world, </a:t>
            </a:r>
            <a:r>
              <a:rPr lang="en-US" dirty="0">
                <a:solidFill>
                  <a:srgbClr val="FFFF00"/>
                </a:solidFill>
              </a:rPr>
              <a:t>to gather them to the battle of that great day of God Almighty</a:t>
            </a:r>
            <a:r>
              <a:rPr lang="en-US" dirty="0"/>
              <a:t>.. </a:t>
            </a:r>
            <a:r>
              <a:rPr lang="en-US" dirty="0" smtClean="0"/>
              <a:t>16 And </a:t>
            </a:r>
            <a:r>
              <a:rPr lang="en-US" dirty="0"/>
              <a:t>he </a:t>
            </a:r>
            <a:r>
              <a:rPr lang="en-US" dirty="0">
                <a:solidFill>
                  <a:srgbClr val="FFFF00"/>
                </a:solidFill>
              </a:rPr>
              <a:t>gathered them together into a place called in the Hebrew </a:t>
            </a:r>
            <a:r>
              <a:rPr lang="en-US" dirty="0" smtClean="0">
                <a:solidFill>
                  <a:srgbClr val="FFFF00"/>
                </a:solidFill>
              </a:rPr>
              <a:t>tongue </a:t>
            </a:r>
            <a:r>
              <a:rPr lang="en-US" dirty="0">
                <a:solidFill>
                  <a:srgbClr val="FFFF00"/>
                </a:solidFill>
              </a:rPr>
              <a:t>Armageddon</a:t>
            </a:r>
            <a:r>
              <a:rPr lang="en-US" dirty="0" smtClean="0"/>
              <a:t>.</a:t>
            </a:r>
          </a:p>
          <a:p>
            <a:pPr marL="68580" indent="0">
              <a:buNone/>
            </a:pPr>
            <a:r>
              <a:rPr lang="en-US" dirty="0" smtClean="0"/>
              <a:t>Rev </a:t>
            </a:r>
            <a:r>
              <a:rPr lang="en-US" dirty="0"/>
              <a:t>17:12 And the ten horns which thou </a:t>
            </a:r>
            <a:r>
              <a:rPr lang="en-US" dirty="0" err="1"/>
              <a:t>sawest</a:t>
            </a:r>
            <a:r>
              <a:rPr lang="en-US" dirty="0"/>
              <a:t> are </a:t>
            </a:r>
            <a:r>
              <a:rPr lang="en-US" dirty="0">
                <a:solidFill>
                  <a:srgbClr val="FFFF00"/>
                </a:solidFill>
              </a:rPr>
              <a:t>ten kings</a:t>
            </a:r>
            <a:r>
              <a:rPr lang="en-US" dirty="0"/>
              <a:t>, which have received no kingdom as yet; but receive </a:t>
            </a:r>
            <a:r>
              <a:rPr lang="en-US" dirty="0">
                <a:solidFill>
                  <a:srgbClr val="FFFF00"/>
                </a:solidFill>
              </a:rPr>
              <a:t>power as kings one hour with the beast</a:t>
            </a:r>
            <a:r>
              <a:rPr lang="en-US" dirty="0"/>
              <a:t>. </a:t>
            </a:r>
            <a:r>
              <a:rPr lang="en-US" dirty="0" smtClean="0"/>
              <a:t>13 These </a:t>
            </a:r>
            <a:r>
              <a:rPr lang="en-US" dirty="0"/>
              <a:t>have one mind, and </a:t>
            </a:r>
            <a:r>
              <a:rPr lang="en-US" dirty="0">
                <a:solidFill>
                  <a:srgbClr val="FFFF00"/>
                </a:solidFill>
              </a:rPr>
              <a:t>shall give their power and strength unto the beast</a:t>
            </a:r>
            <a:r>
              <a:rPr lang="en-US" dirty="0" smtClean="0"/>
              <a:t>.</a:t>
            </a:r>
            <a:endParaRPr lang="en-US" dirty="0"/>
          </a:p>
        </p:txBody>
      </p:sp>
    </p:spTree>
    <p:extLst>
      <p:ext uri="{BB962C8B-B14F-4D97-AF65-F5344CB8AC3E}">
        <p14:creationId xmlns:p14="http://schemas.microsoft.com/office/powerpoint/2010/main" val="427639321"/>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915400" cy="609600"/>
          </a:xfrm>
        </p:spPr>
        <p:txBody>
          <a:bodyPr/>
          <a:lstStyle/>
          <a:p>
            <a:pPr algn="ctr"/>
            <a:r>
              <a:rPr lang="en-US" sz="3600" dirty="0" smtClean="0">
                <a:solidFill>
                  <a:srgbClr val="FF0000"/>
                </a:solidFill>
              </a:rPr>
              <a:t>THE SAME WAR AS ARMAGEDDON </a:t>
            </a:r>
            <a:endParaRPr lang="en-US" sz="3600" dirty="0">
              <a:solidFill>
                <a:srgbClr val="FF0000"/>
              </a:solidFill>
            </a:endParaRPr>
          </a:p>
        </p:txBody>
      </p:sp>
      <p:sp>
        <p:nvSpPr>
          <p:cNvPr id="5" name="Content Placeholder 4"/>
          <p:cNvSpPr>
            <a:spLocks noGrp="1"/>
          </p:cNvSpPr>
          <p:nvPr>
            <p:ph idx="1"/>
          </p:nvPr>
        </p:nvSpPr>
        <p:spPr>
          <a:xfrm>
            <a:off x="457200" y="1219200"/>
            <a:ext cx="8534400" cy="5486400"/>
          </a:xfrm>
        </p:spPr>
        <p:txBody>
          <a:bodyPr>
            <a:normAutofit lnSpcReduction="10000"/>
          </a:bodyPr>
          <a:lstStyle/>
          <a:p>
            <a:r>
              <a:rPr lang="en-US" sz="2400" b="1" dirty="0" smtClean="0">
                <a:solidFill>
                  <a:schemeClr val="tx2">
                    <a:lumMod val="75000"/>
                  </a:schemeClr>
                </a:solidFill>
                <a:latin typeface="Arial" pitchFamily="34" charset="0"/>
                <a:cs typeface="Arial" pitchFamily="34" charset="0"/>
              </a:rPr>
              <a:t>BOTH LEAD THE KINGS OF THE EARTH TO THE SAME WAR</a:t>
            </a:r>
          </a:p>
          <a:p>
            <a:pPr marL="68580" indent="0">
              <a:buNone/>
            </a:pPr>
            <a:r>
              <a:rPr lang="en-US" dirty="0" smtClean="0"/>
              <a:t>Rev. </a:t>
            </a:r>
            <a:r>
              <a:rPr lang="en-US" dirty="0"/>
              <a:t>17:14 ¶ </a:t>
            </a:r>
            <a:r>
              <a:rPr lang="en-US" dirty="0">
                <a:solidFill>
                  <a:srgbClr val="FFFF00"/>
                </a:solidFill>
              </a:rPr>
              <a:t>These shall make war with the Lamb</a:t>
            </a:r>
            <a:r>
              <a:rPr lang="en-US" dirty="0"/>
              <a:t>, and the Lamb shall overcome them: for he is </a:t>
            </a:r>
            <a:r>
              <a:rPr lang="en-US" dirty="0">
                <a:solidFill>
                  <a:srgbClr val="FFFF00"/>
                </a:solidFill>
              </a:rPr>
              <a:t>Lord of lords, and King of kings: and they that are with him are called, and chosen, and faithful</a:t>
            </a:r>
            <a:r>
              <a:rPr lang="en-US" dirty="0" smtClean="0"/>
              <a:t>.</a:t>
            </a:r>
          </a:p>
          <a:p>
            <a:pPr marL="68580" indent="0">
              <a:buNone/>
            </a:pPr>
            <a:r>
              <a:rPr lang="en-US" dirty="0" smtClean="0"/>
              <a:t>Rev. </a:t>
            </a:r>
            <a:r>
              <a:rPr lang="en-US" dirty="0"/>
              <a:t>19:19 And </a:t>
            </a:r>
            <a:r>
              <a:rPr lang="en-US" dirty="0">
                <a:solidFill>
                  <a:srgbClr val="FFFF00"/>
                </a:solidFill>
              </a:rPr>
              <a:t>I saw the beast, and the kings of the earth</a:t>
            </a:r>
            <a:r>
              <a:rPr lang="en-US" dirty="0"/>
              <a:t>, and their armies, gathered together </a:t>
            </a:r>
            <a:r>
              <a:rPr lang="en-US" dirty="0">
                <a:solidFill>
                  <a:srgbClr val="FFFF00"/>
                </a:solidFill>
              </a:rPr>
              <a:t>to make war against him that sat on the horse</a:t>
            </a:r>
            <a:r>
              <a:rPr lang="en-US" dirty="0"/>
              <a:t>, and against his army. </a:t>
            </a:r>
            <a:r>
              <a:rPr lang="en-US" dirty="0" smtClean="0"/>
              <a:t>20 And </a:t>
            </a:r>
            <a:r>
              <a:rPr lang="en-US" dirty="0"/>
              <a:t>the </a:t>
            </a:r>
            <a:r>
              <a:rPr lang="en-US" dirty="0">
                <a:solidFill>
                  <a:srgbClr val="FFFF00"/>
                </a:solidFill>
              </a:rPr>
              <a:t>beast was taken</a:t>
            </a:r>
            <a:r>
              <a:rPr lang="en-US" dirty="0"/>
              <a:t>, and with him the false prophet that wrought miracles before him, with which he deceived them that had received the mark of the beast,</a:t>
            </a:r>
          </a:p>
        </p:txBody>
      </p:sp>
    </p:spTree>
    <p:extLst>
      <p:ext uri="{BB962C8B-B14F-4D97-AF65-F5344CB8AC3E}">
        <p14:creationId xmlns:p14="http://schemas.microsoft.com/office/powerpoint/2010/main" val="1014415424"/>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17:8</a:t>
            </a:r>
            <a:endParaRPr lang="en-US" dirty="0">
              <a:solidFill>
                <a:srgbClr val="00FFFF"/>
              </a:solidFill>
            </a:endParaRPr>
          </a:p>
        </p:txBody>
      </p:sp>
      <p:sp>
        <p:nvSpPr>
          <p:cNvPr id="3" name="Content Placeholder 2"/>
          <p:cNvSpPr>
            <a:spLocks noGrp="1"/>
          </p:cNvSpPr>
          <p:nvPr>
            <p:ph idx="1"/>
          </p:nvPr>
        </p:nvSpPr>
        <p:spPr>
          <a:xfrm>
            <a:off x="533400" y="1371600"/>
            <a:ext cx="8453650" cy="5274861"/>
          </a:xfrm>
        </p:spPr>
        <p:txBody>
          <a:bodyPr>
            <a:noAutofit/>
          </a:bodyPr>
          <a:lstStyle/>
          <a:p>
            <a:pPr marL="0" indent="0">
              <a:buNone/>
            </a:pPr>
            <a:r>
              <a:rPr lang="en-US" sz="3600" b="1" dirty="0" smtClean="0">
                <a:solidFill>
                  <a:srgbClr val="00FFFF"/>
                </a:solidFill>
                <a:effectLst/>
              </a:rPr>
              <a:t>This account </a:t>
            </a:r>
            <a:r>
              <a:rPr lang="en-US" sz="3600" b="1" dirty="0">
                <a:solidFill>
                  <a:srgbClr val="00FFFF"/>
                </a:solidFill>
                <a:effectLst/>
              </a:rPr>
              <a:t>of the beast </a:t>
            </a:r>
            <a:r>
              <a:rPr lang="en-US" sz="3600" b="1" dirty="0" smtClean="0">
                <a:solidFill>
                  <a:srgbClr val="00FFFF"/>
                </a:solidFill>
                <a:effectLst/>
              </a:rPr>
              <a:t>in verse 8 has </a:t>
            </a:r>
            <a:r>
              <a:rPr lang="en-US" sz="3600" b="1" dirty="0">
                <a:solidFill>
                  <a:srgbClr val="00FFFF"/>
                </a:solidFill>
                <a:effectLst/>
              </a:rPr>
              <a:t>a triple description of him. </a:t>
            </a:r>
            <a:endParaRPr lang="en-US" sz="3600" b="1" dirty="0" smtClean="0">
              <a:solidFill>
                <a:srgbClr val="00FFFF"/>
              </a:solidFill>
              <a:effectLst/>
            </a:endParaRPr>
          </a:p>
          <a:p>
            <a:pPr marL="0" indent="0">
              <a:buNone/>
            </a:pPr>
            <a:r>
              <a:rPr lang="en-US" sz="3600" i="1" dirty="0" smtClean="0">
                <a:solidFill>
                  <a:srgbClr val="FFFF00"/>
                </a:solidFill>
                <a:effectLst/>
              </a:rPr>
              <a:t>“The </a:t>
            </a:r>
            <a:r>
              <a:rPr lang="en-US" sz="3600" i="1" dirty="0">
                <a:solidFill>
                  <a:srgbClr val="FFFF00"/>
                </a:solidFill>
                <a:effectLst/>
              </a:rPr>
              <a:t>beast that thou </a:t>
            </a:r>
            <a:r>
              <a:rPr lang="en-US" sz="3600" i="1" dirty="0" err="1">
                <a:solidFill>
                  <a:srgbClr val="FFFF00"/>
                </a:solidFill>
                <a:effectLst/>
              </a:rPr>
              <a:t>sawest</a:t>
            </a:r>
            <a:r>
              <a:rPr lang="en-US" sz="3600" i="1" dirty="0">
                <a:solidFill>
                  <a:srgbClr val="FFFF00"/>
                </a:solidFill>
                <a:effectLst/>
              </a:rPr>
              <a:t> was, and is</a:t>
            </a:r>
            <a:r>
              <a:rPr lang="en-US" sz="3600" dirty="0">
                <a:effectLst/>
              </a:rPr>
              <a:t> </a:t>
            </a:r>
            <a:r>
              <a:rPr lang="en-US" sz="3600" i="1" dirty="0" smtClean="0">
                <a:solidFill>
                  <a:srgbClr val="FFFF00"/>
                </a:solidFill>
                <a:effectLst/>
              </a:rPr>
              <a:t>not”</a:t>
            </a:r>
            <a:r>
              <a:rPr lang="en-US" sz="3600" dirty="0" smtClean="0">
                <a:effectLst/>
              </a:rPr>
              <a:t>… and in </a:t>
            </a:r>
            <a:r>
              <a:rPr lang="en-US" sz="3600" dirty="0">
                <a:effectLst/>
              </a:rPr>
              <a:t>the close of the verse </a:t>
            </a:r>
            <a:r>
              <a:rPr lang="en-US" sz="3600" dirty="0" smtClean="0">
                <a:effectLst/>
              </a:rPr>
              <a:t>the same phrase adds, </a:t>
            </a:r>
            <a:r>
              <a:rPr lang="en-US" sz="3600" i="1" dirty="0" smtClean="0">
                <a:solidFill>
                  <a:srgbClr val="FFFF00"/>
                </a:solidFill>
                <a:effectLst/>
              </a:rPr>
              <a:t>“and </a:t>
            </a:r>
            <a:r>
              <a:rPr lang="en-US" sz="3600" i="1" dirty="0">
                <a:solidFill>
                  <a:srgbClr val="FFFF00"/>
                </a:solidFill>
                <a:effectLst/>
              </a:rPr>
              <a:t>yet </a:t>
            </a:r>
            <a:r>
              <a:rPr lang="en-US" sz="3600" i="1" dirty="0" smtClean="0">
                <a:solidFill>
                  <a:srgbClr val="FFFF00"/>
                </a:solidFill>
                <a:effectLst/>
              </a:rPr>
              <a:t>is” </a:t>
            </a:r>
            <a:endParaRPr lang="en-US" sz="3600" dirty="0">
              <a:effectLst/>
            </a:endParaRPr>
          </a:p>
          <a:p>
            <a:pPr marL="0" indent="0">
              <a:buNone/>
            </a:pPr>
            <a:r>
              <a:rPr lang="en-US" sz="3600" dirty="0" smtClean="0">
                <a:effectLst/>
              </a:rPr>
              <a:t>Therefore you have 3 dimensions or 3 time capsules of the beast --- </a:t>
            </a:r>
          </a:p>
          <a:p>
            <a:pPr marL="0" indent="0">
              <a:buNone/>
            </a:pPr>
            <a:r>
              <a:rPr lang="en-US" sz="3600" i="1" dirty="0" smtClean="0">
                <a:solidFill>
                  <a:srgbClr val="FFFF00"/>
                </a:solidFill>
                <a:effectLst/>
              </a:rPr>
              <a:t>“ the </a:t>
            </a:r>
            <a:r>
              <a:rPr lang="en-US" sz="3600" i="1" dirty="0">
                <a:solidFill>
                  <a:srgbClr val="FFFF00"/>
                </a:solidFill>
                <a:effectLst/>
              </a:rPr>
              <a:t>beast </a:t>
            </a:r>
            <a:r>
              <a:rPr lang="en-US" sz="3600" i="1" u="sng" dirty="0">
                <a:solidFill>
                  <a:srgbClr val="00FFFF"/>
                </a:solidFill>
                <a:effectLst/>
              </a:rPr>
              <a:t>that was</a:t>
            </a:r>
            <a:r>
              <a:rPr lang="en-US" sz="3600" i="1" dirty="0">
                <a:solidFill>
                  <a:srgbClr val="FFFF00"/>
                </a:solidFill>
                <a:effectLst/>
              </a:rPr>
              <a:t>, and </a:t>
            </a:r>
            <a:r>
              <a:rPr lang="en-US" sz="3600" i="1" u="sng" dirty="0">
                <a:solidFill>
                  <a:srgbClr val="00FFFF"/>
                </a:solidFill>
                <a:effectLst/>
              </a:rPr>
              <a:t>is </a:t>
            </a:r>
            <a:r>
              <a:rPr lang="en-US" sz="3600" i="1" u="sng" dirty="0" smtClean="0">
                <a:solidFill>
                  <a:srgbClr val="00FFFF"/>
                </a:solidFill>
                <a:effectLst/>
              </a:rPr>
              <a:t>not</a:t>
            </a:r>
            <a:r>
              <a:rPr lang="en-US" sz="3600" i="1" dirty="0" smtClean="0">
                <a:solidFill>
                  <a:srgbClr val="FFFF00"/>
                </a:solidFill>
                <a:effectLst/>
              </a:rPr>
              <a:t>…and </a:t>
            </a:r>
            <a:r>
              <a:rPr lang="en-US" sz="3600" i="1" u="sng" dirty="0">
                <a:solidFill>
                  <a:srgbClr val="00FFFF"/>
                </a:solidFill>
                <a:effectLst/>
              </a:rPr>
              <a:t>yet is</a:t>
            </a:r>
            <a:r>
              <a:rPr lang="en-US" sz="3600" i="1" dirty="0" smtClean="0">
                <a:solidFill>
                  <a:srgbClr val="FFFF00"/>
                </a:solidFill>
                <a:effectLst/>
              </a:rPr>
              <a:t>.”</a:t>
            </a:r>
            <a:endParaRPr lang="en-US" sz="3600" i="1" dirty="0">
              <a:solidFill>
                <a:srgbClr val="FFFF00"/>
              </a:solidFill>
              <a:effectLst/>
            </a:endParaRPr>
          </a:p>
        </p:txBody>
      </p:sp>
    </p:spTree>
    <p:extLst>
      <p:ext uri="{BB962C8B-B14F-4D97-AF65-F5344CB8AC3E}">
        <p14:creationId xmlns:p14="http://schemas.microsoft.com/office/powerpoint/2010/main" val="3316286640"/>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17:8</a:t>
            </a:r>
            <a:endParaRPr lang="en-US" dirty="0">
              <a:solidFill>
                <a:srgbClr val="00FFFF"/>
              </a:solidFill>
            </a:endParaRPr>
          </a:p>
        </p:txBody>
      </p:sp>
      <p:sp>
        <p:nvSpPr>
          <p:cNvPr id="3" name="Content Placeholder 2"/>
          <p:cNvSpPr>
            <a:spLocks noGrp="1"/>
          </p:cNvSpPr>
          <p:nvPr>
            <p:ph idx="1"/>
          </p:nvPr>
        </p:nvSpPr>
        <p:spPr>
          <a:xfrm>
            <a:off x="457200" y="1371600"/>
            <a:ext cx="8499144" cy="5274861"/>
          </a:xfrm>
        </p:spPr>
        <p:txBody>
          <a:bodyPr>
            <a:noAutofit/>
          </a:bodyPr>
          <a:lstStyle/>
          <a:p>
            <a:pPr marL="0" indent="0">
              <a:buNone/>
            </a:pPr>
            <a:r>
              <a:rPr lang="en-US" sz="3600" dirty="0" smtClean="0">
                <a:effectLst/>
              </a:rPr>
              <a:t>There </a:t>
            </a:r>
            <a:r>
              <a:rPr lang="en-US" sz="3600" dirty="0">
                <a:effectLst/>
              </a:rPr>
              <a:t>are three things affirmed here: </a:t>
            </a:r>
            <a:endParaRPr lang="en-US" sz="3600" dirty="0" smtClean="0">
              <a:effectLst/>
            </a:endParaRPr>
          </a:p>
          <a:p>
            <a:pPr marL="0" indent="0">
              <a:buNone/>
            </a:pPr>
            <a:r>
              <a:rPr lang="en-US" sz="3600" dirty="0" smtClean="0">
                <a:effectLst/>
              </a:rPr>
              <a:t>Firstly, that </a:t>
            </a:r>
            <a:r>
              <a:rPr lang="en-US" sz="3600" i="1" dirty="0" smtClean="0">
                <a:solidFill>
                  <a:srgbClr val="FFFF00"/>
                </a:solidFill>
                <a:effectLst/>
              </a:rPr>
              <a:t>“it was” </a:t>
            </a:r>
            <a:r>
              <a:rPr lang="en-US" sz="3600" dirty="0" smtClean="0">
                <a:effectLst/>
              </a:rPr>
              <a:t>– </a:t>
            </a:r>
            <a:r>
              <a:rPr lang="en-US" sz="3600" dirty="0" smtClean="0">
                <a:solidFill>
                  <a:srgbClr val="00FFFF"/>
                </a:solidFill>
                <a:effectLst/>
              </a:rPr>
              <a:t>implies that the beast had </a:t>
            </a:r>
            <a:r>
              <a:rPr lang="en-US" sz="3600" dirty="0">
                <a:solidFill>
                  <a:srgbClr val="00FFFF"/>
                </a:solidFill>
                <a:effectLst/>
              </a:rPr>
              <a:t>an </a:t>
            </a:r>
            <a:r>
              <a:rPr lang="en-US" sz="3600" dirty="0" smtClean="0">
                <a:solidFill>
                  <a:srgbClr val="00FFFF"/>
                </a:solidFill>
                <a:effectLst/>
              </a:rPr>
              <a:t>existence before</a:t>
            </a:r>
            <a:r>
              <a:rPr lang="en-US" sz="3600" dirty="0" smtClean="0">
                <a:effectLst/>
              </a:rPr>
              <a:t>. </a:t>
            </a:r>
          </a:p>
          <a:p>
            <a:pPr marL="0" indent="0">
              <a:buNone/>
            </a:pPr>
            <a:r>
              <a:rPr lang="en-US" sz="3600" dirty="0" smtClean="0">
                <a:effectLst/>
              </a:rPr>
              <a:t>Secondly, that </a:t>
            </a:r>
            <a:r>
              <a:rPr lang="en-US" sz="3600" i="1" dirty="0" smtClean="0">
                <a:solidFill>
                  <a:srgbClr val="FFFF00"/>
                </a:solidFill>
                <a:effectLst/>
              </a:rPr>
              <a:t>“it is not” </a:t>
            </a:r>
            <a:r>
              <a:rPr lang="en-US" sz="3600" dirty="0" smtClean="0">
                <a:effectLst/>
              </a:rPr>
              <a:t>–</a:t>
            </a:r>
            <a:r>
              <a:rPr lang="en-US" sz="3600" dirty="0" smtClean="0">
                <a:solidFill>
                  <a:srgbClr val="00FFFF"/>
                </a:solidFill>
                <a:effectLst/>
              </a:rPr>
              <a:t> implies  that at some point the beast became extinct</a:t>
            </a:r>
            <a:r>
              <a:rPr lang="en-US" sz="3600" dirty="0" smtClean="0">
                <a:effectLst/>
              </a:rPr>
              <a:t>.  </a:t>
            </a:r>
          </a:p>
          <a:p>
            <a:pPr marL="0" indent="0">
              <a:buNone/>
            </a:pPr>
            <a:r>
              <a:rPr lang="en-US" sz="3600" dirty="0" smtClean="0">
                <a:effectLst/>
              </a:rPr>
              <a:t>Thirdly, </a:t>
            </a:r>
            <a:r>
              <a:rPr lang="en-US" sz="3600" dirty="0">
                <a:effectLst/>
              </a:rPr>
              <a:t>that </a:t>
            </a:r>
            <a:r>
              <a:rPr lang="en-US" sz="3600" i="1" dirty="0" smtClean="0">
                <a:solidFill>
                  <a:srgbClr val="FFFF00"/>
                </a:solidFill>
                <a:effectLst/>
              </a:rPr>
              <a:t>“it yet is”  </a:t>
            </a:r>
            <a:r>
              <a:rPr lang="en-US" sz="3600" dirty="0" smtClean="0">
                <a:effectLst/>
              </a:rPr>
              <a:t>- </a:t>
            </a:r>
            <a:r>
              <a:rPr lang="en-US" sz="3600" dirty="0" smtClean="0">
                <a:solidFill>
                  <a:srgbClr val="00FFFF"/>
                </a:solidFill>
                <a:effectLst/>
              </a:rPr>
              <a:t>implies that the beast </a:t>
            </a:r>
            <a:r>
              <a:rPr lang="en-US" sz="3600" dirty="0">
                <a:solidFill>
                  <a:srgbClr val="00FFFF"/>
                </a:solidFill>
                <a:effectLst/>
              </a:rPr>
              <a:t>would be </a:t>
            </a:r>
            <a:r>
              <a:rPr lang="en-US" sz="3600" dirty="0" smtClean="0">
                <a:solidFill>
                  <a:srgbClr val="00FFFF"/>
                </a:solidFill>
                <a:effectLst/>
              </a:rPr>
              <a:t>revived </a:t>
            </a:r>
            <a:r>
              <a:rPr lang="en-US" sz="3600" dirty="0">
                <a:solidFill>
                  <a:srgbClr val="00FFFF"/>
                </a:solidFill>
                <a:effectLst/>
              </a:rPr>
              <a:t>that it might be said that </a:t>
            </a:r>
            <a:r>
              <a:rPr lang="en-US" sz="3600" dirty="0" smtClean="0">
                <a:solidFill>
                  <a:srgbClr val="00FFFF"/>
                </a:solidFill>
                <a:effectLst/>
              </a:rPr>
              <a:t>it still exists.</a:t>
            </a:r>
            <a:endParaRPr lang="en-US" sz="3600" i="1" dirty="0">
              <a:solidFill>
                <a:srgbClr val="00FFFF"/>
              </a:solidFill>
              <a:effectLst/>
            </a:endParaRPr>
          </a:p>
        </p:txBody>
      </p:sp>
    </p:spTree>
    <p:extLst>
      <p:ext uri="{BB962C8B-B14F-4D97-AF65-F5344CB8AC3E}">
        <p14:creationId xmlns:p14="http://schemas.microsoft.com/office/powerpoint/2010/main" val="524011503"/>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17:8</a:t>
            </a:r>
            <a:endParaRPr lang="en-US" dirty="0">
              <a:solidFill>
                <a:srgbClr val="00FFFF"/>
              </a:solidFill>
            </a:endParaRPr>
          </a:p>
        </p:txBody>
      </p:sp>
      <p:sp>
        <p:nvSpPr>
          <p:cNvPr id="3" name="Content Placeholder 2"/>
          <p:cNvSpPr>
            <a:spLocks noGrp="1"/>
          </p:cNvSpPr>
          <p:nvPr>
            <p:ph idx="1"/>
          </p:nvPr>
        </p:nvSpPr>
        <p:spPr>
          <a:xfrm>
            <a:off x="457200" y="1447800"/>
            <a:ext cx="8499144" cy="5410200"/>
          </a:xfrm>
        </p:spPr>
        <p:txBody>
          <a:bodyPr>
            <a:noAutofit/>
          </a:bodyPr>
          <a:lstStyle/>
          <a:p>
            <a:pPr marL="0" indent="0">
              <a:buNone/>
            </a:pPr>
            <a:r>
              <a:rPr lang="en-US" sz="3600" dirty="0" smtClean="0">
                <a:effectLst/>
              </a:rPr>
              <a:t>The </a:t>
            </a:r>
            <a:r>
              <a:rPr lang="en-US" sz="3600" dirty="0">
                <a:effectLst/>
              </a:rPr>
              <a:t>"beast" here referred to is the same that </a:t>
            </a:r>
            <a:r>
              <a:rPr lang="en-US" sz="3600" dirty="0" smtClean="0">
                <a:effectLst/>
              </a:rPr>
              <a:t>was described </a:t>
            </a:r>
            <a:r>
              <a:rPr lang="en-US" sz="3600" dirty="0">
                <a:effectLst/>
              </a:rPr>
              <a:t>in </a:t>
            </a:r>
            <a:r>
              <a:rPr lang="en-US" sz="3600" dirty="0" smtClean="0">
                <a:solidFill>
                  <a:srgbClr val="FFFF00"/>
                </a:solidFill>
                <a:effectLst/>
              </a:rPr>
              <a:t>chapter 13:1-3</a:t>
            </a:r>
            <a:r>
              <a:rPr lang="en-US" sz="3600" dirty="0" smtClean="0">
                <a:effectLst/>
              </a:rPr>
              <a:t>… </a:t>
            </a:r>
            <a:r>
              <a:rPr lang="en-US" sz="3600" i="1" dirty="0" smtClean="0">
                <a:solidFill>
                  <a:srgbClr val="00FFFF"/>
                </a:solidFill>
                <a:effectLst/>
              </a:rPr>
              <a:t>which is the Antichrist</a:t>
            </a:r>
            <a:r>
              <a:rPr lang="en-US" sz="3600" dirty="0" smtClean="0">
                <a:effectLst/>
              </a:rPr>
              <a:t>.</a:t>
            </a:r>
          </a:p>
          <a:p>
            <a:pPr marL="0" indent="0">
              <a:buNone/>
            </a:pPr>
            <a:r>
              <a:rPr lang="en-US" sz="3600" i="1" dirty="0">
                <a:solidFill>
                  <a:srgbClr val="FFFF00"/>
                </a:solidFill>
                <a:effectLst/>
              </a:rPr>
              <a:t>And shall ascend out of the bottomless </a:t>
            </a:r>
            <a:r>
              <a:rPr lang="en-US" sz="3600" i="1" dirty="0" smtClean="0">
                <a:solidFill>
                  <a:srgbClr val="FFFF00"/>
                </a:solidFill>
                <a:effectLst/>
              </a:rPr>
              <a:t>pit…</a:t>
            </a:r>
            <a:r>
              <a:rPr lang="en-US" sz="3600" dirty="0" smtClean="0">
                <a:effectLst/>
              </a:rPr>
              <a:t> </a:t>
            </a:r>
          </a:p>
          <a:p>
            <a:pPr marL="0" indent="0">
              <a:buNone/>
            </a:pPr>
            <a:r>
              <a:rPr lang="en-US" sz="3600" dirty="0" smtClean="0">
                <a:effectLst/>
              </a:rPr>
              <a:t>The </a:t>
            </a:r>
            <a:r>
              <a:rPr lang="en-US" sz="3600" dirty="0">
                <a:effectLst/>
              </a:rPr>
              <a:t>meaning here </a:t>
            </a:r>
            <a:r>
              <a:rPr lang="en-US" sz="3600" dirty="0" smtClean="0">
                <a:effectLst/>
              </a:rPr>
              <a:t>is </a:t>
            </a:r>
            <a:r>
              <a:rPr lang="en-US" sz="3600" dirty="0">
                <a:effectLst/>
              </a:rPr>
              <a:t>that </a:t>
            </a:r>
            <a:r>
              <a:rPr lang="en-US" sz="3600" dirty="0" smtClean="0">
                <a:effectLst/>
              </a:rPr>
              <a:t>the Antichrist </a:t>
            </a:r>
            <a:r>
              <a:rPr lang="en-US" sz="3600" dirty="0">
                <a:effectLst/>
              </a:rPr>
              <a:t>would seem to come up from the </a:t>
            </a:r>
            <a:r>
              <a:rPr lang="en-US" sz="3600" dirty="0" smtClean="0">
                <a:effectLst/>
              </a:rPr>
              <a:t>underworld</a:t>
            </a:r>
            <a:r>
              <a:rPr lang="en-US" sz="3600" dirty="0">
                <a:effectLst/>
              </a:rPr>
              <a:t>. It would appear at one time to be extinct, but would revive </a:t>
            </a:r>
            <a:r>
              <a:rPr lang="en-US" sz="3600" dirty="0" smtClean="0">
                <a:effectLst/>
              </a:rPr>
              <a:t>again.</a:t>
            </a:r>
            <a:endParaRPr lang="en-US" sz="3600" dirty="0">
              <a:effectLst/>
            </a:endParaRPr>
          </a:p>
        </p:txBody>
      </p:sp>
    </p:spTree>
    <p:extLst>
      <p:ext uri="{BB962C8B-B14F-4D97-AF65-F5344CB8AC3E}">
        <p14:creationId xmlns:p14="http://schemas.microsoft.com/office/powerpoint/2010/main" val="23495519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lstStyle/>
          <a:p>
            <a:pPr algn="ctr"/>
            <a:r>
              <a:rPr lang="en-US" sz="4800" b="1" u="sng" dirty="0" smtClean="0"/>
              <a:t>THE TRIBULATION</a:t>
            </a:r>
            <a:endParaRPr lang="en-US" sz="4800" b="1" u="sng" dirty="0"/>
          </a:p>
        </p:txBody>
      </p:sp>
      <p:sp>
        <p:nvSpPr>
          <p:cNvPr id="3" name="Content Placeholder 2"/>
          <p:cNvSpPr>
            <a:spLocks noGrp="1"/>
          </p:cNvSpPr>
          <p:nvPr>
            <p:ph idx="1"/>
          </p:nvPr>
        </p:nvSpPr>
        <p:spPr>
          <a:xfrm>
            <a:off x="400050" y="1295400"/>
            <a:ext cx="8763000" cy="5334000"/>
          </a:xfrm>
        </p:spPr>
        <p:txBody>
          <a:bodyPr/>
          <a:lstStyle/>
          <a:p>
            <a:pPr marL="0" lvl="0" indent="0">
              <a:spcBef>
                <a:spcPts val="600"/>
              </a:spcBef>
              <a:buClr>
                <a:schemeClr val="accent2"/>
              </a:buClr>
              <a:buSzPct val="85000"/>
              <a:buNone/>
              <a:defRPr/>
            </a:pPr>
            <a:r>
              <a:rPr lang="en-US" sz="3600" b="1" dirty="0"/>
              <a:t>D</a:t>
            </a:r>
            <a:r>
              <a:rPr lang="en-US" sz="3600" b="1" dirty="0" smtClean="0"/>
              <a:t>uring the tribulation</a:t>
            </a:r>
            <a:r>
              <a:rPr lang="en-US" sz="3600" b="1" dirty="0"/>
              <a:t>, </a:t>
            </a:r>
            <a:r>
              <a:rPr lang="en-US" sz="3600" b="1" dirty="0" smtClean="0"/>
              <a:t>some of the </a:t>
            </a:r>
            <a:r>
              <a:rPr lang="en-US" sz="3600" b="1" dirty="0"/>
              <a:t>following events are expected to </a:t>
            </a:r>
            <a:r>
              <a:rPr lang="en-US" sz="3600" b="1" dirty="0" smtClean="0"/>
              <a:t>occur: </a:t>
            </a:r>
          </a:p>
          <a:p>
            <a:pPr marL="457200" indent="-457200">
              <a:spcBef>
                <a:spcPts val="600"/>
              </a:spcBef>
              <a:buClr>
                <a:schemeClr val="accent2"/>
              </a:buClr>
              <a:buSzPct val="85000"/>
              <a:defRPr/>
            </a:pPr>
            <a:r>
              <a:rPr lang="en-US" sz="3200" b="1" dirty="0" smtClean="0">
                <a:solidFill>
                  <a:srgbClr val="FFFF00"/>
                </a:solidFill>
              </a:rPr>
              <a:t>Revelation &amp; government of the antichrist</a:t>
            </a:r>
          </a:p>
          <a:p>
            <a:pPr marL="457200" indent="-457200">
              <a:spcBef>
                <a:spcPts val="600"/>
              </a:spcBef>
              <a:buClr>
                <a:schemeClr val="accent2"/>
              </a:buClr>
              <a:buSzPct val="85000"/>
              <a:defRPr/>
            </a:pPr>
            <a:r>
              <a:rPr lang="en-US" sz="3200" b="1" dirty="0" smtClean="0">
                <a:solidFill>
                  <a:srgbClr val="FFFF00"/>
                </a:solidFill>
              </a:rPr>
              <a:t>World peace treaty </a:t>
            </a:r>
          </a:p>
          <a:p>
            <a:pPr marL="457200" indent="-457200">
              <a:spcBef>
                <a:spcPts val="600"/>
              </a:spcBef>
              <a:buClr>
                <a:schemeClr val="accent2"/>
              </a:buClr>
              <a:buSzPct val="85000"/>
              <a:defRPr/>
            </a:pPr>
            <a:r>
              <a:rPr lang="en-US" sz="3200" b="1" dirty="0" smtClean="0">
                <a:solidFill>
                  <a:srgbClr val="FFFF00"/>
                </a:solidFill>
              </a:rPr>
              <a:t>Destruction </a:t>
            </a:r>
            <a:r>
              <a:rPr lang="en-US" sz="3200" b="1" dirty="0">
                <a:solidFill>
                  <a:srgbClr val="FFFF00"/>
                </a:solidFill>
              </a:rPr>
              <a:t>of false religion </a:t>
            </a:r>
            <a:endParaRPr lang="en-US" sz="3200" b="1" dirty="0" smtClean="0">
              <a:solidFill>
                <a:srgbClr val="FFFF00"/>
              </a:solidFill>
            </a:endParaRPr>
          </a:p>
          <a:p>
            <a:pPr marL="457200" indent="-457200">
              <a:spcBef>
                <a:spcPts val="600"/>
              </a:spcBef>
              <a:buClr>
                <a:schemeClr val="accent2"/>
              </a:buClr>
              <a:buSzPct val="85000"/>
              <a:defRPr/>
            </a:pPr>
            <a:r>
              <a:rPr lang="en-US" sz="3200" b="1" dirty="0">
                <a:solidFill>
                  <a:srgbClr val="FFFF00"/>
                </a:solidFill>
              </a:rPr>
              <a:t>A</a:t>
            </a:r>
            <a:r>
              <a:rPr lang="en-US" sz="3200" b="1" dirty="0" smtClean="0">
                <a:solidFill>
                  <a:srgbClr val="FFFF00"/>
                </a:solidFill>
              </a:rPr>
              <a:t>ttack </a:t>
            </a:r>
            <a:r>
              <a:rPr lang="en-US" sz="3200" b="1" dirty="0">
                <a:solidFill>
                  <a:srgbClr val="FFFF00"/>
                </a:solidFill>
              </a:rPr>
              <a:t>on true religion </a:t>
            </a:r>
            <a:endParaRPr lang="en-US" sz="3200" b="1" dirty="0" smtClean="0">
              <a:solidFill>
                <a:srgbClr val="FFFF00"/>
              </a:solidFill>
            </a:endParaRPr>
          </a:p>
          <a:p>
            <a:pPr marL="457200" indent="-457200">
              <a:spcBef>
                <a:spcPts val="600"/>
              </a:spcBef>
              <a:buClr>
                <a:schemeClr val="accent2"/>
              </a:buClr>
              <a:buSzPct val="85000"/>
              <a:defRPr/>
            </a:pPr>
            <a:r>
              <a:rPr lang="en-US" sz="3200" b="1" dirty="0">
                <a:solidFill>
                  <a:srgbClr val="FFFF00"/>
                </a:solidFill>
              </a:rPr>
              <a:t>J</a:t>
            </a:r>
            <a:r>
              <a:rPr lang="en-US" sz="3200" b="1" dirty="0" smtClean="0">
                <a:solidFill>
                  <a:srgbClr val="FFFF00"/>
                </a:solidFill>
              </a:rPr>
              <a:t>udgment </a:t>
            </a:r>
            <a:r>
              <a:rPr lang="en-US" sz="3200" b="1" dirty="0">
                <a:solidFill>
                  <a:srgbClr val="FFFF00"/>
                </a:solidFill>
              </a:rPr>
              <a:t>of earth’s inhabitants </a:t>
            </a:r>
            <a:endParaRPr lang="en-US" sz="3200" b="1" dirty="0" smtClean="0">
              <a:solidFill>
                <a:srgbClr val="FFFF00"/>
              </a:solidFill>
            </a:endParaRPr>
          </a:p>
          <a:p>
            <a:pPr marL="457200" indent="-457200">
              <a:spcBef>
                <a:spcPts val="600"/>
              </a:spcBef>
              <a:buClr>
                <a:schemeClr val="accent2"/>
              </a:buClr>
              <a:buSzPct val="85000"/>
              <a:defRPr/>
            </a:pPr>
            <a:r>
              <a:rPr lang="en-US" sz="3200" b="1" dirty="0" smtClean="0">
                <a:solidFill>
                  <a:srgbClr val="FFFF00"/>
                </a:solidFill>
              </a:rPr>
              <a:t>Coalition </a:t>
            </a:r>
            <a:r>
              <a:rPr lang="en-US" sz="3200" b="1" dirty="0">
                <a:solidFill>
                  <a:srgbClr val="FFFF00"/>
                </a:solidFill>
              </a:rPr>
              <a:t>of </a:t>
            </a:r>
            <a:r>
              <a:rPr lang="en-US" sz="3200" b="1" dirty="0" smtClean="0">
                <a:solidFill>
                  <a:srgbClr val="FFFF00"/>
                </a:solidFill>
              </a:rPr>
              <a:t>kingdoms/nations </a:t>
            </a:r>
          </a:p>
          <a:p>
            <a:pPr marL="457200" indent="-457200">
              <a:spcBef>
                <a:spcPts val="600"/>
              </a:spcBef>
              <a:buClr>
                <a:schemeClr val="accent2"/>
              </a:buClr>
              <a:buSzPct val="85000"/>
              <a:defRPr/>
            </a:pPr>
            <a:r>
              <a:rPr lang="en-US" sz="3200" b="1" dirty="0">
                <a:solidFill>
                  <a:srgbClr val="FFFF00"/>
                </a:solidFill>
              </a:rPr>
              <a:t>A</a:t>
            </a:r>
            <a:r>
              <a:rPr lang="en-US" sz="3200" b="1" dirty="0" smtClean="0">
                <a:solidFill>
                  <a:srgbClr val="FFFF00"/>
                </a:solidFill>
              </a:rPr>
              <a:t>rmageddon</a:t>
            </a:r>
            <a:endParaRPr lang="en-US" sz="3200" b="1" dirty="0">
              <a:solidFill>
                <a:srgbClr val="FFFF00"/>
              </a:solidFill>
            </a:endParaRPr>
          </a:p>
          <a:p>
            <a:pPr marL="640080" lvl="1" indent="-274320">
              <a:spcBef>
                <a:spcPts val="300"/>
              </a:spcBef>
              <a:buClr>
                <a:schemeClr val="accent2">
                  <a:shade val="75000"/>
                </a:schemeClr>
              </a:buClr>
              <a:buSzPct val="85000"/>
              <a:defRPr/>
            </a:pPr>
            <a:endParaRPr lang="en-US" sz="1100" b="1" u="sng"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2421663394"/>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17:8</a:t>
            </a:r>
            <a:endParaRPr lang="en-US" dirty="0">
              <a:solidFill>
                <a:srgbClr val="00FFFF"/>
              </a:solidFill>
            </a:endParaRPr>
          </a:p>
        </p:txBody>
      </p:sp>
      <p:sp>
        <p:nvSpPr>
          <p:cNvPr id="3" name="Content Placeholder 2"/>
          <p:cNvSpPr>
            <a:spLocks noGrp="1"/>
          </p:cNvSpPr>
          <p:nvPr>
            <p:ph idx="1"/>
          </p:nvPr>
        </p:nvSpPr>
        <p:spPr>
          <a:xfrm>
            <a:off x="533400" y="1295400"/>
            <a:ext cx="8499144" cy="5355611"/>
          </a:xfrm>
        </p:spPr>
        <p:txBody>
          <a:bodyPr>
            <a:noAutofit/>
          </a:bodyPr>
          <a:lstStyle/>
          <a:p>
            <a:pPr marL="0" indent="0">
              <a:buNone/>
            </a:pPr>
            <a:r>
              <a:rPr lang="en-US" sz="3600" dirty="0" smtClean="0">
                <a:effectLst/>
              </a:rPr>
              <a:t>The </a:t>
            </a:r>
            <a:r>
              <a:rPr lang="en-US" sz="3600" dirty="0">
                <a:effectLst/>
              </a:rPr>
              <a:t>time when the beast </a:t>
            </a:r>
            <a:r>
              <a:rPr lang="en-US" sz="3600" i="1" dirty="0">
                <a:solidFill>
                  <a:srgbClr val="FFFF00"/>
                </a:solidFill>
                <a:effectLst/>
              </a:rPr>
              <a:t>"is not" </a:t>
            </a:r>
            <a:r>
              <a:rPr lang="en-US" sz="3600" dirty="0" smtClean="0">
                <a:effectLst/>
              </a:rPr>
              <a:t>could be referring to the </a:t>
            </a:r>
            <a:r>
              <a:rPr lang="en-US" sz="3600" dirty="0">
                <a:effectLst/>
              </a:rPr>
              <a:t>time </a:t>
            </a:r>
            <a:r>
              <a:rPr lang="en-US" sz="3600" dirty="0" smtClean="0">
                <a:effectLst/>
              </a:rPr>
              <a:t>when it received </a:t>
            </a:r>
            <a:r>
              <a:rPr lang="en-US" sz="3600" i="1" dirty="0" smtClean="0">
                <a:solidFill>
                  <a:srgbClr val="FFFF00"/>
                </a:solidFill>
                <a:effectLst/>
              </a:rPr>
              <a:t>“the </a:t>
            </a:r>
            <a:r>
              <a:rPr lang="en-US" sz="3600" i="1" dirty="0">
                <a:solidFill>
                  <a:srgbClr val="FFFF00"/>
                </a:solidFill>
                <a:effectLst/>
              </a:rPr>
              <a:t>deadly wound</a:t>
            </a:r>
            <a:r>
              <a:rPr lang="en-US" sz="3600" i="1" dirty="0" smtClean="0">
                <a:solidFill>
                  <a:srgbClr val="FFFF00"/>
                </a:solidFill>
                <a:effectLst/>
              </a:rPr>
              <a:t>.”  </a:t>
            </a:r>
            <a:r>
              <a:rPr lang="en-US" sz="3600" dirty="0" smtClean="0">
                <a:solidFill>
                  <a:schemeClr val="tx2">
                    <a:lumMod val="90000"/>
                  </a:schemeClr>
                </a:solidFill>
              </a:rPr>
              <a:t>Note that it is after the beast’s wound is healed, that he rises from the sea </a:t>
            </a:r>
            <a:r>
              <a:rPr lang="en-US" sz="3600" i="1" dirty="0" smtClean="0">
                <a:solidFill>
                  <a:srgbClr val="FFFF00"/>
                </a:solidFill>
              </a:rPr>
              <a:t>(Rev. 13:1)</a:t>
            </a:r>
            <a:r>
              <a:rPr lang="en-US" sz="3600" dirty="0" smtClean="0"/>
              <a:t>; </a:t>
            </a:r>
            <a:r>
              <a:rPr lang="en-US" sz="3600" dirty="0" smtClean="0">
                <a:solidFill>
                  <a:schemeClr val="tx2">
                    <a:lumMod val="90000"/>
                  </a:schemeClr>
                </a:solidFill>
              </a:rPr>
              <a:t>denoting a change of place</a:t>
            </a:r>
            <a:r>
              <a:rPr lang="en-US" sz="3600" dirty="0" smtClean="0">
                <a:effectLst/>
              </a:rPr>
              <a:t>. </a:t>
            </a:r>
            <a:r>
              <a:rPr lang="en-US" sz="3600" dirty="0">
                <a:effectLst/>
              </a:rPr>
              <a:t>The </a:t>
            </a:r>
            <a:r>
              <a:rPr lang="en-US" sz="3600" dirty="0"/>
              <a:t>a</a:t>
            </a:r>
            <a:r>
              <a:rPr lang="en-US" sz="3600" dirty="0" smtClean="0">
                <a:effectLst/>
              </a:rPr>
              <a:t>ntichristian power will return </a:t>
            </a:r>
            <a:r>
              <a:rPr lang="en-US" sz="3600" dirty="0">
                <a:effectLst/>
              </a:rPr>
              <a:t>worse than </a:t>
            </a:r>
            <a:r>
              <a:rPr lang="en-US" sz="3600" dirty="0" smtClean="0">
                <a:effectLst/>
              </a:rPr>
              <a:t>ever </a:t>
            </a:r>
            <a:r>
              <a:rPr lang="en-US" sz="3600" dirty="0">
                <a:effectLst/>
              </a:rPr>
              <a:t>with satanic powers from </a:t>
            </a:r>
            <a:r>
              <a:rPr lang="en-US" sz="3600" dirty="0" smtClean="0">
                <a:effectLst/>
              </a:rPr>
              <a:t>hell</a:t>
            </a:r>
            <a:r>
              <a:rPr lang="en-US" sz="3600" dirty="0">
                <a:effectLst/>
              </a:rPr>
              <a:t>. </a:t>
            </a:r>
            <a:r>
              <a:rPr lang="en-US" sz="3600" dirty="0" smtClean="0">
                <a:effectLst/>
              </a:rPr>
              <a:t>His kingdom will rise </a:t>
            </a:r>
            <a:r>
              <a:rPr lang="en-US" sz="3600" dirty="0">
                <a:effectLst/>
              </a:rPr>
              <a:t>again with diabolical strength and fury.  </a:t>
            </a:r>
            <a:endParaRPr lang="en-US" sz="3600" i="1" dirty="0">
              <a:solidFill>
                <a:srgbClr val="FFFF00"/>
              </a:solidFill>
              <a:effectLst/>
            </a:endParaRPr>
          </a:p>
        </p:txBody>
      </p:sp>
    </p:spTree>
    <p:extLst>
      <p:ext uri="{BB962C8B-B14F-4D97-AF65-F5344CB8AC3E}">
        <p14:creationId xmlns:p14="http://schemas.microsoft.com/office/powerpoint/2010/main" val="2028435812"/>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17:8</a:t>
            </a:r>
            <a:endParaRPr lang="en-US" dirty="0">
              <a:solidFill>
                <a:srgbClr val="00FFFF"/>
              </a:solidFill>
            </a:endParaRPr>
          </a:p>
        </p:txBody>
      </p:sp>
      <p:sp>
        <p:nvSpPr>
          <p:cNvPr id="3" name="Content Placeholder 2"/>
          <p:cNvSpPr>
            <a:spLocks noGrp="1"/>
          </p:cNvSpPr>
          <p:nvPr>
            <p:ph idx="1"/>
          </p:nvPr>
        </p:nvSpPr>
        <p:spPr>
          <a:xfrm>
            <a:off x="457200" y="1295400"/>
            <a:ext cx="8499144" cy="5351061"/>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go into </a:t>
            </a:r>
            <a:r>
              <a:rPr lang="en-US" sz="3600" i="1" dirty="0" smtClean="0">
                <a:solidFill>
                  <a:srgbClr val="FFFF00"/>
                </a:solidFill>
                <a:effectLst/>
              </a:rPr>
              <a:t>perdition... </a:t>
            </a:r>
          </a:p>
          <a:p>
            <a:pPr marL="0" indent="0">
              <a:buNone/>
            </a:pPr>
            <a:r>
              <a:rPr lang="en-US" sz="3600" dirty="0" smtClean="0">
                <a:effectLst/>
              </a:rPr>
              <a:t>The beast’s </a:t>
            </a:r>
            <a:r>
              <a:rPr lang="en-US" sz="3600" dirty="0">
                <a:effectLst/>
              </a:rPr>
              <a:t>end will be destruction. </a:t>
            </a:r>
            <a:r>
              <a:rPr lang="en-US" sz="3600" dirty="0" smtClean="0">
                <a:effectLst/>
              </a:rPr>
              <a:t>The antichristian kingdom will </a:t>
            </a:r>
            <a:r>
              <a:rPr lang="en-US" sz="3600" dirty="0">
                <a:effectLst/>
              </a:rPr>
              <a:t>not be permanent, but will be overthrown and destroyed. The word perdition here is properly rendered </a:t>
            </a:r>
            <a:r>
              <a:rPr lang="en-US" sz="3600" i="1" dirty="0" smtClean="0">
                <a:solidFill>
                  <a:srgbClr val="FFFF00"/>
                </a:solidFill>
                <a:effectLst/>
              </a:rPr>
              <a:t>destruction</a:t>
            </a:r>
            <a:r>
              <a:rPr lang="en-US" sz="3600" dirty="0">
                <a:effectLst/>
              </a:rPr>
              <a:t>, but nothing is indicated </a:t>
            </a:r>
            <a:r>
              <a:rPr lang="en-US" sz="3600" dirty="0" smtClean="0">
                <a:effectLst/>
              </a:rPr>
              <a:t>of </a:t>
            </a:r>
            <a:r>
              <a:rPr lang="en-US" sz="3600" dirty="0">
                <a:effectLst/>
              </a:rPr>
              <a:t>the nature of the destruction that would come upon it. </a:t>
            </a:r>
            <a:endParaRPr lang="en-US" sz="3600" i="1" dirty="0">
              <a:solidFill>
                <a:srgbClr val="FFFF00"/>
              </a:solidFill>
              <a:effectLst/>
            </a:endParaRPr>
          </a:p>
        </p:txBody>
      </p:sp>
    </p:spTree>
    <p:extLst>
      <p:ext uri="{BB962C8B-B14F-4D97-AF65-F5344CB8AC3E}">
        <p14:creationId xmlns:p14="http://schemas.microsoft.com/office/powerpoint/2010/main" val="3031395075"/>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17:8</a:t>
            </a:r>
            <a:endParaRPr lang="en-US" dirty="0">
              <a:solidFill>
                <a:srgbClr val="00FFFF"/>
              </a:solidFill>
            </a:endParaRPr>
          </a:p>
        </p:txBody>
      </p:sp>
      <p:sp>
        <p:nvSpPr>
          <p:cNvPr id="3" name="Content Placeholder 2"/>
          <p:cNvSpPr>
            <a:spLocks noGrp="1"/>
          </p:cNvSpPr>
          <p:nvPr>
            <p:ph idx="1"/>
          </p:nvPr>
        </p:nvSpPr>
        <p:spPr>
          <a:xfrm>
            <a:off x="457200" y="1214650"/>
            <a:ext cx="8499144" cy="5431811"/>
          </a:xfrm>
        </p:spPr>
        <p:txBody>
          <a:bodyPr>
            <a:noAutofit/>
          </a:bodyPr>
          <a:lstStyle/>
          <a:p>
            <a:pPr marL="0" indent="0">
              <a:buNone/>
            </a:pPr>
            <a:r>
              <a:rPr lang="en-US" sz="3600" i="1" dirty="0" smtClean="0">
                <a:solidFill>
                  <a:srgbClr val="FFFF00"/>
                </a:solidFill>
                <a:effectLst/>
              </a:rPr>
              <a:t>…they that </a:t>
            </a:r>
            <a:r>
              <a:rPr lang="en-US" sz="3600" i="1" dirty="0">
                <a:solidFill>
                  <a:srgbClr val="FFFF00"/>
                </a:solidFill>
                <a:effectLst/>
              </a:rPr>
              <a:t>dwell on the </a:t>
            </a:r>
            <a:r>
              <a:rPr lang="en-US" sz="3600" i="1" dirty="0" smtClean="0">
                <a:solidFill>
                  <a:srgbClr val="FFFF00"/>
                </a:solidFill>
                <a:effectLst/>
              </a:rPr>
              <a:t>earth shall wander…</a:t>
            </a:r>
            <a:r>
              <a:rPr lang="en-US" sz="3600" dirty="0" smtClean="0">
                <a:effectLst/>
              </a:rPr>
              <a:t> </a:t>
            </a:r>
          </a:p>
          <a:p>
            <a:pPr marL="0" indent="0">
              <a:buNone/>
            </a:pPr>
            <a:r>
              <a:rPr lang="en-US" sz="3600" dirty="0" smtClean="0">
                <a:effectLst/>
              </a:rPr>
              <a:t>The </a:t>
            </a:r>
            <a:r>
              <a:rPr lang="en-US" sz="3600" u="sng" dirty="0">
                <a:solidFill>
                  <a:srgbClr val="FFFF00"/>
                </a:solidFill>
                <a:effectLst/>
              </a:rPr>
              <a:t>ungodly</a:t>
            </a:r>
            <a:r>
              <a:rPr lang="en-US" sz="3600" dirty="0">
                <a:effectLst/>
              </a:rPr>
              <a:t> shall admire and worship the pomp and pride of evil. It will be so contrary to the regular course of </a:t>
            </a:r>
            <a:r>
              <a:rPr lang="en-US" sz="3600" dirty="0" smtClean="0">
                <a:effectLst/>
              </a:rPr>
              <a:t>events and so remarkable; that it will </a:t>
            </a:r>
            <a:r>
              <a:rPr lang="en-US" sz="3600" dirty="0">
                <a:effectLst/>
              </a:rPr>
              <a:t>excite </a:t>
            </a:r>
            <a:r>
              <a:rPr lang="en-US" sz="3600" dirty="0" smtClean="0">
                <a:effectLst/>
              </a:rPr>
              <a:t>the attention </a:t>
            </a:r>
            <a:r>
              <a:rPr lang="en-US" sz="3600" dirty="0">
                <a:effectLst/>
              </a:rPr>
              <a:t>and </a:t>
            </a:r>
            <a:r>
              <a:rPr lang="en-US" sz="3600" dirty="0" smtClean="0">
                <a:effectLst/>
              </a:rPr>
              <a:t>surprise of the </a:t>
            </a:r>
            <a:r>
              <a:rPr lang="en-US" sz="3600" u="sng" dirty="0" smtClean="0">
                <a:solidFill>
                  <a:srgbClr val="FFFF00"/>
                </a:solidFill>
                <a:effectLst/>
              </a:rPr>
              <a:t>unbelievers</a:t>
            </a:r>
            <a:r>
              <a:rPr lang="en-US" sz="3600" dirty="0" smtClean="0">
                <a:effectLst/>
              </a:rPr>
              <a:t>.                     But those </a:t>
            </a:r>
            <a:r>
              <a:rPr lang="en-US" sz="3600" dirty="0">
                <a:effectLst/>
              </a:rPr>
              <a:t>whose names are written in the book of life will have their affection fixed on their Lord, and will not be deceived.</a:t>
            </a:r>
            <a:endParaRPr lang="en-US" sz="3600" i="1" dirty="0">
              <a:effectLst/>
            </a:endParaRPr>
          </a:p>
        </p:txBody>
      </p:sp>
    </p:spTree>
    <p:extLst>
      <p:ext uri="{BB962C8B-B14F-4D97-AF65-F5344CB8AC3E}">
        <p14:creationId xmlns:p14="http://schemas.microsoft.com/office/powerpoint/2010/main" val="1488083757"/>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17:9</a:t>
            </a:r>
            <a:endParaRPr lang="en-US" dirty="0">
              <a:solidFill>
                <a:srgbClr val="00FFFF"/>
              </a:solidFill>
            </a:endParaRPr>
          </a:p>
        </p:txBody>
      </p:sp>
      <p:sp>
        <p:nvSpPr>
          <p:cNvPr id="3" name="Content Placeholder 2"/>
          <p:cNvSpPr>
            <a:spLocks noGrp="1"/>
          </p:cNvSpPr>
          <p:nvPr>
            <p:ph idx="1"/>
          </p:nvPr>
        </p:nvSpPr>
        <p:spPr>
          <a:xfrm>
            <a:off x="457200" y="1214650"/>
            <a:ext cx="8499144" cy="5431811"/>
          </a:xfrm>
        </p:spPr>
        <p:txBody>
          <a:bodyPr>
            <a:noAutofit/>
          </a:bodyPr>
          <a:lstStyle/>
          <a:p>
            <a:pPr marL="0" indent="0">
              <a:buNone/>
            </a:pPr>
            <a:r>
              <a:rPr lang="en-US" sz="3600" i="1" dirty="0" smtClean="0">
                <a:solidFill>
                  <a:srgbClr val="FFFF00"/>
                </a:solidFill>
                <a:effectLst/>
              </a:rPr>
              <a:t>“Here </a:t>
            </a:r>
            <a:r>
              <a:rPr lang="en-US" sz="3600" i="1" dirty="0">
                <a:solidFill>
                  <a:srgbClr val="FFFF00"/>
                </a:solidFill>
                <a:effectLst/>
              </a:rPr>
              <a:t>is the mind which has </a:t>
            </a:r>
            <a:r>
              <a:rPr lang="en-US" sz="3600" i="1" dirty="0" smtClean="0">
                <a:solidFill>
                  <a:srgbClr val="FFFF00"/>
                </a:solidFill>
                <a:effectLst/>
              </a:rPr>
              <a:t>wisdom” </a:t>
            </a:r>
            <a:endParaRPr lang="en-US" sz="800" i="1" dirty="0" smtClean="0">
              <a:solidFill>
                <a:srgbClr val="FFFF00"/>
              </a:solidFill>
              <a:effectLst/>
            </a:endParaRPr>
          </a:p>
          <a:p>
            <a:pPr marL="0" indent="0">
              <a:buNone/>
            </a:pPr>
            <a:r>
              <a:rPr lang="en-US" sz="3600" i="1" dirty="0">
                <a:solidFill>
                  <a:srgbClr val="FFFF00"/>
                </a:solidFill>
              </a:rPr>
              <a:t/>
            </a:r>
            <a:br>
              <a:rPr lang="en-US" sz="3600" i="1" dirty="0">
                <a:solidFill>
                  <a:srgbClr val="FFFF00"/>
                </a:solidFill>
              </a:rPr>
            </a:br>
            <a:r>
              <a:rPr lang="en-US" sz="3600" dirty="0" smtClean="0">
                <a:effectLst/>
              </a:rPr>
              <a:t>In other words:  This </a:t>
            </a:r>
            <a:r>
              <a:rPr lang="en-US" sz="3600" dirty="0">
                <a:effectLst/>
              </a:rPr>
              <a:t>calls for a mind that has </a:t>
            </a:r>
            <a:r>
              <a:rPr lang="en-US" sz="3600" dirty="0" smtClean="0">
                <a:effectLst/>
              </a:rPr>
              <a:t>wisdom…</a:t>
            </a:r>
            <a:r>
              <a:rPr lang="en-US" sz="3600" dirty="0"/>
              <a:t/>
            </a:r>
            <a:br>
              <a:rPr lang="en-US" sz="3600" dirty="0"/>
            </a:br>
            <a:r>
              <a:rPr lang="en-US" sz="3600" dirty="0" smtClean="0"/>
              <a:t>The angel said to John: </a:t>
            </a:r>
            <a:r>
              <a:rPr lang="en-US" sz="3600" i="1" dirty="0" smtClean="0">
                <a:solidFill>
                  <a:srgbClr val="FFFF00"/>
                </a:solidFill>
                <a:effectLst/>
              </a:rPr>
              <a:t>What I am about to tell you requires </a:t>
            </a:r>
            <a:r>
              <a:rPr lang="en-US" sz="3600" i="1" dirty="0">
                <a:solidFill>
                  <a:srgbClr val="FFFF00"/>
                </a:solidFill>
                <a:effectLst/>
              </a:rPr>
              <a:t>wisdom and </a:t>
            </a:r>
            <a:r>
              <a:rPr lang="en-US" sz="3600" i="1" dirty="0" smtClean="0">
                <a:solidFill>
                  <a:srgbClr val="FFFF00"/>
                </a:solidFill>
                <a:effectLst/>
              </a:rPr>
              <a:t>understanding…  </a:t>
            </a:r>
            <a:r>
              <a:rPr lang="en-US" sz="3600" dirty="0" smtClean="0">
                <a:effectLst/>
              </a:rPr>
              <a:t>And then the angels tells John that: </a:t>
            </a:r>
            <a:r>
              <a:rPr lang="en-US" sz="3600" i="1" dirty="0" smtClean="0">
                <a:solidFill>
                  <a:srgbClr val="FFFF00"/>
                </a:solidFill>
                <a:effectLst/>
              </a:rPr>
              <a:t> The </a:t>
            </a:r>
            <a:r>
              <a:rPr lang="en-US" sz="3600" i="1" dirty="0">
                <a:solidFill>
                  <a:srgbClr val="FFFF00"/>
                </a:solidFill>
                <a:effectLst/>
              </a:rPr>
              <a:t>seven heads are seven </a:t>
            </a:r>
            <a:r>
              <a:rPr lang="en-US" sz="3600" i="1" dirty="0" smtClean="0">
                <a:solidFill>
                  <a:srgbClr val="FFFF00"/>
                </a:solidFill>
                <a:effectLst/>
              </a:rPr>
              <a:t>mountains </a:t>
            </a:r>
            <a:r>
              <a:rPr lang="en-US" sz="3600" i="1" dirty="0">
                <a:solidFill>
                  <a:srgbClr val="FFFF00"/>
                </a:solidFill>
                <a:effectLst/>
              </a:rPr>
              <a:t>on which the woman sits.</a:t>
            </a:r>
          </a:p>
          <a:p>
            <a:pPr marL="0" indent="0">
              <a:buNone/>
            </a:pPr>
            <a:endParaRPr lang="en-US" sz="3600" i="1" dirty="0">
              <a:solidFill>
                <a:srgbClr val="FFFF00"/>
              </a:solidFill>
              <a:effectLst/>
            </a:endParaRPr>
          </a:p>
        </p:txBody>
      </p:sp>
    </p:spTree>
    <p:extLst>
      <p:ext uri="{BB962C8B-B14F-4D97-AF65-F5344CB8AC3E}">
        <p14:creationId xmlns:p14="http://schemas.microsoft.com/office/powerpoint/2010/main" val="2744524777"/>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17:9</a:t>
            </a:r>
            <a:endParaRPr lang="en-US" dirty="0">
              <a:solidFill>
                <a:srgbClr val="00FFFF"/>
              </a:solidFill>
            </a:endParaRPr>
          </a:p>
        </p:txBody>
      </p:sp>
      <p:sp>
        <p:nvSpPr>
          <p:cNvPr id="3" name="Content Placeholder 2"/>
          <p:cNvSpPr>
            <a:spLocks noGrp="1"/>
          </p:cNvSpPr>
          <p:nvPr>
            <p:ph idx="1"/>
          </p:nvPr>
        </p:nvSpPr>
        <p:spPr>
          <a:xfrm>
            <a:off x="457200" y="1514902"/>
            <a:ext cx="8499144" cy="5131559"/>
          </a:xfrm>
        </p:spPr>
        <p:txBody>
          <a:bodyPr>
            <a:noAutofit/>
          </a:bodyPr>
          <a:lstStyle/>
          <a:p>
            <a:pPr marL="0" indent="0">
              <a:buNone/>
            </a:pPr>
            <a:r>
              <a:rPr lang="en-US" sz="5400" dirty="0" smtClean="0">
                <a:effectLst/>
              </a:rPr>
              <a:t>This </a:t>
            </a:r>
            <a:r>
              <a:rPr lang="en-US" sz="5400" dirty="0">
                <a:effectLst/>
              </a:rPr>
              <a:t>typifies all seats of evil power and political influence.  In this sense, the number (seven) of the mountains symbolizes universal power.</a:t>
            </a:r>
            <a:endParaRPr lang="en-US" sz="5400" i="1" dirty="0">
              <a:solidFill>
                <a:srgbClr val="FFFF00"/>
              </a:solidFill>
              <a:effectLst/>
            </a:endParaRPr>
          </a:p>
        </p:txBody>
      </p:sp>
    </p:spTree>
    <p:extLst>
      <p:ext uri="{BB962C8B-B14F-4D97-AF65-F5344CB8AC3E}">
        <p14:creationId xmlns:p14="http://schemas.microsoft.com/office/powerpoint/2010/main" val="2087444699"/>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17:10</a:t>
            </a:r>
            <a:endParaRPr lang="en-US" dirty="0">
              <a:solidFill>
                <a:srgbClr val="00FFFF"/>
              </a:solidFill>
            </a:endParaRPr>
          </a:p>
        </p:txBody>
      </p:sp>
      <p:sp>
        <p:nvSpPr>
          <p:cNvPr id="3" name="Content Placeholder 2"/>
          <p:cNvSpPr>
            <a:spLocks noGrp="1"/>
          </p:cNvSpPr>
          <p:nvPr>
            <p:ph idx="1"/>
          </p:nvPr>
        </p:nvSpPr>
        <p:spPr>
          <a:xfrm>
            <a:off x="533400" y="1214650"/>
            <a:ext cx="8422944" cy="5431811"/>
          </a:xfrm>
        </p:spPr>
        <p:txBody>
          <a:bodyPr>
            <a:noAutofit/>
          </a:bodyPr>
          <a:lstStyle/>
          <a:p>
            <a:pPr marL="0" indent="0">
              <a:buNone/>
            </a:pPr>
            <a:r>
              <a:rPr lang="en-US" sz="5400" i="1" dirty="0" smtClean="0">
                <a:solidFill>
                  <a:srgbClr val="FFFF00"/>
                </a:solidFill>
                <a:effectLst/>
              </a:rPr>
              <a:t>“And </a:t>
            </a:r>
            <a:r>
              <a:rPr lang="en-US" sz="5400" i="1" dirty="0">
                <a:solidFill>
                  <a:srgbClr val="FFFF00"/>
                </a:solidFill>
                <a:effectLst/>
              </a:rPr>
              <a:t>they are seven kings: five of them have fallen, and the one is still reigning. The seventh has not yet come, but when he comes he must continue for a short time</a:t>
            </a:r>
            <a:r>
              <a:rPr lang="en-US" sz="5400" i="1" dirty="0" smtClean="0">
                <a:solidFill>
                  <a:srgbClr val="FFFF00"/>
                </a:solidFill>
                <a:effectLst/>
              </a:rPr>
              <a:t>.”</a:t>
            </a:r>
            <a:endParaRPr lang="en-US" sz="5400" i="1" dirty="0">
              <a:solidFill>
                <a:srgbClr val="FFFF00"/>
              </a:solidFill>
              <a:effectLst/>
            </a:endParaRPr>
          </a:p>
          <a:p>
            <a:pPr marL="0" indent="0">
              <a:buNone/>
            </a:pPr>
            <a:endParaRPr lang="en-US" sz="3600" i="1" dirty="0">
              <a:solidFill>
                <a:srgbClr val="FFFF00"/>
              </a:solidFill>
              <a:effectLst/>
            </a:endParaRPr>
          </a:p>
        </p:txBody>
      </p:sp>
    </p:spTree>
    <p:extLst>
      <p:ext uri="{BB962C8B-B14F-4D97-AF65-F5344CB8AC3E}">
        <p14:creationId xmlns:p14="http://schemas.microsoft.com/office/powerpoint/2010/main" val="958433512"/>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17:10</a:t>
            </a:r>
            <a:endParaRPr lang="en-US" dirty="0">
              <a:solidFill>
                <a:srgbClr val="00FFFF"/>
              </a:solidFill>
            </a:endParaRPr>
          </a:p>
        </p:txBody>
      </p:sp>
      <p:sp>
        <p:nvSpPr>
          <p:cNvPr id="5" name="Content Placeholder 2"/>
          <p:cNvSpPr>
            <a:spLocks noGrp="1"/>
          </p:cNvSpPr>
          <p:nvPr>
            <p:ph idx="1"/>
          </p:nvPr>
        </p:nvSpPr>
        <p:spPr>
          <a:xfrm>
            <a:off x="457199" y="1310185"/>
            <a:ext cx="8581029" cy="5070142"/>
          </a:xfrm>
        </p:spPr>
        <p:txBody>
          <a:bodyPr>
            <a:noAutofit/>
          </a:bodyPr>
          <a:lstStyle/>
          <a:p>
            <a:pPr marL="0" indent="0">
              <a:buNone/>
            </a:pPr>
            <a:r>
              <a:rPr lang="en-US" sz="4800" dirty="0">
                <a:effectLst/>
              </a:rPr>
              <a:t>7 kings </a:t>
            </a:r>
            <a:r>
              <a:rPr lang="en-US" sz="4800" dirty="0" smtClean="0">
                <a:effectLst>
                  <a:outerShdw blurRad="38100" dist="38100" dir="2700000" algn="tl">
                    <a:srgbClr val="000000">
                      <a:alpha val="43137"/>
                    </a:srgbClr>
                  </a:outerShdw>
                </a:effectLst>
              </a:rPr>
              <a:t>would </a:t>
            </a:r>
            <a:r>
              <a:rPr lang="en-US" sz="4800" dirty="0">
                <a:effectLst>
                  <a:outerShdw blurRad="38100" dist="38100" dir="2700000" algn="tl">
                    <a:srgbClr val="000000">
                      <a:alpha val="43137"/>
                    </a:srgbClr>
                  </a:outerShdw>
                </a:effectLst>
              </a:rPr>
              <a:t>lead us to suppose that there were </a:t>
            </a:r>
            <a:r>
              <a:rPr lang="en-US" sz="4800" dirty="0" smtClean="0">
                <a:effectLst>
                  <a:outerShdw blurRad="38100" dist="38100" dir="2700000" algn="tl">
                    <a:srgbClr val="000000">
                      <a:alpha val="43137"/>
                    </a:srgbClr>
                  </a:outerShdw>
                </a:effectLst>
              </a:rPr>
              <a:t>administrations </a:t>
            </a:r>
            <a:r>
              <a:rPr lang="en-US" sz="4800" dirty="0">
                <a:effectLst>
                  <a:outerShdw blurRad="38100" dist="38100" dir="2700000" algn="tl">
                    <a:srgbClr val="000000">
                      <a:alpha val="43137"/>
                    </a:srgbClr>
                  </a:outerShdw>
                </a:effectLst>
              </a:rPr>
              <a:t>or forms of dominion, or </a:t>
            </a:r>
            <a:r>
              <a:rPr lang="en-US" sz="4800" dirty="0" smtClean="0">
                <a:effectLst>
                  <a:outerShdw blurRad="38100" dist="38100" dir="2700000" algn="tl">
                    <a:srgbClr val="000000">
                      <a:alpha val="43137"/>
                    </a:srgbClr>
                  </a:outerShdw>
                </a:effectLst>
              </a:rPr>
              <a:t>dynasties</a:t>
            </a:r>
            <a:r>
              <a:rPr lang="en-US" sz="4800" dirty="0">
                <a:effectLst>
                  <a:outerShdw blurRad="38100" dist="38100" dir="2700000" algn="tl">
                    <a:srgbClr val="000000">
                      <a:alpha val="43137"/>
                    </a:srgbClr>
                  </a:outerShdw>
                </a:effectLst>
              </a:rPr>
              <a:t> </a:t>
            </a:r>
            <a:r>
              <a:rPr lang="en-US" sz="4800" dirty="0" smtClean="0">
                <a:effectLst>
                  <a:outerShdw blurRad="38100" dist="38100" dir="2700000" algn="tl">
                    <a:srgbClr val="000000">
                      <a:alpha val="43137"/>
                    </a:srgbClr>
                  </a:outerShdw>
                </a:effectLst>
              </a:rPr>
              <a:t>which will exist at that time. The antichrist would be the chief leader of a confederation of world leaders.  </a:t>
            </a:r>
          </a:p>
        </p:txBody>
      </p:sp>
    </p:spTree>
    <p:extLst>
      <p:ext uri="{BB962C8B-B14F-4D97-AF65-F5344CB8AC3E}">
        <p14:creationId xmlns:p14="http://schemas.microsoft.com/office/powerpoint/2010/main" val="3720368284"/>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17:10</a:t>
            </a:r>
            <a:endParaRPr lang="en-US" dirty="0">
              <a:solidFill>
                <a:srgbClr val="00FFFF"/>
              </a:solidFill>
            </a:endParaRPr>
          </a:p>
        </p:txBody>
      </p:sp>
      <p:sp>
        <p:nvSpPr>
          <p:cNvPr id="5" name="Content Placeholder 2"/>
          <p:cNvSpPr>
            <a:spLocks noGrp="1"/>
          </p:cNvSpPr>
          <p:nvPr>
            <p:ph idx="1"/>
          </p:nvPr>
        </p:nvSpPr>
        <p:spPr>
          <a:xfrm>
            <a:off x="457199" y="1037230"/>
            <a:ext cx="8591265" cy="5609230"/>
          </a:xfrm>
        </p:spPr>
        <p:txBody>
          <a:bodyPr>
            <a:noAutofit/>
          </a:bodyPr>
          <a:lstStyle/>
          <a:p>
            <a:pPr marL="0" indent="0">
              <a:buNone/>
            </a:pPr>
            <a:r>
              <a:rPr lang="en-US" sz="3600" i="1" dirty="0" smtClean="0">
                <a:solidFill>
                  <a:srgbClr val="FFFF00"/>
                </a:solidFill>
                <a:effectLst/>
              </a:rPr>
              <a:t>“… five are fallen…”</a:t>
            </a:r>
            <a:r>
              <a:rPr lang="en-US" sz="3600" dirty="0" smtClean="0">
                <a:effectLst/>
              </a:rPr>
              <a:t> </a:t>
            </a:r>
          </a:p>
          <a:p>
            <a:pPr marL="0" indent="0">
              <a:buNone/>
            </a:pPr>
            <a:r>
              <a:rPr lang="en-US" sz="3600" dirty="0" smtClean="0">
                <a:effectLst/>
              </a:rPr>
              <a:t> This obviously refers to empires or kingdoms that once ruled but no longer reign. But the uncertainty continues as to who they are exactly. Could it be former Roman emperors or simply powerful nations that have come through history like Egypt</a:t>
            </a:r>
            <a:r>
              <a:rPr lang="en-US" sz="3600" dirty="0">
                <a:effectLst/>
              </a:rPr>
              <a:t>, Assyria, Babylon, </a:t>
            </a:r>
            <a:r>
              <a:rPr lang="en-US" sz="3600" dirty="0" smtClean="0">
                <a:effectLst/>
              </a:rPr>
              <a:t>Persia &amp; Greece? </a:t>
            </a:r>
            <a:r>
              <a:rPr lang="en-US" sz="3600" i="1" dirty="0" smtClean="0">
                <a:solidFill>
                  <a:srgbClr val="FFFF00"/>
                </a:solidFill>
                <a:effectLst/>
              </a:rPr>
              <a:t>The “one that is” </a:t>
            </a:r>
            <a:r>
              <a:rPr lang="en-US" sz="3600" dirty="0" smtClean="0">
                <a:effectLst/>
              </a:rPr>
              <a:t>could be alluding to Rome as it was the dominant empire in John’s time.</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0852094"/>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17:10</a:t>
            </a:r>
            <a:endParaRPr lang="en-US" dirty="0">
              <a:solidFill>
                <a:srgbClr val="00FFFF"/>
              </a:solidFill>
            </a:endParaRPr>
          </a:p>
        </p:txBody>
      </p:sp>
      <p:sp>
        <p:nvSpPr>
          <p:cNvPr id="5" name="Content Placeholder 2"/>
          <p:cNvSpPr>
            <a:spLocks noGrp="1"/>
          </p:cNvSpPr>
          <p:nvPr>
            <p:ph idx="1"/>
          </p:nvPr>
        </p:nvSpPr>
        <p:spPr>
          <a:xfrm>
            <a:off x="457199" y="1371600"/>
            <a:ext cx="8591265" cy="5274860"/>
          </a:xfrm>
        </p:spPr>
        <p:txBody>
          <a:bodyPr>
            <a:noAutofit/>
          </a:bodyPr>
          <a:lstStyle/>
          <a:p>
            <a:pPr marL="0" indent="0">
              <a:buNone/>
            </a:pPr>
            <a:r>
              <a:rPr lang="en-US" sz="3600" i="1" dirty="0">
                <a:solidFill>
                  <a:srgbClr val="FFFF00"/>
                </a:solidFill>
                <a:effectLst/>
              </a:rPr>
              <a:t>“… and the other is not yet come; and when he cometh, he must continue a short space”</a:t>
            </a:r>
            <a:r>
              <a:rPr lang="en-US" sz="3600" dirty="0" smtClean="0">
                <a:effectLst/>
              </a:rPr>
              <a:t> </a:t>
            </a:r>
          </a:p>
          <a:p>
            <a:pPr marL="0" indent="0">
              <a:buNone/>
            </a:pPr>
            <a:r>
              <a:rPr lang="en-US" sz="3600" dirty="0" smtClean="0">
                <a:effectLst/>
              </a:rPr>
              <a:t>The </a:t>
            </a:r>
            <a:r>
              <a:rPr lang="en-US" sz="3600" dirty="0">
                <a:effectLst/>
              </a:rPr>
              <a:t>sixth one is to be succeeded by </a:t>
            </a:r>
            <a:r>
              <a:rPr lang="en-US" sz="3600" dirty="0" smtClean="0">
                <a:effectLst/>
              </a:rPr>
              <a:t>another (which is the 7</a:t>
            </a:r>
            <a:r>
              <a:rPr lang="en-US" sz="3600" baseline="30000" dirty="0" smtClean="0">
                <a:effectLst/>
              </a:rPr>
              <a:t>th</a:t>
            </a:r>
            <a:r>
              <a:rPr lang="en-US" sz="3600" dirty="0" smtClean="0">
                <a:effectLst/>
              </a:rPr>
              <a:t>) </a:t>
            </a:r>
            <a:r>
              <a:rPr lang="en-US" sz="3600" dirty="0">
                <a:effectLst/>
              </a:rPr>
              <a:t>in the same line, or occupying the same dominion. When that form of dominion is set </a:t>
            </a:r>
            <a:r>
              <a:rPr lang="en-US" sz="3600" dirty="0" smtClean="0">
                <a:effectLst/>
              </a:rPr>
              <a:t>up; his </a:t>
            </a:r>
            <a:r>
              <a:rPr lang="en-US" sz="3600" dirty="0">
                <a:effectLst/>
              </a:rPr>
              <a:t>dominion will be of short duration. </a:t>
            </a:r>
            <a:r>
              <a:rPr lang="en-US" sz="3600" dirty="0" smtClean="0">
                <a:effectLst/>
              </a:rPr>
              <a:t>Whichever empire this is… its reign will be short-lived. </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9567109"/>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17:11</a:t>
            </a:r>
            <a:endParaRPr lang="en-US" dirty="0">
              <a:solidFill>
                <a:srgbClr val="00FFFF"/>
              </a:solidFill>
            </a:endParaRPr>
          </a:p>
        </p:txBody>
      </p:sp>
      <p:sp>
        <p:nvSpPr>
          <p:cNvPr id="5" name="Content Placeholder 2"/>
          <p:cNvSpPr>
            <a:spLocks noGrp="1"/>
          </p:cNvSpPr>
          <p:nvPr>
            <p:ph idx="1"/>
          </p:nvPr>
        </p:nvSpPr>
        <p:spPr>
          <a:xfrm>
            <a:off x="457199" y="1219199"/>
            <a:ext cx="8581029" cy="5427261"/>
          </a:xfrm>
        </p:spPr>
        <p:txBody>
          <a:bodyPr>
            <a:noAutofit/>
          </a:bodyPr>
          <a:lstStyle/>
          <a:p>
            <a:pPr marL="0" indent="0">
              <a:buNone/>
            </a:pPr>
            <a:r>
              <a:rPr lang="en-US" sz="3600" dirty="0" smtClean="0">
                <a:effectLst/>
              </a:rPr>
              <a:t>The </a:t>
            </a:r>
            <a:r>
              <a:rPr lang="en-US" sz="3600" dirty="0">
                <a:effectLst/>
              </a:rPr>
              <a:t>eighth in the </a:t>
            </a:r>
            <a:r>
              <a:rPr lang="en-US" sz="3600" dirty="0" smtClean="0">
                <a:effectLst/>
              </a:rPr>
              <a:t>succession of kingdoms would be the </a:t>
            </a:r>
            <a:r>
              <a:rPr lang="en-US" sz="3600" dirty="0"/>
              <a:t>a</a:t>
            </a:r>
            <a:r>
              <a:rPr lang="en-US" sz="3600" dirty="0" smtClean="0">
                <a:effectLst/>
              </a:rPr>
              <a:t>ntichristian </a:t>
            </a:r>
            <a:r>
              <a:rPr lang="en-US" sz="3600" dirty="0">
                <a:effectLst/>
              </a:rPr>
              <a:t>kingdom. The </a:t>
            </a:r>
            <a:r>
              <a:rPr lang="en-US" sz="3600" dirty="0"/>
              <a:t>a</a:t>
            </a:r>
            <a:r>
              <a:rPr lang="en-US" sz="3600" dirty="0" smtClean="0">
                <a:effectLst/>
              </a:rPr>
              <a:t>ntichrist springs </a:t>
            </a:r>
            <a:r>
              <a:rPr lang="en-US" sz="3600" dirty="0">
                <a:effectLst/>
              </a:rPr>
              <a:t>out of the </a:t>
            </a:r>
            <a:r>
              <a:rPr lang="en-US" sz="3600" dirty="0" smtClean="0">
                <a:effectLst/>
              </a:rPr>
              <a:t>seven</a:t>
            </a:r>
            <a:r>
              <a:rPr lang="en-US" sz="3600" dirty="0">
                <a:effectLst/>
              </a:rPr>
              <a:t> </a:t>
            </a:r>
            <a:r>
              <a:rPr lang="en-US" sz="3600" dirty="0" smtClean="0">
                <a:effectLst/>
              </a:rPr>
              <a:t>and is a part of the other seven empires. The </a:t>
            </a:r>
            <a:r>
              <a:rPr lang="en-US" sz="3600" dirty="0">
                <a:effectLst/>
              </a:rPr>
              <a:t>eighth is not merely one of the </a:t>
            </a:r>
            <a:r>
              <a:rPr lang="en-US" sz="3600" dirty="0" smtClean="0">
                <a:effectLst/>
              </a:rPr>
              <a:t>7 </a:t>
            </a:r>
            <a:r>
              <a:rPr lang="en-US" sz="3600" dirty="0">
                <a:effectLst/>
              </a:rPr>
              <a:t>restored, but a new power or person proceeding out of the seven, and at the same time embodying all </a:t>
            </a:r>
            <a:r>
              <a:rPr lang="en-US" sz="3600" dirty="0" smtClean="0">
                <a:effectLst/>
              </a:rPr>
              <a:t>the </a:t>
            </a:r>
            <a:r>
              <a:rPr lang="en-US" sz="3600" dirty="0">
                <a:effectLst/>
              </a:rPr>
              <a:t>features of the previous seven. </a:t>
            </a:r>
            <a:r>
              <a:rPr lang="en-US" sz="3600" dirty="0" smtClean="0">
                <a:effectLst/>
              </a:rPr>
              <a:t>The </a:t>
            </a:r>
            <a:r>
              <a:rPr lang="en-US" sz="3600" dirty="0">
                <a:effectLst/>
              </a:rPr>
              <a:t>eighth is the embodiment of </a:t>
            </a:r>
            <a:r>
              <a:rPr lang="en-US" sz="3600" dirty="0" smtClean="0">
                <a:effectLst/>
              </a:rPr>
              <a:t>all seven.</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65149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lstStyle/>
          <a:p>
            <a:pPr algn="ctr"/>
            <a:r>
              <a:rPr lang="en-US" sz="4800" b="1" u="sng" dirty="0" smtClean="0"/>
              <a:t>THE TRIBULATION</a:t>
            </a:r>
            <a:endParaRPr lang="en-US" sz="4800" b="1" u="sng" dirty="0"/>
          </a:p>
        </p:txBody>
      </p:sp>
      <p:sp>
        <p:nvSpPr>
          <p:cNvPr id="3" name="Content Placeholder 2"/>
          <p:cNvSpPr>
            <a:spLocks noGrp="1"/>
          </p:cNvSpPr>
          <p:nvPr>
            <p:ph idx="1"/>
          </p:nvPr>
        </p:nvSpPr>
        <p:spPr>
          <a:xfrm>
            <a:off x="304800" y="1524000"/>
            <a:ext cx="8839200" cy="5334000"/>
          </a:xfrm>
        </p:spPr>
        <p:txBody>
          <a:bodyPr/>
          <a:lstStyle/>
          <a:p>
            <a:pPr marL="0" lvl="0" indent="0">
              <a:spcBef>
                <a:spcPts val="600"/>
              </a:spcBef>
              <a:buClr>
                <a:schemeClr val="accent2"/>
              </a:buClr>
              <a:buSzPct val="85000"/>
              <a:buNone/>
              <a:defRPr/>
            </a:pPr>
            <a:r>
              <a:rPr lang="en-US" sz="3600" b="1" dirty="0" smtClean="0">
                <a:solidFill>
                  <a:srgbClr val="FFC000"/>
                </a:solidFill>
                <a:effectLst>
                  <a:outerShdw blurRad="38100" dist="38100" dir="2700000" algn="tl">
                    <a:srgbClr val="000000">
                      <a:alpha val="43137"/>
                    </a:srgbClr>
                  </a:outerShdw>
                </a:effectLst>
                <a:latin typeface="Century Gothic"/>
              </a:rPr>
              <a:t>   ► </a:t>
            </a:r>
            <a:r>
              <a:rPr lang="en-US" sz="4000" b="1" dirty="0" smtClean="0">
                <a:solidFill>
                  <a:srgbClr val="FFC000"/>
                </a:solidFill>
                <a:effectLst>
                  <a:outerShdw blurRad="38100" dist="38100" dir="2700000" algn="tl">
                    <a:srgbClr val="000000">
                      <a:alpha val="43137"/>
                    </a:srgbClr>
                  </a:outerShdw>
                </a:effectLst>
              </a:rPr>
              <a:t>The </a:t>
            </a:r>
            <a:r>
              <a:rPr lang="en-US" sz="4000" b="1" dirty="0">
                <a:solidFill>
                  <a:srgbClr val="FFC000"/>
                </a:solidFill>
                <a:effectLst>
                  <a:outerShdw blurRad="38100" dist="38100" dir="2700000" algn="tl">
                    <a:srgbClr val="000000">
                      <a:alpha val="43137"/>
                    </a:srgbClr>
                  </a:outerShdw>
                </a:effectLst>
              </a:rPr>
              <a:t>Nature of the Tribulation</a:t>
            </a:r>
          </a:p>
          <a:p>
            <a:pPr marL="640080" lvl="1" indent="-274320">
              <a:spcBef>
                <a:spcPts val="300"/>
              </a:spcBef>
              <a:buClr>
                <a:schemeClr val="accent2">
                  <a:shade val="75000"/>
                </a:schemeClr>
              </a:buClr>
              <a:buSzPct val="85000"/>
              <a:defRPr/>
            </a:pPr>
            <a:r>
              <a:rPr lang="en-US" sz="3600" b="1" dirty="0" smtClean="0"/>
              <a:t>It </a:t>
            </a:r>
            <a:r>
              <a:rPr lang="en-US" sz="3600" b="1" dirty="0"/>
              <a:t>is a time of wrath</a:t>
            </a:r>
          </a:p>
          <a:p>
            <a:pPr marL="640080" lvl="1" indent="-274320">
              <a:spcBef>
                <a:spcPts val="300"/>
              </a:spcBef>
              <a:buClr>
                <a:schemeClr val="accent2">
                  <a:shade val="75000"/>
                </a:schemeClr>
              </a:buClr>
              <a:buSzPct val="85000"/>
              <a:defRPr/>
            </a:pPr>
            <a:r>
              <a:rPr lang="en-US" sz="3600" b="1" dirty="0" smtClean="0"/>
              <a:t>It </a:t>
            </a:r>
            <a:r>
              <a:rPr lang="en-US" sz="3600" b="1" dirty="0"/>
              <a:t>is a time of judgment</a:t>
            </a:r>
          </a:p>
          <a:p>
            <a:pPr marL="640080" lvl="1" indent="-274320">
              <a:spcBef>
                <a:spcPts val="300"/>
              </a:spcBef>
              <a:buClr>
                <a:schemeClr val="accent2">
                  <a:shade val="75000"/>
                </a:schemeClr>
              </a:buClr>
              <a:buSzPct val="85000"/>
              <a:defRPr/>
            </a:pPr>
            <a:r>
              <a:rPr lang="en-US" sz="3600" b="1" dirty="0" smtClean="0"/>
              <a:t>It </a:t>
            </a:r>
            <a:r>
              <a:rPr lang="en-US" sz="3600" b="1" dirty="0"/>
              <a:t>is a time of </a:t>
            </a:r>
            <a:r>
              <a:rPr lang="en-US" sz="3600" b="1" dirty="0" smtClean="0"/>
              <a:t>Punishment</a:t>
            </a:r>
          </a:p>
          <a:p>
            <a:pPr marL="640080" lvl="1" indent="-274320">
              <a:spcBef>
                <a:spcPts val="300"/>
              </a:spcBef>
              <a:buClr>
                <a:schemeClr val="accent2">
                  <a:shade val="75000"/>
                </a:schemeClr>
              </a:buClr>
              <a:buSzPct val="85000"/>
              <a:defRPr/>
            </a:pPr>
            <a:endParaRPr lang="en-US" sz="3200" b="1" dirty="0">
              <a:effectLst>
                <a:outerShdw blurRad="38100" dist="38100" dir="2700000" algn="tl">
                  <a:srgbClr val="000000">
                    <a:alpha val="43137"/>
                  </a:srgbClr>
                </a:outerShdw>
              </a:effectLst>
            </a:endParaRPr>
          </a:p>
          <a:p>
            <a:pPr marL="365760" lvl="1" indent="0">
              <a:spcBef>
                <a:spcPts val="300"/>
              </a:spcBef>
              <a:buClr>
                <a:schemeClr val="accent2">
                  <a:shade val="75000"/>
                </a:schemeClr>
              </a:buClr>
              <a:buSzPct val="85000"/>
              <a:buNone/>
              <a:defRPr/>
            </a:pPr>
            <a:r>
              <a:rPr lang="en-US" sz="3600" b="1" dirty="0">
                <a:solidFill>
                  <a:srgbClr val="FFC000"/>
                </a:solidFill>
                <a:effectLst>
                  <a:outerShdw blurRad="38100" dist="38100" dir="2700000" algn="tl">
                    <a:srgbClr val="000000">
                      <a:alpha val="43137"/>
                    </a:srgbClr>
                  </a:outerShdw>
                </a:effectLst>
                <a:latin typeface="Century Gothic"/>
              </a:rPr>
              <a:t>► </a:t>
            </a:r>
            <a:r>
              <a:rPr lang="en-US" sz="4000" b="1" dirty="0" smtClean="0">
                <a:solidFill>
                  <a:srgbClr val="FFC000"/>
                </a:solidFill>
                <a:effectLst>
                  <a:outerShdw blurRad="38100" dist="38100" dir="2700000" algn="tl">
                    <a:srgbClr val="000000">
                      <a:alpha val="43137"/>
                    </a:srgbClr>
                  </a:outerShdw>
                </a:effectLst>
              </a:rPr>
              <a:t>The </a:t>
            </a:r>
            <a:r>
              <a:rPr lang="en-US" sz="4000" b="1" dirty="0">
                <a:solidFill>
                  <a:srgbClr val="FFC000"/>
                </a:solidFill>
                <a:effectLst>
                  <a:outerShdw blurRad="38100" dist="38100" dir="2700000" algn="tl">
                    <a:srgbClr val="000000">
                      <a:alpha val="43137"/>
                    </a:srgbClr>
                  </a:outerShdw>
                </a:effectLst>
              </a:rPr>
              <a:t>Purpose of the Tribulation</a:t>
            </a:r>
            <a:endParaRPr lang="en-US" sz="4000" b="1" dirty="0">
              <a:solidFill>
                <a:srgbClr val="FFC000"/>
              </a:solidFill>
            </a:endParaRPr>
          </a:p>
          <a:p>
            <a:pPr marL="640080" lvl="1" indent="-274320">
              <a:spcBef>
                <a:spcPts val="300"/>
              </a:spcBef>
              <a:buClr>
                <a:schemeClr val="accent2">
                  <a:shade val="75000"/>
                </a:schemeClr>
              </a:buClr>
              <a:buSzPct val="85000"/>
              <a:defRPr/>
            </a:pPr>
            <a:r>
              <a:rPr lang="en-US" sz="3600" b="1" dirty="0" smtClean="0"/>
              <a:t>To </a:t>
            </a:r>
            <a:r>
              <a:rPr lang="en-US" sz="3600" b="1" dirty="0"/>
              <a:t>pour out judgment on unbelievers</a:t>
            </a:r>
          </a:p>
          <a:p>
            <a:pPr marL="640080" lvl="1" indent="-274320">
              <a:spcBef>
                <a:spcPts val="300"/>
              </a:spcBef>
              <a:buClr>
                <a:schemeClr val="accent2">
                  <a:shade val="75000"/>
                </a:schemeClr>
              </a:buClr>
              <a:buSzPct val="85000"/>
              <a:defRPr/>
            </a:pPr>
            <a:r>
              <a:rPr lang="en-US" sz="3600" b="1" dirty="0" smtClean="0"/>
              <a:t>To </a:t>
            </a:r>
            <a:r>
              <a:rPr lang="en-US" sz="3600" b="1" dirty="0"/>
              <a:t>prepare Israel for the Messiah</a:t>
            </a:r>
          </a:p>
          <a:p>
            <a:pPr marL="640080" lvl="1" indent="-274320">
              <a:spcBef>
                <a:spcPts val="300"/>
              </a:spcBef>
              <a:buClr>
                <a:schemeClr val="accent2">
                  <a:shade val="75000"/>
                </a:schemeClr>
              </a:buClr>
              <a:buSzPct val="85000"/>
              <a:defRPr/>
            </a:pPr>
            <a:endParaRPr lang="en-US" sz="3200" b="1" dirty="0"/>
          </a:p>
          <a:p>
            <a:pPr marL="640080" lvl="1" indent="-274320">
              <a:spcBef>
                <a:spcPts val="300"/>
              </a:spcBef>
              <a:buClr>
                <a:schemeClr val="accent2">
                  <a:shade val="75000"/>
                </a:schemeClr>
              </a:buClr>
              <a:buSzPct val="85000"/>
              <a:defRPr/>
            </a:pPr>
            <a:endParaRPr lang="en-US" sz="1100" b="1" u="sng"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50894099"/>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17:11</a:t>
            </a:r>
            <a:endParaRPr lang="en-US" dirty="0">
              <a:solidFill>
                <a:srgbClr val="00FFFF"/>
              </a:solidFill>
            </a:endParaRPr>
          </a:p>
        </p:txBody>
      </p:sp>
      <p:sp>
        <p:nvSpPr>
          <p:cNvPr id="5" name="Content Placeholder 2"/>
          <p:cNvSpPr>
            <a:spLocks noGrp="1"/>
          </p:cNvSpPr>
          <p:nvPr>
            <p:ph idx="1"/>
          </p:nvPr>
        </p:nvSpPr>
        <p:spPr>
          <a:xfrm>
            <a:off x="457200" y="1295399"/>
            <a:ext cx="8407021" cy="5364707"/>
          </a:xfrm>
        </p:spPr>
        <p:txBody>
          <a:bodyPr>
            <a:noAutofit/>
          </a:bodyPr>
          <a:lstStyle/>
          <a:p>
            <a:pPr marL="0" indent="0">
              <a:buNone/>
            </a:pPr>
            <a:r>
              <a:rPr lang="en-US" sz="3600" dirty="0" smtClean="0">
                <a:effectLst/>
              </a:rPr>
              <a:t>It </a:t>
            </a:r>
            <a:r>
              <a:rPr lang="en-US" sz="3600" dirty="0">
                <a:effectLst/>
              </a:rPr>
              <a:t>was </a:t>
            </a:r>
            <a:r>
              <a:rPr lang="en-US" sz="3600" i="1" dirty="0">
                <a:solidFill>
                  <a:srgbClr val="FFFF00"/>
                </a:solidFill>
                <a:effectLst/>
              </a:rPr>
              <a:t>"of the seven;" </a:t>
            </a:r>
            <a:r>
              <a:rPr lang="en-US" sz="3600" i="1" dirty="0" smtClean="0">
                <a:solidFill>
                  <a:srgbClr val="FFFF00"/>
                </a:solidFill>
                <a:effectLst/>
              </a:rPr>
              <a:t> </a:t>
            </a:r>
            <a:r>
              <a:rPr lang="en-US" sz="3600" dirty="0" smtClean="0">
                <a:effectLst/>
              </a:rPr>
              <a:t>that </a:t>
            </a:r>
            <a:r>
              <a:rPr lang="en-US" sz="3600" dirty="0">
                <a:effectLst/>
              </a:rPr>
              <a:t>is, he belongs to </a:t>
            </a:r>
            <a:r>
              <a:rPr lang="en-US" sz="3600" dirty="0" smtClean="0">
                <a:effectLst/>
              </a:rPr>
              <a:t>them… a </a:t>
            </a:r>
            <a:r>
              <a:rPr lang="en-US" sz="3600" dirty="0">
                <a:effectLst/>
              </a:rPr>
              <a:t>continuation of the same power which </a:t>
            </a:r>
            <a:r>
              <a:rPr lang="en-US" sz="3600" dirty="0" smtClean="0">
                <a:effectLst/>
              </a:rPr>
              <a:t>they </a:t>
            </a:r>
            <a:r>
              <a:rPr lang="en-US" sz="3600" dirty="0">
                <a:effectLst/>
              </a:rPr>
              <a:t>exercised before him. </a:t>
            </a:r>
            <a:r>
              <a:rPr lang="en-US" sz="3600" dirty="0" smtClean="0">
                <a:effectLst/>
              </a:rPr>
              <a:t>He had </a:t>
            </a:r>
            <a:r>
              <a:rPr lang="en-US" sz="3600" dirty="0">
                <a:effectLst/>
              </a:rPr>
              <a:t>the characteristics and strength of </a:t>
            </a:r>
            <a:r>
              <a:rPr lang="en-US" sz="3600" dirty="0" smtClean="0">
                <a:effectLst/>
              </a:rPr>
              <a:t>all seven. It </a:t>
            </a:r>
            <a:r>
              <a:rPr lang="en-US" sz="3600" dirty="0">
                <a:effectLst/>
              </a:rPr>
              <a:t>was a </a:t>
            </a:r>
            <a:r>
              <a:rPr lang="en-US" sz="3600" dirty="0" smtClean="0">
                <a:effectLst/>
              </a:rPr>
              <a:t>prolonging </a:t>
            </a:r>
            <a:r>
              <a:rPr lang="en-US" sz="3600" dirty="0">
                <a:effectLst/>
              </a:rPr>
              <a:t>of the same power. </a:t>
            </a:r>
            <a:r>
              <a:rPr lang="en-US" sz="3600" dirty="0" smtClean="0">
                <a:effectLst/>
              </a:rPr>
              <a:t>The beast </a:t>
            </a:r>
            <a:r>
              <a:rPr lang="en-US" sz="3600" dirty="0">
                <a:effectLst/>
              </a:rPr>
              <a:t>had the same central </a:t>
            </a:r>
            <a:r>
              <a:rPr lang="en-US" sz="3600" dirty="0" smtClean="0">
                <a:effectLst/>
              </a:rPr>
              <a:t>seat and the same central headquarters .  It </a:t>
            </a:r>
            <a:r>
              <a:rPr lang="en-US" sz="3600" dirty="0">
                <a:effectLst/>
              </a:rPr>
              <a:t>extended over the same </a:t>
            </a:r>
            <a:r>
              <a:rPr lang="en-US" sz="3600" dirty="0" smtClean="0">
                <a:effectLst/>
              </a:rPr>
              <a:t>territory </a:t>
            </a:r>
            <a:r>
              <a:rPr lang="en-US" sz="3600" dirty="0">
                <a:effectLst/>
              </a:rPr>
              <a:t>and it embraced sooner or later the same nations. </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7758079"/>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17:11</a:t>
            </a:r>
            <a:endParaRPr lang="en-US" dirty="0">
              <a:solidFill>
                <a:srgbClr val="00FFFF"/>
              </a:solidFill>
            </a:endParaRPr>
          </a:p>
        </p:txBody>
      </p:sp>
      <p:sp>
        <p:nvSpPr>
          <p:cNvPr id="5" name="Content Placeholder 2"/>
          <p:cNvSpPr>
            <a:spLocks noGrp="1"/>
          </p:cNvSpPr>
          <p:nvPr>
            <p:ph idx="1"/>
          </p:nvPr>
        </p:nvSpPr>
        <p:spPr>
          <a:xfrm>
            <a:off x="533399" y="1523999"/>
            <a:ext cx="8474123" cy="5136107"/>
          </a:xfrm>
        </p:spPr>
        <p:txBody>
          <a:bodyPr>
            <a:noAutofit/>
          </a:bodyPr>
          <a:lstStyle/>
          <a:p>
            <a:pPr marL="0" indent="0">
              <a:buNone/>
            </a:pPr>
            <a:r>
              <a:rPr lang="en-US" sz="3600" dirty="0">
                <a:effectLst/>
              </a:rPr>
              <a:t>It </a:t>
            </a:r>
            <a:r>
              <a:rPr lang="en-US" sz="3600" dirty="0" smtClean="0">
                <a:effectLst/>
              </a:rPr>
              <a:t>will </a:t>
            </a:r>
            <a:r>
              <a:rPr lang="en-US" sz="3600" i="1" dirty="0" smtClean="0">
                <a:solidFill>
                  <a:srgbClr val="FFFF00"/>
                </a:solidFill>
                <a:effectLst/>
              </a:rPr>
              <a:t>“go </a:t>
            </a:r>
            <a:r>
              <a:rPr lang="en-US" sz="3600" i="1" dirty="0">
                <a:solidFill>
                  <a:srgbClr val="FFFF00"/>
                </a:solidFill>
                <a:effectLst/>
              </a:rPr>
              <a:t>into </a:t>
            </a:r>
            <a:r>
              <a:rPr lang="en-US" sz="3600" i="1" dirty="0" smtClean="0">
                <a:solidFill>
                  <a:srgbClr val="FFFF00"/>
                </a:solidFill>
                <a:effectLst/>
              </a:rPr>
              <a:t>perdition”</a:t>
            </a:r>
            <a:r>
              <a:rPr lang="en-US" sz="3600" dirty="0">
                <a:effectLst/>
              </a:rPr>
              <a:t>… </a:t>
            </a:r>
            <a:r>
              <a:rPr lang="en-US" sz="3600" dirty="0" smtClean="0">
                <a:effectLst/>
              </a:rPr>
              <a:t>Now mentioned twice </a:t>
            </a:r>
            <a:r>
              <a:rPr lang="en-US" sz="3600" i="1" dirty="0" smtClean="0">
                <a:solidFill>
                  <a:srgbClr val="FFFF00"/>
                </a:solidFill>
                <a:effectLst/>
              </a:rPr>
              <a:t>(</a:t>
            </a:r>
            <a:r>
              <a:rPr lang="en-US" sz="3600" i="1" dirty="0" err="1" smtClean="0">
                <a:solidFill>
                  <a:srgbClr val="FFFF00"/>
                </a:solidFill>
                <a:effectLst/>
              </a:rPr>
              <a:t>Vs</a:t>
            </a:r>
            <a:r>
              <a:rPr lang="en-US" sz="3600" i="1" dirty="0" smtClean="0">
                <a:solidFill>
                  <a:srgbClr val="FFFF00"/>
                </a:solidFill>
                <a:effectLst/>
              </a:rPr>
              <a:t> 8) </a:t>
            </a:r>
          </a:p>
          <a:p>
            <a:pPr marL="0" indent="0">
              <a:buNone/>
            </a:pPr>
            <a:r>
              <a:rPr lang="en-US" sz="3600" dirty="0" smtClean="0">
                <a:effectLst/>
              </a:rPr>
              <a:t>The doom of the antichrist and his kingdom will be sure and sudden. He will not escape destruction. One day the enemy will be crushed.  This dominion would </a:t>
            </a:r>
            <a:r>
              <a:rPr lang="en-US" sz="3600" dirty="0">
                <a:effectLst/>
              </a:rPr>
              <a:t>not be extended to a ninth, </a:t>
            </a:r>
            <a:r>
              <a:rPr lang="en-US" sz="3600" dirty="0" smtClean="0">
                <a:effectLst/>
              </a:rPr>
              <a:t>tenth </a:t>
            </a:r>
            <a:r>
              <a:rPr lang="en-US" sz="3600" dirty="0">
                <a:effectLst/>
              </a:rPr>
              <a:t>or eleventh </a:t>
            </a:r>
            <a:r>
              <a:rPr lang="en-US" sz="3600" dirty="0" smtClean="0">
                <a:effectLst/>
              </a:rPr>
              <a:t>reign </a:t>
            </a:r>
            <a:r>
              <a:rPr lang="en-US" sz="3600" dirty="0">
                <a:effectLst/>
              </a:rPr>
              <a:t>but would finally expire under the eighth.</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8504012"/>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17:12</a:t>
            </a:r>
            <a:endParaRPr lang="en-US" dirty="0">
              <a:solidFill>
                <a:srgbClr val="00FFFF"/>
              </a:solidFill>
            </a:endParaRPr>
          </a:p>
        </p:txBody>
      </p:sp>
      <p:sp>
        <p:nvSpPr>
          <p:cNvPr id="5" name="Content Placeholder 2"/>
          <p:cNvSpPr>
            <a:spLocks noGrp="1"/>
          </p:cNvSpPr>
          <p:nvPr>
            <p:ph idx="1"/>
          </p:nvPr>
        </p:nvSpPr>
        <p:spPr>
          <a:xfrm>
            <a:off x="457199" y="1091821"/>
            <a:ext cx="8550323" cy="5568286"/>
          </a:xfrm>
        </p:spPr>
        <p:txBody>
          <a:bodyPr>
            <a:noAutofit/>
          </a:bodyPr>
          <a:lstStyle/>
          <a:p>
            <a:pPr marL="0" indent="0">
              <a:buNone/>
            </a:pPr>
            <a:r>
              <a:rPr lang="en-US" sz="3400" i="1" dirty="0" smtClean="0">
                <a:solidFill>
                  <a:srgbClr val="FFFF00"/>
                </a:solidFill>
                <a:effectLst/>
              </a:rPr>
              <a:t>Rev</a:t>
            </a:r>
            <a:r>
              <a:rPr lang="en-US" sz="3400" i="1" dirty="0">
                <a:solidFill>
                  <a:srgbClr val="FFFF00"/>
                </a:solidFill>
                <a:effectLst/>
              </a:rPr>
              <a:t>. 17:12 </a:t>
            </a:r>
            <a:r>
              <a:rPr lang="en-US" sz="3400" dirty="0" smtClean="0">
                <a:effectLst/>
              </a:rPr>
              <a:t>refers </a:t>
            </a:r>
            <a:r>
              <a:rPr lang="en-US" sz="3400" dirty="0">
                <a:effectLst/>
              </a:rPr>
              <a:t>to end-time world leaders, but without </a:t>
            </a:r>
            <a:r>
              <a:rPr lang="en-US" sz="3400" dirty="0" smtClean="0">
                <a:effectLst/>
              </a:rPr>
              <a:t> specificity; </a:t>
            </a:r>
            <a:r>
              <a:rPr lang="en-US" sz="3400" dirty="0">
                <a:effectLst/>
              </a:rPr>
              <a:t> </a:t>
            </a:r>
            <a:r>
              <a:rPr lang="en-US" sz="3400" dirty="0" smtClean="0">
                <a:effectLst/>
              </a:rPr>
              <a:t>hence there is difficulty in identifying these leaders. We know that they represent </a:t>
            </a:r>
            <a:r>
              <a:rPr lang="en-US" sz="3400" dirty="0">
                <a:effectLst/>
              </a:rPr>
              <a:t>or denote ten kings; </a:t>
            </a:r>
            <a:r>
              <a:rPr lang="en-US" sz="3400" dirty="0" smtClean="0">
                <a:effectLst/>
              </a:rPr>
              <a:t>that is, 10 </a:t>
            </a:r>
            <a:r>
              <a:rPr lang="en-US" sz="3400" dirty="0">
                <a:effectLst/>
              </a:rPr>
              <a:t>kingdoms or </a:t>
            </a:r>
            <a:r>
              <a:rPr lang="en-US" sz="3400" dirty="0" smtClean="0">
                <a:effectLst/>
              </a:rPr>
              <a:t>powers… </a:t>
            </a:r>
            <a:r>
              <a:rPr lang="en-US" sz="3400" i="1" dirty="0" smtClean="0">
                <a:solidFill>
                  <a:srgbClr val="FFFF00"/>
                </a:solidFill>
                <a:effectLst/>
              </a:rPr>
              <a:t>“Which </a:t>
            </a:r>
            <a:r>
              <a:rPr lang="en-US" sz="3400" i="1" dirty="0">
                <a:solidFill>
                  <a:srgbClr val="FFFF00"/>
                </a:solidFill>
                <a:effectLst/>
              </a:rPr>
              <a:t>have received no kingdom as </a:t>
            </a:r>
            <a:r>
              <a:rPr lang="en-US" sz="3400" i="1" dirty="0" smtClean="0">
                <a:solidFill>
                  <a:srgbClr val="FFFF00"/>
                </a:solidFill>
                <a:effectLst/>
              </a:rPr>
              <a:t>yet”</a:t>
            </a:r>
            <a:r>
              <a:rPr lang="en-US" sz="3400" dirty="0" smtClean="0">
                <a:effectLst/>
              </a:rPr>
              <a:t>… But they </a:t>
            </a:r>
            <a:r>
              <a:rPr lang="en-US" sz="3400" dirty="0">
                <a:effectLst/>
              </a:rPr>
              <a:t>were not in existence </a:t>
            </a:r>
            <a:r>
              <a:rPr lang="en-US" sz="3400" dirty="0" smtClean="0">
                <a:effectLst/>
              </a:rPr>
              <a:t>nor reigning when </a:t>
            </a:r>
            <a:r>
              <a:rPr lang="en-US" sz="3400" dirty="0">
                <a:effectLst/>
              </a:rPr>
              <a:t>John wrote. </a:t>
            </a:r>
            <a:r>
              <a:rPr lang="en-US" sz="3400" dirty="0" smtClean="0">
                <a:effectLst/>
              </a:rPr>
              <a:t>It </a:t>
            </a:r>
            <a:r>
              <a:rPr lang="en-US" sz="3400" dirty="0">
                <a:effectLst/>
              </a:rPr>
              <a:t>seems that these ten kings or </a:t>
            </a:r>
            <a:r>
              <a:rPr lang="en-US" sz="3400" dirty="0" smtClean="0">
                <a:effectLst/>
              </a:rPr>
              <a:t>kingdoms </a:t>
            </a:r>
            <a:r>
              <a:rPr lang="en-US" sz="3400" dirty="0">
                <a:effectLst/>
              </a:rPr>
              <a:t>are to be contemporaries with the </a:t>
            </a:r>
            <a:r>
              <a:rPr lang="en-US" sz="3400" dirty="0" smtClean="0">
                <a:effectLst/>
              </a:rPr>
              <a:t>antichrist </a:t>
            </a:r>
            <a:r>
              <a:rPr lang="en-US" sz="3400" dirty="0">
                <a:effectLst/>
              </a:rPr>
              <a:t>in </a:t>
            </a:r>
            <a:r>
              <a:rPr lang="en-US" sz="3400" dirty="0" smtClean="0">
                <a:effectLst/>
              </a:rPr>
              <a:t>his </a:t>
            </a:r>
            <a:r>
              <a:rPr lang="en-US" sz="3400" dirty="0">
                <a:effectLst/>
              </a:rPr>
              <a:t>last or eighth </a:t>
            </a:r>
            <a:r>
              <a:rPr lang="en-US" sz="3400" dirty="0" smtClean="0">
                <a:effectLst/>
              </a:rPr>
              <a:t>dominion.</a:t>
            </a:r>
            <a:endParaRPr lang="en-US" sz="34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7265237"/>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17:12</a:t>
            </a:r>
            <a:endParaRPr lang="en-US" dirty="0">
              <a:solidFill>
                <a:srgbClr val="00FFFF"/>
              </a:solidFill>
            </a:endParaRPr>
          </a:p>
        </p:txBody>
      </p:sp>
      <p:sp>
        <p:nvSpPr>
          <p:cNvPr id="5" name="Content Placeholder 2"/>
          <p:cNvSpPr>
            <a:spLocks noGrp="1"/>
          </p:cNvSpPr>
          <p:nvPr>
            <p:ph idx="1"/>
          </p:nvPr>
        </p:nvSpPr>
        <p:spPr>
          <a:xfrm>
            <a:off x="457199" y="1219199"/>
            <a:ext cx="8550323" cy="5440907"/>
          </a:xfrm>
        </p:spPr>
        <p:txBody>
          <a:bodyPr>
            <a:noAutofit/>
          </a:bodyPr>
          <a:lstStyle/>
          <a:p>
            <a:pPr marL="0" indent="0">
              <a:buNone/>
            </a:pPr>
            <a:r>
              <a:rPr lang="en-US" sz="3600" i="1" dirty="0" smtClean="0">
                <a:solidFill>
                  <a:srgbClr val="FFFF00"/>
                </a:solidFill>
                <a:effectLst/>
              </a:rPr>
              <a:t>“…one hour...” </a:t>
            </a:r>
          </a:p>
          <a:p>
            <a:pPr marL="0" indent="0">
              <a:buNone/>
            </a:pPr>
            <a:r>
              <a:rPr lang="en-US" sz="3600" dirty="0" smtClean="0">
                <a:effectLst/>
              </a:rPr>
              <a:t>It </a:t>
            </a:r>
            <a:r>
              <a:rPr lang="en-US" sz="3600" dirty="0">
                <a:effectLst/>
              </a:rPr>
              <a:t>cannot be supposed that this is to be taken literally. The meaning </a:t>
            </a:r>
            <a:r>
              <a:rPr lang="en-US" sz="3600" dirty="0" smtClean="0">
                <a:effectLst/>
              </a:rPr>
              <a:t>is </a:t>
            </a:r>
            <a:r>
              <a:rPr lang="en-US" sz="3600" dirty="0">
                <a:effectLst/>
              </a:rPr>
              <a:t>that this would be brief and temporary. </a:t>
            </a:r>
            <a:r>
              <a:rPr lang="en-US" sz="3600" dirty="0" smtClean="0">
                <a:effectLst/>
              </a:rPr>
              <a:t>It denotes a short </a:t>
            </a:r>
            <a:r>
              <a:rPr lang="en-US" sz="3600" dirty="0">
                <a:effectLst/>
              </a:rPr>
              <a:t>period of </a:t>
            </a:r>
            <a:r>
              <a:rPr lang="en-US" sz="3600" dirty="0" smtClean="0">
                <a:effectLst/>
              </a:rPr>
              <a:t>time… one time only… a </a:t>
            </a:r>
            <a:r>
              <a:rPr lang="en-US" sz="3600" dirty="0">
                <a:effectLst/>
              </a:rPr>
              <a:t>definite </a:t>
            </a:r>
            <a:r>
              <a:rPr lang="en-US" sz="3600" dirty="0" smtClean="0">
                <a:effectLst/>
              </a:rPr>
              <a:t>season or time </a:t>
            </a:r>
            <a:r>
              <a:rPr lang="en-US" sz="3600" dirty="0">
                <a:effectLst/>
              </a:rPr>
              <a:t>of short </a:t>
            </a:r>
            <a:r>
              <a:rPr lang="en-US" sz="3600" dirty="0" smtClean="0">
                <a:effectLst/>
              </a:rPr>
              <a:t>duration. A similar expression is used to describe the tribulation period in </a:t>
            </a:r>
            <a:r>
              <a:rPr lang="en-US" sz="3600" i="1" dirty="0" smtClean="0">
                <a:solidFill>
                  <a:srgbClr val="FFFF00"/>
                </a:solidFill>
                <a:effectLst/>
              </a:rPr>
              <a:t>Rev. 3:10 </a:t>
            </a:r>
            <a:r>
              <a:rPr lang="en-US" sz="3600" dirty="0" smtClean="0">
                <a:effectLst/>
              </a:rPr>
              <a:t>when it was called the </a:t>
            </a:r>
            <a:r>
              <a:rPr lang="en-US" sz="3600" i="1" dirty="0" smtClean="0">
                <a:solidFill>
                  <a:srgbClr val="FFFF00"/>
                </a:solidFill>
                <a:effectLst/>
              </a:rPr>
              <a:t>“</a:t>
            </a:r>
            <a:r>
              <a:rPr lang="en-US" sz="3600" i="1" u="sng" dirty="0" smtClean="0">
                <a:solidFill>
                  <a:srgbClr val="FFFF00"/>
                </a:solidFill>
                <a:effectLst/>
              </a:rPr>
              <a:t>hour</a:t>
            </a:r>
            <a:r>
              <a:rPr lang="en-US" sz="3600" i="1" dirty="0" smtClean="0">
                <a:solidFill>
                  <a:srgbClr val="FFFF00"/>
                </a:solidFill>
                <a:effectLst/>
              </a:rPr>
              <a:t> of temptation.”</a:t>
            </a:r>
            <a:endParaRPr lang="en-US" sz="3600" i="1"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1067320"/>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17:13</a:t>
            </a:r>
            <a:endParaRPr lang="en-US" dirty="0">
              <a:solidFill>
                <a:srgbClr val="00FFFF"/>
              </a:solidFill>
            </a:endParaRPr>
          </a:p>
        </p:txBody>
      </p:sp>
      <p:sp>
        <p:nvSpPr>
          <p:cNvPr id="5" name="Content Placeholder 2"/>
          <p:cNvSpPr>
            <a:spLocks noGrp="1"/>
          </p:cNvSpPr>
          <p:nvPr>
            <p:ph idx="1"/>
          </p:nvPr>
        </p:nvSpPr>
        <p:spPr>
          <a:xfrm>
            <a:off x="457199" y="1371599"/>
            <a:ext cx="8550323" cy="5288507"/>
          </a:xfrm>
        </p:spPr>
        <p:txBody>
          <a:bodyPr>
            <a:noAutofit/>
          </a:bodyPr>
          <a:lstStyle/>
          <a:p>
            <a:pPr marL="0" indent="0">
              <a:buNone/>
            </a:pPr>
            <a:r>
              <a:rPr lang="en-US" sz="3600" i="1" dirty="0" smtClean="0">
                <a:solidFill>
                  <a:srgbClr val="FFFF00"/>
                </a:solidFill>
                <a:effectLst/>
              </a:rPr>
              <a:t>These </a:t>
            </a:r>
            <a:r>
              <a:rPr lang="en-US" sz="3600" i="1" dirty="0">
                <a:solidFill>
                  <a:srgbClr val="FFFF00"/>
                </a:solidFill>
                <a:effectLst/>
              </a:rPr>
              <a:t>have one </a:t>
            </a:r>
            <a:r>
              <a:rPr lang="en-US" sz="3600" i="1" dirty="0" smtClean="0">
                <a:solidFill>
                  <a:srgbClr val="FFFF00"/>
                </a:solidFill>
                <a:effectLst/>
              </a:rPr>
              <a:t>mind...</a:t>
            </a:r>
            <a:r>
              <a:rPr lang="en-US" sz="3600" dirty="0" smtClean="0">
                <a:effectLst/>
              </a:rPr>
              <a:t> They </a:t>
            </a:r>
            <a:r>
              <a:rPr lang="en-US" sz="3600" dirty="0">
                <a:effectLst/>
              </a:rPr>
              <a:t>are united in the promotion of the same </a:t>
            </a:r>
            <a:r>
              <a:rPr lang="en-US" sz="3600" dirty="0" smtClean="0">
                <a:effectLst/>
              </a:rPr>
              <a:t>objective. </a:t>
            </a:r>
          </a:p>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shall give their power and strength unto the beast. </a:t>
            </a:r>
            <a:r>
              <a:rPr lang="en-US" sz="3600" dirty="0">
                <a:effectLst/>
              </a:rPr>
              <a:t>They all </a:t>
            </a:r>
            <a:r>
              <a:rPr lang="en-US" sz="3600" dirty="0" smtClean="0">
                <a:effectLst/>
              </a:rPr>
              <a:t>will </a:t>
            </a:r>
            <a:r>
              <a:rPr lang="en-US" sz="3600" dirty="0">
                <a:effectLst/>
              </a:rPr>
              <a:t>give their warlike power and royal authority to the beast. </a:t>
            </a:r>
            <a:r>
              <a:rPr lang="en-US" sz="3600" dirty="0" smtClean="0">
                <a:effectLst>
                  <a:outerShdw blurRad="38100" dist="38100" dir="2700000" algn="tl">
                    <a:srgbClr val="000000">
                      <a:alpha val="43137"/>
                    </a:srgbClr>
                  </a:outerShdw>
                </a:effectLst>
              </a:rPr>
              <a:t>They shall </a:t>
            </a:r>
            <a:r>
              <a:rPr lang="en-US" sz="3600" dirty="0">
                <a:effectLst>
                  <a:outerShdw blurRad="38100" dist="38100" dir="2700000" algn="tl">
                    <a:srgbClr val="000000">
                      <a:alpha val="43137"/>
                    </a:srgbClr>
                  </a:outerShdw>
                </a:effectLst>
              </a:rPr>
              <a:t>lend their influence to the support of the </a:t>
            </a:r>
            <a:r>
              <a:rPr lang="en-US" sz="3600" dirty="0" smtClean="0">
                <a:effectLst>
                  <a:outerShdw blurRad="38100" dist="38100" dir="2700000" algn="tl">
                    <a:srgbClr val="000000">
                      <a:alpha val="43137"/>
                    </a:srgbClr>
                  </a:outerShdw>
                </a:effectLst>
              </a:rPr>
              <a:t>antichrist </a:t>
            </a:r>
            <a:r>
              <a:rPr lang="en-US" sz="3600" dirty="0">
                <a:effectLst>
                  <a:outerShdw blurRad="38100" dist="38100" dir="2700000" algn="tl">
                    <a:srgbClr val="000000">
                      <a:alpha val="43137"/>
                    </a:srgbClr>
                  </a:outerShdw>
                </a:effectLst>
              </a:rPr>
              <a:t>and become the upholders of that </a:t>
            </a:r>
            <a:r>
              <a:rPr lang="en-US" sz="3600" dirty="0" smtClean="0">
                <a:effectLst>
                  <a:outerShdw blurRad="38100" dist="38100" dir="2700000" algn="tl">
                    <a:srgbClr val="000000">
                      <a:alpha val="43137"/>
                    </a:srgbClr>
                  </a:outerShdw>
                </a:effectLst>
              </a:rPr>
              <a:t>kingdom. </a:t>
            </a:r>
            <a:r>
              <a:rPr lang="en-US" sz="3600" dirty="0">
                <a:effectLst>
                  <a:outerShdw blurRad="38100" dist="38100" dir="2700000" algn="tl">
                    <a:srgbClr val="000000">
                      <a:alpha val="43137"/>
                    </a:srgbClr>
                  </a:outerShdw>
                </a:effectLst>
              </a:rPr>
              <a:t>They </a:t>
            </a:r>
            <a:r>
              <a:rPr lang="en-US" sz="3600" dirty="0" smtClean="0">
                <a:effectLst>
                  <a:outerShdw blurRad="38100" dist="38100" dir="2700000" algn="tl">
                    <a:srgbClr val="000000">
                      <a:alpha val="43137"/>
                    </a:srgbClr>
                  </a:outerShdw>
                </a:effectLst>
              </a:rPr>
              <a:t>will become the beast’s </a:t>
            </a:r>
            <a:r>
              <a:rPr lang="en-US" sz="3600" dirty="0">
                <a:effectLst>
                  <a:outerShdw blurRad="38100" dist="38100" dir="2700000" algn="tl">
                    <a:srgbClr val="000000">
                      <a:alpha val="43137"/>
                    </a:srgbClr>
                  </a:outerShdw>
                </a:effectLst>
              </a:rPr>
              <a:t>dependent </a:t>
            </a:r>
            <a:r>
              <a:rPr lang="en-US" sz="3600" dirty="0" smtClean="0">
                <a:effectLst>
                  <a:outerShdw blurRad="38100" dist="38100" dir="2700000" algn="tl">
                    <a:srgbClr val="000000">
                      <a:alpha val="43137"/>
                    </a:srgbClr>
                  </a:outerShdw>
                </a:effectLst>
              </a:rPr>
              <a:t>allies.</a:t>
            </a:r>
          </a:p>
        </p:txBody>
      </p:sp>
    </p:spTree>
    <p:extLst>
      <p:ext uri="{BB962C8B-B14F-4D97-AF65-F5344CB8AC3E}">
        <p14:creationId xmlns:p14="http://schemas.microsoft.com/office/powerpoint/2010/main" val="765188110"/>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17:14</a:t>
            </a:r>
            <a:endParaRPr lang="en-US" dirty="0">
              <a:solidFill>
                <a:srgbClr val="00FFFF"/>
              </a:solidFill>
            </a:endParaRPr>
          </a:p>
        </p:txBody>
      </p:sp>
      <p:sp>
        <p:nvSpPr>
          <p:cNvPr id="5" name="Content Placeholder 2"/>
          <p:cNvSpPr>
            <a:spLocks noGrp="1"/>
          </p:cNvSpPr>
          <p:nvPr>
            <p:ph idx="1"/>
          </p:nvPr>
        </p:nvSpPr>
        <p:spPr>
          <a:xfrm>
            <a:off x="457199" y="1091821"/>
            <a:ext cx="8550323" cy="5568286"/>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These </a:t>
            </a:r>
            <a:r>
              <a:rPr lang="en-US" sz="3600" i="1" dirty="0">
                <a:solidFill>
                  <a:srgbClr val="FFFF00"/>
                </a:solidFill>
                <a:effectLst>
                  <a:outerShdw blurRad="38100" dist="38100" dir="2700000" algn="tl">
                    <a:srgbClr val="000000">
                      <a:alpha val="43137"/>
                    </a:srgbClr>
                  </a:outerShdw>
                </a:effectLst>
              </a:rPr>
              <a:t>will make war against the Lamb, and the Lamb will overcome them, because he is the Lord of lords and King of kings; and those who are with him are named, marked </a:t>
            </a:r>
            <a:r>
              <a:rPr lang="en-US" sz="3600" i="1" dirty="0" smtClean="0">
                <a:solidFill>
                  <a:srgbClr val="FFFF00"/>
                </a:solidFill>
                <a:effectLst>
                  <a:outerShdw blurRad="38100" dist="38100" dir="2700000" algn="tl">
                    <a:srgbClr val="000000">
                      <a:alpha val="43137"/>
                    </a:srgbClr>
                  </a:outerShdw>
                </a:effectLst>
              </a:rPr>
              <a:t>out </a:t>
            </a:r>
            <a:r>
              <a:rPr lang="en-US" sz="3600" i="1" dirty="0">
                <a:solidFill>
                  <a:srgbClr val="FFFF00"/>
                </a:solidFill>
                <a:effectLst>
                  <a:outerShdw blurRad="38100" dist="38100" dir="2700000" algn="tl">
                    <a:srgbClr val="000000">
                      <a:alpha val="43137"/>
                    </a:srgbClr>
                  </a:outerShdw>
                </a:effectLst>
              </a:rPr>
              <a:t>and true.</a:t>
            </a:r>
          </a:p>
          <a:p>
            <a:pPr marL="0" indent="0">
              <a:buNone/>
            </a:pPr>
            <a:r>
              <a:rPr lang="en-US" sz="3600" i="1" dirty="0" smtClean="0">
                <a:solidFill>
                  <a:srgbClr val="00FFFF"/>
                </a:solidFill>
                <a:effectLst>
                  <a:outerShdw blurRad="38100" dist="38100" dir="2700000" algn="tl">
                    <a:srgbClr val="000000">
                      <a:alpha val="43137"/>
                    </a:srgbClr>
                  </a:outerShdw>
                </a:effectLst>
              </a:rPr>
              <a:t>They </a:t>
            </a:r>
            <a:r>
              <a:rPr lang="en-US" sz="3600" i="1" dirty="0">
                <a:solidFill>
                  <a:srgbClr val="00FFFF"/>
                </a:solidFill>
                <a:effectLst>
                  <a:outerShdw blurRad="38100" dist="38100" dir="2700000" algn="tl">
                    <a:srgbClr val="000000">
                      <a:alpha val="43137"/>
                    </a:srgbClr>
                  </a:outerShdw>
                </a:effectLst>
              </a:rPr>
              <a:t>will fight with the Lamb, but the Lamb will conquer them, for he is Lord of lords and King of kings; so, too, will those with him who have received the Call and are chosen and faithful.</a:t>
            </a:r>
          </a:p>
          <a:p>
            <a:pPr marL="0" indent="0">
              <a:buNone/>
            </a:pP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274288"/>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17:15</a:t>
            </a:r>
            <a:endParaRPr lang="en-US" dirty="0">
              <a:solidFill>
                <a:srgbClr val="00FFFF"/>
              </a:solidFill>
            </a:endParaRPr>
          </a:p>
        </p:txBody>
      </p:sp>
      <p:sp>
        <p:nvSpPr>
          <p:cNvPr id="5" name="Content Placeholder 2"/>
          <p:cNvSpPr>
            <a:spLocks noGrp="1"/>
          </p:cNvSpPr>
          <p:nvPr>
            <p:ph idx="1"/>
          </p:nvPr>
        </p:nvSpPr>
        <p:spPr>
          <a:xfrm>
            <a:off x="457199" y="1678676"/>
            <a:ext cx="8550323" cy="4585647"/>
          </a:xfrm>
        </p:spPr>
        <p:txBody>
          <a:bodyPr>
            <a:noAutofit/>
          </a:bodyPr>
          <a:lstStyle/>
          <a:p>
            <a:pPr marL="0" indent="0">
              <a:buNone/>
            </a:pPr>
            <a:r>
              <a:rPr lang="en-US" sz="3600" dirty="0">
                <a:effectLst/>
              </a:rPr>
              <a:t>Here the angel </a:t>
            </a:r>
            <a:r>
              <a:rPr lang="en-US" sz="3600" dirty="0" smtClean="0">
                <a:effectLst/>
              </a:rPr>
              <a:t>proceeds and </a:t>
            </a:r>
            <a:r>
              <a:rPr lang="en-US" sz="3600" dirty="0">
                <a:effectLst/>
              </a:rPr>
              <a:t>goes on farther in the </a:t>
            </a:r>
            <a:r>
              <a:rPr lang="en-US" sz="3600" dirty="0" smtClean="0">
                <a:effectLst/>
              </a:rPr>
              <a:t>explanation </a:t>
            </a:r>
            <a:r>
              <a:rPr lang="en-US" sz="3600" dirty="0">
                <a:effectLst/>
              </a:rPr>
              <a:t>of the vision</a:t>
            </a:r>
            <a:r>
              <a:rPr lang="en-US" sz="3600" dirty="0" smtClean="0">
                <a:effectLst/>
              </a:rPr>
              <a:t>.  The </a:t>
            </a:r>
            <a:r>
              <a:rPr lang="en-US" sz="3600" dirty="0">
                <a:effectLst/>
              </a:rPr>
              <a:t>waters </a:t>
            </a:r>
            <a:r>
              <a:rPr lang="en-US" sz="3600" dirty="0" smtClean="0">
                <a:effectLst/>
              </a:rPr>
              <a:t>represent </a:t>
            </a:r>
            <a:r>
              <a:rPr lang="en-US" sz="3600" dirty="0">
                <a:effectLst/>
              </a:rPr>
              <a:t>a multitude of people. They would be composed of different </a:t>
            </a:r>
            <a:r>
              <a:rPr lang="en-US" sz="3600" dirty="0" smtClean="0">
                <a:effectLst/>
              </a:rPr>
              <a:t>nations </a:t>
            </a:r>
            <a:r>
              <a:rPr lang="en-US" sz="3600" dirty="0">
                <a:effectLst/>
              </a:rPr>
              <a:t>and would be of different languages. These are symbolical of the many nations and races which </a:t>
            </a:r>
            <a:r>
              <a:rPr lang="en-US" sz="3600" dirty="0" smtClean="0">
                <a:effectLst/>
              </a:rPr>
              <a:t>will support </a:t>
            </a:r>
            <a:r>
              <a:rPr lang="en-US" sz="3600" dirty="0">
                <a:effectLst/>
              </a:rPr>
              <a:t>the </a:t>
            </a:r>
            <a:r>
              <a:rPr lang="en-US" sz="3600" dirty="0" smtClean="0">
                <a:effectLst/>
              </a:rPr>
              <a:t>Babylonian system.</a:t>
            </a:r>
          </a:p>
        </p:txBody>
      </p:sp>
    </p:spTree>
    <p:extLst>
      <p:ext uri="{BB962C8B-B14F-4D97-AF65-F5344CB8AC3E}">
        <p14:creationId xmlns:p14="http://schemas.microsoft.com/office/powerpoint/2010/main" val="2354347731"/>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17:16</a:t>
            </a:r>
            <a:endParaRPr lang="en-US" dirty="0">
              <a:solidFill>
                <a:srgbClr val="00FFFF"/>
              </a:solidFill>
            </a:endParaRPr>
          </a:p>
        </p:txBody>
      </p:sp>
      <p:sp>
        <p:nvSpPr>
          <p:cNvPr id="5" name="Content Placeholder 2"/>
          <p:cNvSpPr>
            <a:spLocks noGrp="1"/>
          </p:cNvSpPr>
          <p:nvPr>
            <p:ph idx="1"/>
          </p:nvPr>
        </p:nvSpPr>
        <p:spPr>
          <a:xfrm>
            <a:off x="533399" y="1091821"/>
            <a:ext cx="8474123" cy="5568286"/>
          </a:xfrm>
        </p:spPr>
        <p:txBody>
          <a:bodyPr>
            <a:noAutofit/>
          </a:bodyPr>
          <a:lstStyle/>
          <a:p>
            <a:pPr marL="0" indent="0">
              <a:buNone/>
            </a:pPr>
            <a:r>
              <a:rPr lang="en-US" sz="3400" dirty="0" smtClean="0">
                <a:effectLst/>
              </a:rPr>
              <a:t>It </a:t>
            </a:r>
            <a:r>
              <a:rPr lang="en-US" sz="3400" dirty="0">
                <a:effectLst/>
              </a:rPr>
              <a:t>seems to refer to internal strife among the forces of </a:t>
            </a:r>
            <a:r>
              <a:rPr lang="en-US" sz="3400" dirty="0" smtClean="0">
                <a:effectLst/>
              </a:rPr>
              <a:t>evil. </a:t>
            </a:r>
            <a:r>
              <a:rPr lang="en-US" sz="3400" dirty="0">
                <a:effectLst/>
              </a:rPr>
              <a:t>This infighting was a strategy of God (as indicated by the next </a:t>
            </a:r>
            <a:r>
              <a:rPr lang="en-US" sz="3400" dirty="0" smtClean="0">
                <a:effectLst/>
              </a:rPr>
              <a:t>verse). At one stage evil was united and then evil becomes divided. This indicates </a:t>
            </a:r>
            <a:r>
              <a:rPr lang="en-US" sz="3400" dirty="0">
                <a:effectLst/>
              </a:rPr>
              <a:t>some great change in their feelings and </a:t>
            </a:r>
            <a:r>
              <a:rPr lang="en-US" sz="3400" dirty="0" smtClean="0">
                <a:effectLst/>
              </a:rPr>
              <a:t>policy. At one stage they were in league with the Babylon system and then in an instant they became enemies of the state.  The 10 kingdoms will turn against the city &amp; the system. </a:t>
            </a:r>
          </a:p>
        </p:txBody>
      </p:sp>
    </p:spTree>
    <p:extLst>
      <p:ext uri="{BB962C8B-B14F-4D97-AF65-F5344CB8AC3E}">
        <p14:creationId xmlns:p14="http://schemas.microsoft.com/office/powerpoint/2010/main" val="2053959426"/>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17:16</a:t>
            </a:r>
            <a:endParaRPr lang="en-US" dirty="0">
              <a:solidFill>
                <a:srgbClr val="00FFFF"/>
              </a:solidFill>
            </a:endParaRPr>
          </a:p>
        </p:txBody>
      </p:sp>
      <p:sp>
        <p:nvSpPr>
          <p:cNvPr id="5" name="Content Placeholder 2"/>
          <p:cNvSpPr>
            <a:spLocks noGrp="1"/>
          </p:cNvSpPr>
          <p:nvPr>
            <p:ph idx="1"/>
          </p:nvPr>
        </p:nvSpPr>
        <p:spPr>
          <a:xfrm>
            <a:off x="457199" y="1433015"/>
            <a:ext cx="8550323" cy="5227092"/>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shall make her desolate and </a:t>
            </a:r>
            <a:r>
              <a:rPr lang="en-US" sz="3600" i="1" dirty="0" smtClean="0">
                <a:solidFill>
                  <a:srgbClr val="FFFF00"/>
                </a:solidFill>
                <a:effectLst/>
              </a:rPr>
              <a:t>naked</a:t>
            </a:r>
            <a:endParaRPr lang="en-US" sz="3600" dirty="0">
              <a:effectLst/>
            </a:endParaRPr>
          </a:p>
          <a:p>
            <a:pPr marL="0" indent="0">
              <a:buNone/>
            </a:pPr>
            <a:r>
              <a:rPr lang="en-US" sz="3600" dirty="0" smtClean="0">
                <a:effectLst/>
              </a:rPr>
              <a:t>They shall strip her (that powerful city &amp; system) </a:t>
            </a:r>
            <a:r>
              <a:rPr lang="en-US" sz="3600" dirty="0">
                <a:effectLst/>
              </a:rPr>
              <a:t>of all her power and all her attractiveness. </a:t>
            </a:r>
          </a:p>
          <a:p>
            <a:pPr marL="0" indent="0">
              <a:buNone/>
            </a:pPr>
            <a:r>
              <a:rPr lang="en-US" sz="3600" i="1" dirty="0" smtClean="0">
                <a:solidFill>
                  <a:srgbClr val="FFFF00"/>
                </a:solidFill>
                <a:effectLst/>
              </a:rPr>
              <a:t>And </a:t>
            </a:r>
            <a:r>
              <a:rPr lang="en-US" sz="3600" i="1" dirty="0">
                <a:solidFill>
                  <a:srgbClr val="FFFF00"/>
                </a:solidFill>
                <a:effectLst/>
              </a:rPr>
              <a:t>shall eat her </a:t>
            </a:r>
            <a:r>
              <a:rPr lang="en-US" sz="3600" i="1" dirty="0" smtClean="0">
                <a:solidFill>
                  <a:srgbClr val="FFFF00"/>
                </a:solidFill>
                <a:effectLst/>
              </a:rPr>
              <a:t>flesh</a:t>
            </a:r>
            <a:r>
              <a:rPr lang="en-US" sz="3600" dirty="0" smtClean="0">
                <a:effectLst/>
              </a:rPr>
              <a:t> …Shall destroy her</a:t>
            </a:r>
          </a:p>
          <a:p>
            <a:pPr marL="0" indent="0">
              <a:buNone/>
            </a:pPr>
            <a:r>
              <a:rPr lang="en-US" sz="3600" i="1" dirty="0" smtClean="0">
                <a:solidFill>
                  <a:srgbClr val="FFFF00"/>
                </a:solidFill>
                <a:effectLst/>
              </a:rPr>
              <a:t>And </a:t>
            </a:r>
            <a:r>
              <a:rPr lang="en-US" sz="3600" i="1" dirty="0">
                <a:solidFill>
                  <a:srgbClr val="FFFF00"/>
                </a:solidFill>
                <a:effectLst/>
              </a:rPr>
              <a:t>burn her with </a:t>
            </a:r>
            <a:r>
              <a:rPr lang="en-US" sz="3600" i="1" dirty="0" smtClean="0">
                <a:solidFill>
                  <a:srgbClr val="FFFF00"/>
                </a:solidFill>
                <a:effectLst/>
              </a:rPr>
              <a:t>fire</a:t>
            </a:r>
            <a:r>
              <a:rPr lang="en-US" sz="3600" dirty="0" smtClean="0">
                <a:effectLst/>
              </a:rPr>
              <a:t> …Another </a:t>
            </a:r>
            <a:r>
              <a:rPr lang="en-US" sz="3600" dirty="0">
                <a:effectLst/>
              </a:rPr>
              <a:t>image </a:t>
            </a:r>
            <a:r>
              <a:rPr lang="en-US" sz="3600" dirty="0" smtClean="0">
                <a:effectLst/>
              </a:rPr>
              <a:t>of </a:t>
            </a:r>
            <a:r>
              <a:rPr lang="en-US" sz="3600" dirty="0">
                <a:effectLst/>
              </a:rPr>
              <a:t>destruction.</a:t>
            </a:r>
            <a:endParaRPr lang="en-US" sz="3600" dirty="0" smtClean="0">
              <a:effectLst/>
            </a:endParaRPr>
          </a:p>
        </p:txBody>
      </p:sp>
    </p:spTree>
    <p:extLst>
      <p:ext uri="{BB962C8B-B14F-4D97-AF65-F5344CB8AC3E}">
        <p14:creationId xmlns:p14="http://schemas.microsoft.com/office/powerpoint/2010/main" val="3238462004"/>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31" y="136478"/>
            <a:ext cx="7765321" cy="987188"/>
          </a:xfrm>
        </p:spPr>
        <p:txBody>
          <a:bodyPr/>
          <a:lstStyle/>
          <a:p>
            <a:pPr algn="ctr"/>
            <a:r>
              <a:rPr lang="en-US" u="sng" dirty="0">
                <a:solidFill>
                  <a:srgbClr val="FFFF00"/>
                </a:solidFill>
              </a:rPr>
              <a:t>Revelation </a:t>
            </a:r>
            <a:r>
              <a:rPr lang="en-US" u="sng" dirty="0" smtClean="0">
                <a:solidFill>
                  <a:srgbClr val="FFFF00"/>
                </a:solidFill>
              </a:rPr>
              <a:t>17:17</a:t>
            </a:r>
            <a:endParaRPr lang="en-US" dirty="0">
              <a:solidFill>
                <a:srgbClr val="00FFFF"/>
              </a:solidFill>
            </a:endParaRPr>
          </a:p>
        </p:txBody>
      </p:sp>
      <p:sp>
        <p:nvSpPr>
          <p:cNvPr id="5" name="Content Placeholder 2"/>
          <p:cNvSpPr>
            <a:spLocks noGrp="1"/>
          </p:cNvSpPr>
          <p:nvPr>
            <p:ph idx="1"/>
          </p:nvPr>
        </p:nvSpPr>
        <p:spPr>
          <a:xfrm>
            <a:off x="457199" y="887104"/>
            <a:ext cx="8550323" cy="5868538"/>
          </a:xfrm>
        </p:spPr>
        <p:txBody>
          <a:bodyPr>
            <a:noAutofit/>
          </a:bodyPr>
          <a:lstStyle/>
          <a:p>
            <a:pPr marL="0" indent="0">
              <a:buNone/>
            </a:pPr>
            <a:r>
              <a:rPr lang="en-US" sz="3400" i="1" dirty="0" smtClean="0">
                <a:solidFill>
                  <a:srgbClr val="FFFF00"/>
                </a:solidFill>
                <a:effectLst/>
              </a:rPr>
              <a:t>For </a:t>
            </a:r>
            <a:r>
              <a:rPr lang="en-US" sz="3400" i="1" dirty="0">
                <a:solidFill>
                  <a:srgbClr val="FFFF00"/>
                </a:solidFill>
                <a:effectLst/>
              </a:rPr>
              <a:t>God hath put in their hearts to </a:t>
            </a:r>
            <a:r>
              <a:rPr lang="en-US" sz="3400" i="1" dirty="0" err="1">
                <a:solidFill>
                  <a:srgbClr val="FFFF00"/>
                </a:solidFill>
                <a:effectLst/>
              </a:rPr>
              <a:t>fulfil</a:t>
            </a:r>
            <a:r>
              <a:rPr lang="en-US" sz="3400" i="1" dirty="0">
                <a:solidFill>
                  <a:srgbClr val="FFFF00"/>
                </a:solidFill>
                <a:effectLst/>
              </a:rPr>
              <a:t> his </a:t>
            </a:r>
            <a:r>
              <a:rPr lang="en-US" sz="3400" i="1" dirty="0" smtClean="0">
                <a:solidFill>
                  <a:srgbClr val="FFFF00"/>
                </a:solidFill>
                <a:effectLst/>
              </a:rPr>
              <a:t>will</a:t>
            </a:r>
            <a:r>
              <a:rPr lang="en-US" sz="3400" dirty="0" smtClean="0">
                <a:effectLst/>
              </a:rPr>
              <a:t>                 In </a:t>
            </a:r>
            <a:r>
              <a:rPr lang="en-US" sz="3400" dirty="0">
                <a:effectLst/>
              </a:rPr>
              <a:t>regard to the destruction of this mighty </a:t>
            </a:r>
            <a:r>
              <a:rPr lang="en-US" sz="3400" dirty="0" smtClean="0">
                <a:effectLst/>
              </a:rPr>
              <a:t>power… The kings </a:t>
            </a:r>
            <a:r>
              <a:rPr lang="en-US" sz="3400" dirty="0">
                <a:effectLst/>
              </a:rPr>
              <a:t>would be employed as </a:t>
            </a:r>
            <a:r>
              <a:rPr lang="en-US" sz="3400" dirty="0" smtClean="0">
                <a:effectLst/>
              </a:rPr>
              <a:t>God’s </a:t>
            </a:r>
            <a:r>
              <a:rPr lang="en-US" sz="3400" dirty="0">
                <a:effectLst/>
              </a:rPr>
              <a:t>agents </a:t>
            </a:r>
            <a:r>
              <a:rPr lang="en-US" sz="3400" dirty="0" smtClean="0">
                <a:effectLst/>
              </a:rPr>
              <a:t>to bring </a:t>
            </a:r>
            <a:r>
              <a:rPr lang="en-US" sz="3400" dirty="0">
                <a:effectLst/>
              </a:rPr>
              <a:t>about </a:t>
            </a:r>
            <a:r>
              <a:rPr lang="en-US" sz="3400" dirty="0" smtClean="0">
                <a:effectLst/>
              </a:rPr>
              <a:t>His </a:t>
            </a:r>
            <a:r>
              <a:rPr lang="en-US" sz="3400" dirty="0">
                <a:effectLst/>
              </a:rPr>
              <a:t>designs. Kings and princes are under the control of </a:t>
            </a:r>
            <a:r>
              <a:rPr lang="en-US" sz="3400" dirty="0" smtClean="0">
                <a:effectLst/>
              </a:rPr>
              <a:t>God and </a:t>
            </a:r>
            <a:r>
              <a:rPr lang="en-US" sz="3400" dirty="0">
                <a:effectLst/>
              </a:rPr>
              <a:t>whatever may be their own designs, they are in fact employed to accomplish </a:t>
            </a:r>
            <a:r>
              <a:rPr lang="en-US" sz="3400" dirty="0" smtClean="0">
                <a:effectLst/>
              </a:rPr>
              <a:t>God’s purposes </a:t>
            </a:r>
            <a:r>
              <a:rPr lang="en-US" sz="3400" dirty="0">
                <a:effectLst/>
              </a:rPr>
              <a:t>and are instruments in </a:t>
            </a:r>
            <a:r>
              <a:rPr lang="en-US" sz="3400" dirty="0" smtClean="0">
                <a:effectLst/>
              </a:rPr>
              <a:t>His </a:t>
            </a:r>
            <a:r>
              <a:rPr lang="en-US" sz="3400" dirty="0">
                <a:effectLst/>
              </a:rPr>
              <a:t>hands. </a:t>
            </a:r>
            <a:r>
              <a:rPr lang="en-US" sz="3400" dirty="0" smtClean="0">
                <a:effectLst/>
              </a:rPr>
              <a:t>They acted </a:t>
            </a:r>
            <a:r>
              <a:rPr lang="en-US" sz="3400" dirty="0">
                <a:effectLst/>
              </a:rPr>
              <a:t>harmoniously in their support of </a:t>
            </a:r>
            <a:r>
              <a:rPr lang="en-US" sz="3400" dirty="0" smtClean="0">
                <a:effectLst/>
              </a:rPr>
              <a:t>the powerful city, </a:t>
            </a:r>
            <a:r>
              <a:rPr lang="en-US" sz="3400" dirty="0">
                <a:effectLst/>
              </a:rPr>
              <a:t>and so they will </a:t>
            </a:r>
            <a:r>
              <a:rPr lang="en-US" sz="3400" dirty="0" smtClean="0">
                <a:effectLst/>
              </a:rPr>
              <a:t>be united in </a:t>
            </a:r>
            <a:r>
              <a:rPr lang="en-US" sz="3400" dirty="0">
                <a:effectLst/>
              </a:rPr>
              <a:t>its final destruction. </a:t>
            </a:r>
            <a:endParaRPr lang="en-US" sz="3400" dirty="0" smtClean="0">
              <a:effectLst/>
            </a:endParaRPr>
          </a:p>
        </p:txBody>
      </p:sp>
    </p:spTree>
    <p:extLst>
      <p:ext uri="{BB962C8B-B14F-4D97-AF65-F5344CB8AC3E}">
        <p14:creationId xmlns:p14="http://schemas.microsoft.com/office/powerpoint/2010/main" val="17846966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lstStyle/>
          <a:p>
            <a:pPr algn="ctr"/>
            <a:r>
              <a:rPr lang="en-US" sz="4800" b="1" u="sng" dirty="0" smtClean="0"/>
              <a:t>THE TRIBULATION</a:t>
            </a:r>
            <a:endParaRPr lang="en-US" sz="4800" b="1" u="sng" dirty="0"/>
          </a:p>
        </p:txBody>
      </p:sp>
      <p:sp>
        <p:nvSpPr>
          <p:cNvPr id="3" name="Content Placeholder 2"/>
          <p:cNvSpPr>
            <a:spLocks noGrp="1"/>
          </p:cNvSpPr>
          <p:nvPr>
            <p:ph idx="1"/>
          </p:nvPr>
        </p:nvSpPr>
        <p:spPr>
          <a:xfrm>
            <a:off x="304800" y="1524000"/>
            <a:ext cx="8839200" cy="5334000"/>
          </a:xfrm>
        </p:spPr>
        <p:txBody>
          <a:bodyPr/>
          <a:lstStyle/>
          <a:p>
            <a:pPr marL="0" lvl="0" indent="0">
              <a:spcBef>
                <a:spcPts val="600"/>
              </a:spcBef>
              <a:buClr>
                <a:schemeClr val="accent2"/>
              </a:buClr>
              <a:buSzPct val="85000"/>
              <a:buNone/>
              <a:defRPr/>
            </a:pPr>
            <a:r>
              <a:rPr lang="en-US" sz="3600" b="1" dirty="0">
                <a:solidFill>
                  <a:srgbClr val="FFC000"/>
                </a:solidFill>
                <a:effectLst>
                  <a:outerShdw blurRad="38100" dist="38100" dir="2700000" algn="tl">
                    <a:srgbClr val="000000">
                      <a:alpha val="43137"/>
                    </a:srgbClr>
                  </a:outerShdw>
                </a:effectLst>
                <a:latin typeface="Century Gothic"/>
              </a:rPr>
              <a:t> </a:t>
            </a:r>
            <a:r>
              <a:rPr lang="en-US" sz="3600" b="1" dirty="0" smtClean="0">
                <a:solidFill>
                  <a:srgbClr val="FFC000"/>
                </a:solidFill>
                <a:effectLst>
                  <a:outerShdw blurRad="38100" dist="38100" dir="2700000" algn="tl">
                    <a:srgbClr val="000000">
                      <a:alpha val="43137"/>
                    </a:srgbClr>
                  </a:outerShdw>
                </a:effectLst>
                <a:latin typeface="Century Gothic"/>
              </a:rPr>
              <a:t> ► </a:t>
            </a:r>
            <a:r>
              <a:rPr lang="en-US" sz="4000" b="1" dirty="0" smtClean="0">
                <a:solidFill>
                  <a:srgbClr val="FFC000"/>
                </a:solidFill>
                <a:effectLst>
                  <a:outerShdw blurRad="38100" dist="38100" dir="2700000" algn="tl">
                    <a:srgbClr val="000000">
                      <a:alpha val="43137"/>
                    </a:srgbClr>
                  </a:outerShdw>
                </a:effectLst>
              </a:rPr>
              <a:t>The </a:t>
            </a:r>
            <a:r>
              <a:rPr lang="en-US" sz="4000" b="1" dirty="0">
                <a:solidFill>
                  <a:srgbClr val="FFC000"/>
                </a:solidFill>
                <a:effectLst>
                  <a:outerShdw blurRad="38100" dist="38100" dir="2700000" algn="tl">
                    <a:srgbClr val="000000">
                      <a:alpha val="43137"/>
                    </a:srgbClr>
                  </a:outerShdw>
                </a:effectLst>
              </a:rPr>
              <a:t>Source of the Tribulation</a:t>
            </a:r>
          </a:p>
          <a:p>
            <a:pPr marL="640080" lvl="1" indent="-274320">
              <a:spcBef>
                <a:spcPts val="300"/>
              </a:spcBef>
              <a:buClr>
                <a:schemeClr val="accent2">
                  <a:shade val="75000"/>
                </a:schemeClr>
              </a:buClr>
              <a:buSzPct val="85000"/>
              <a:defRPr/>
            </a:pPr>
            <a:r>
              <a:rPr lang="en-US" sz="3600" b="1" dirty="0" smtClean="0"/>
              <a:t>God </a:t>
            </a:r>
            <a:r>
              <a:rPr lang="en-US" sz="3600" b="1" dirty="0"/>
              <a:t>will be the </a:t>
            </a:r>
            <a:r>
              <a:rPr lang="en-US" sz="3600" b="1" i="1" dirty="0">
                <a:solidFill>
                  <a:srgbClr val="FFC000"/>
                </a:solidFill>
              </a:rPr>
              <a:t>primary</a:t>
            </a:r>
            <a:r>
              <a:rPr lang="en-US" sz="3600" b="1" dirty="0"/>
              <a:t> source to execute the 7 seals, </a:t>
            </a:r>
            <a:r>
              <a:rPr lang="en-US" sz="3600" b="1" dirty="0" smtClean="0"/>
              <a:t>7 trumpets </a:t>
            </a:r>
            <a:r>
              <a:rPr lang="en-US" sz="3600" b="1" dirty="0"/>
              <a:t>&amp; </a:t>
            </a:r>
            <a:r>
              <a:rPr lang="en-US" sz="3600" b="1" dirty="0" smtClean="0"/>
              <a:t>7 bowls</a:t>
            </a:r>
            <a:endParaRPr lang="en-US" sz="3600" b="1" dirty="0"/>
          </a:p>
          <a:p>
            <a:pPr marL="640080" lvl="1" indent="-274320">
              <a:spcBef>
                <a:spcPts val="300"/>
              </a:spcBef>
              <a:buClr>
                <a:schemeClr val="accent2">
                  <a:shade val="75000"/>
                </a:schemeClr>
              </a:buClr>
              <a:buSzPct val="85000"/>
              <a:defRPr/>
            </a:pPr>
            <a:r>
              <a:rPr lang="en-US" sz="3600" b="1" dirty="0" smtClean="0"/>
              <a:t>Satan </a:t>
            </a:r>
            <a:r>
              <a:rPr lang="en-US" sz="3600" b="1" dirty="0"/>
              <a:t>will be a </a:t>
            </a:r>
            <a:r>
              <a:rPr lang="en-US" sz="3600" b="1" i="1" dirty="0">
                <a:solidFill>
                  <a:srgbClr val="FFC000"/>
                </a:solidFill>
              </a:rPr>
              <a:t>secondary</a:t>
            </a:r>
            <a:r>
              <a:rPr lang="en-US" sz="3600" b="1" dirty="0"/>
              <a:t> source to persecute tribulation saints &amp; Israel</a:t>
            </a:r>
          </a:p>
          <a:p>
            <a:pPr marL="640080" lvl="1" indent="-274320">
              <a:spcBef>
                <a:spcPts val="300"/>
              </a:spcBef>
              <a:buClr>
                <a:schemeClr val="accent2">
                  <a:shade val="75000"/>
                </a:schemeClr>
              </a:buClr>
              <a:buSzPct val="85000"/>
              <a:defRPr/>
            </a:pPr>
            <a:r>
              <a:rPr lang="en-US" sz="3600" b="1" dirty="0" smtClean="0"/>
              <a:t>The </a:t>
            </a:r>
            <a:r>
              <a:rPr lang="en-US" sz="3600" b="1" dirty="0"/>
              <a:t>anti-Christ will be a </a:t>
            </a:r>
            <a:r>
              <a:rPr lang="en-US" sz="3600" b="1" i="1" dirty="0" smtClean="0">
                <a:solidFill>
                  <a:srgbClr val="FFC000"/>
                </a:solidFill>
              </a:rPr>
              <a:t>false</a:t>
            </a:r>
            <a:r>
              <a:rPr lang="en-US" sz="3600" b="1" dirty="0" smtClean="0"/>
              <a:t> source </a:t>
            </a:r>
            <a:r>
              <a:rPr lang="en-US" sz="3600" b="1" dirty="0"/>
              <a:t>of </a:t>
            </a:r>
            <a:r>
              <a:rPr lang="en-US" sz="3600" b="1" dirty="0" smtClean="0"/>
              <a:t>peace </a:t>
            </a:r>
            <a:r>
              <a:rPr lang="en-US" sz="3600" b="1" dirty="0"/>
              <a:t>&amp; </a:t>
            </a:r>
            <a:r>
              <a:rPr lang="en-US" sz="3600" b="1" dirty="0" smtClean="0"/>
              <a:t>then a </a:t>
            </a:r>
            <a:r>
              <a:rPr lang="en-US" sz="3600" b="1" i="1" dirty="0" smtClean="0">
                <a:solidFill>
                  <a:srgbClr val="FFC000"/>
                </a:solidFill>
              </a:rPr>
              <a:t>real</a:t>
            </a:r>
            <a:r>
              <a:rPr lang="en-US" sz="3600" b="1" dirty="0" smtClean="0"/>
              <a:t> source of pain </a:t>
            </a:r>
            <a:r>
              <a:rPr lang="en-US" sz="3600" b="1" dirty="0"/>
              <a:t>&amp; discomfort</a:t>
            </a:r>
          </a:p>
          <a:p>
            <a:pPr marL="0" lvl="0" indent="0">
              <a:spcBef>
                <a:spcPts val="600"/>
              </a:spcBef>
              <a:buClr>
                <a:schemeClr val="accent2"/>
              </a:buClr>
              <a:buSzPct val="85000"/>
              <a:buNone/>
              <a:defRPr/>
            </a:pPr>
            <a:endParaRPr lang="en-US" sz="3200" b="1" dirty="0"/>
          </a:p>
          <a:p>
            <a:pPr marL="640080" lvl="1" indent="-274320">
              <a:spcBef>
                <a:spcPts val="300"/>
              </a:spcBef>
              <a:buClr>
                <a:schemeClr val="accent2">
                  <a:shade val="75000"/>
                </a:schemeClr>
              </a:buClr>
              <a:buSzPct val="85000"/>
              <a:defRPr/>
            </a:pPr>
            <a:endParaRPr lang="en-US" sz="1100" b="1" u="sng"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1297184689"/>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0"/>
            <a:ext cx="7772400" cy="3581400"/>
          </a:xfrm>
        </p:spPr>
        <p:txBody>
          <a:bodyPr/>
          <a:lstStyle/>
          <a:p>
            <a:pPr algn="ctr"/>
            <a:r>
              <a:rPr lang="en-US" sz="14000" i="1" dirty="0" smtClean="0">
                <a:solidFill>
                  <a:srgbClr val="FF0000"/>
                </a:solidFill>
              </a:rPr>
              <a:t>THE END</a:t>
            </a:r>
            <a:endParaRPr lang="en-US" sz="14000" i="1" dirty="0">
              <a:solidFill>
                <a:srgbClr val="FF0000"/>
              </a:solidFill>
            </a:endParaRPr>
          </a:p>
        </p:txBody>
      </p:sp>
    </p:spTree>
    <p:extLst>
      <p:ext uri="{BB962C8B-B14F-4D97-AF65-F5344CB8AC3E}">
        <p14:creationId xmlns:p14="http://schemas.microsoft.com/office/powerpoint/2010/main" val="16914856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lstStyle/>
          <a:p>
            <a:pPr algn="ctr"/>
            <a:r>
              <a:rPr lang="en-US" sz="4800" b="1" u="sng" dirty="0" smtClean="0"/>
              <a:t>THE TRIBULATION</a:t>
            </a:r>
            <a:endParaRPr lang="en-US" sz="4800" b="1" u="sng" dirty="0"/>
          </a:p>
        </p:txBody>
      </p:sp>
      <p:sp>
        <p:nvSpPr>
          <p:cNvPr id="3" name="Content Placeholder 2"/>
          <p:cNvSpPr>
            <a:spLocks noGrp="1"/>
          </p:cNvSpPr>
          <p:nvPr>
            <p:ph idx="1"/>
          </p:nvPr>
        </p:nvSpPr>
        <p:spPr>
          <a:xfrm>
            <a:off x="381000" y="1295400"/>
            <a:ext cx="8763000" cy="5562600"/>
          </a:xfrm>
        </p:spPr>
        <p:txBody>
          <a:bodyPr/>
          <a:lstStyle/>
          <a:p>
            <a:pPr marL="0" indent="0">
              <a:spcBef>
                <a:spcPts val="600"/>
              </a:spcBef>
              <a:buClr>
                <a:schemeClr val="accent2"/>
              </a:buClr>
              <a:buSzPct val="85000"/>
              <a:buNone/>
              <a:defRPr/>
            </a:pPr>
            <a:r>
              <a:rPr lang="en-US" sz="3600" b="1" dirty="0" smtClean="0">
                <a:solidFill>
                  <a:srgbClr val="FFFF00"/>
                </a:solidFill>
              </a:rPr>
              <a:t>Tribulation</a:t>
            </a:r>
            <a:r>
              <a:rPr lang="en-US" sz="3600" dirty="0"/>
              <a:t> simply means "</a:t>
            </a:r>
            <a:r>
              <a:rPr lang="en-US" sz="3600" dirty="0">
                <a:solidFill>
                  <a:srgbClr val="FFFF00"/>
                </a:solidFill>
              </a:rPr>
              <a:t>pressure</a:t>
            </a:r>
            <a:r>
              <a:rPr lang="en-US" sz="3600" dirty="0"/>
              <a:t> (literally or figuratively): </a:t>
            </a:r>
            <a:r>
              <a:rPr lang="en-US" sz="3600" dirty="0" smtClean="0">
                <a:solidFill>
                  <a:srgbClr val="FFFF00"/>
                </a:solidFill>
              </a:rPr>
              <a:t>affliction, </a:t>
            </a:r>
            <a:r>
              <a:rPr lang="en-US" sz="3600" dirty="0">
                <a:solidFill>
                  <a:srgbClr val="FFFF00"/>
                </a:solidFill>
              </a:rPr>
              <a:t>anguish, burdened, persecution, tribulation, </a:t>
            </a:r>
            <a:r>
              <a:rPr lang="en-US" sz="3600" dirty="0" smtClean="0">
                <a:solidFill>
                  <a:srgbClr val="FFFF00"/>
                </a:solidFill>
              </a:rPr>
              <a:t>trouble</a:t>
            </a:r>
            <a:r>
              <a:rPr lang="en-US" sz="3600" dirty="0" smtClean="0"/>
              <a:t>"</a:t>
            </a:r>
            <a:r>
              <a:rPr lang="en-US" sz="3600" dirty="0"/>
              <a:t> </a:t>
            </a:r>
            <a:r>
              <a:rPr lang="en-US" sz="3600" dirty="0" smtClean="0"/>
              <a:t>and </a:t>
            </a:r>
            <a:r>
              <a:rPr lang="en-US" sz="3600" dirty="0"/>
              <a:t>can refer to anything from the daily trials of life to </a:t>
            </a:r>
            <a:r>
              <a:rPr lang="en-US" sz="3600" dirty="0">
                <a:solidFill>
                  <a:srgbClr val="FFFF00"/>
                </a:solidFill>
              </a:rPr>
              <a:t>very severe trials including persecutions for the </a:t>
            </a:r>
            <a:r>
              <a:rPr lang="en-US" sz="3600" dirty="0" smtClean="0">
                <a:solidFill>
                  <a:srgbClr val="FFFF00"/>
                </a:solidFill>
              </a:rPr>
              <a:t>faith</a:t>
            </a:r>
            <a:r>
              <a:rPr lang="en-US" sz="3600" dirty="0" smtClean="0"/>
              <a:t>.</a:t>
            </a:r>
          </a:p>
          <a:p>
            <a:pPr marL="0" indent="0">
              <a:spcBef>
                <a:spcPts val="600"/>
              </a:spcBef>
              <a:buClr>
                <a:schemeClr val="accent2"/>
              </a:buClr>
              <a:buSzPct val="85000"/>
              <a:buNone/>
              <a:defRPr/>
            </a:pPr>
            <a:r>
              <a:rPr lang="en-US" sz="3600" dirty="0" smtClean="0"/>
              <a:t>However, when we </a:t>
            </a:r>
            <a:r>
              <a:rPr lang="en-US" sz="3600" dirty="0"/>
              <a:t>refer </a:t>
            </a:r>
            <a:r>
              <a:rPr lang="en-US" sz="3600" dirty="0" smtClean="0"/>
              <a:t>to </a:t>
            </a:r>
            <a:r>
              <a:rPr lang="en-US" sz="3600" b="1" i="1" u="sng" dirty="0" smtClean="0">
                <a:solidFill>
                  <a:srgbClr val="FFFF00"/>
                </a:solidFill>
                <a:effectLst>
                  <a:outerShdw blurRad="38100" dist="38100" dir="2700000" algn="tl">
                    <a:srgbClr val="000000">
                      <a:alpha val="43137"/>
                    </a:srgbClr>
                  </a:outerShdw>
                </a:effectLst>
              </a:rPr>
              <a:t>the </a:t>
            </a:r>
            <a:r>
              <a:rPr lang="en-US" sz="3600" b="1" i="1" u="sng" dirty="0">
                <a:solidFill>
                  <a:srgbClr val="FFFF00"/>
                </a:solidFill>
                <a:effectLst>
                  <a:outerShdw blurRad="38100" dist="38100" dir="2700000" algn="tl">
                    <a:srgbClr val="000000">
                      <a:alpha val="43137"/>
                    </a:srgbClr>
                  </a:outerShdw>
                </a:effectLst>
              </a:rPr>
              <a:t>Great Tribulation</a:t>
            </a:r>
            <a:r>
              <a:rPr lang="en-US" sz="3600" b="1" dirty="0">
                <a:solidFill>
                  <a:srgbClr val="FFFF00"/>
                </a:solidFill>
              </a:rPr>
              <a:t> </a:t>
            </a:r>
            <a:r>
              <a:rPr lang="en-US" sz="3600" dirty="0" smtClean="0"/>
              <a:t>it is </a:t>
            </a:r>
            <a:r>
              <a:rPr lang="en-US" sz="3600" b="1" i="1" u="sng" dirty="0">
                <a:solidFill>
                  <a:srgbClr val="FFFF00"/>
                </a:solidFill>
                <a:effectLst>
                  <a:outerShdw blurRad="38100" dist="38100" dir="2700000" algn="tl">
                    <a:srgbClr val="000000">
                      <a:alpha val="43137"/>
                    </a:srgbClr>
                  </a:outerShdw>
                </a:effectLst>
              </a:rPr>
              <a:t>a period of tribulation exceeding all others</a:t>
            </a:r>
            <a:r>
              <a:rPr lang="en-US" sz="3600" dirty="0"/>
              <a:t>.</a:t>
            </a:r>
          </a:p>
          <a:p>
            <a:pPr marL="0" indent="0">
              <a:spcBef>
                <a:spcPts val="600"/>
              </a:spcBef>
              <a:buClr>
                <a:schemeClr val="accent2"/>
              </a:buClr>
              <a:buSzPct val="85000"/>
              <a:buNone/>
              <a:defRPr/>
            </a:pPr>
            <a:endParaRPr lang="en-US" sz="3200" dirty="0"/>
          </a:p>
          <a:p>
            <a:pPr marL="0" lvl="0" indent="0">
              <a:spcBef>
                <a:spcPts val="600"/>
              </a:spcBef>
              <a:buClr>
                <a:schemeClr val="accent2"/>
              </a:buClr>
              <a:buSzPct val="85000"/>
              <a:buNone/>
              <a:defRPr/>
            </a:pPr>
            <a:endParaRPr lang="en-US" sz="3200" b="1" dirty="0"/>
          </a:p>
          <a:p>
            <a:pPr marL="640080" lvl="1" indent="-274320">
              <a:spcBef>
                <a:spcPts val="300"/>
              </a:spcBef>
              <a:buClr>
                <a:schemeClr val="accent2">
                  <a:shade val="75000"/>
                </a:schemeClr>
              </a:buClr>
              <a:buSzPct val="85000"/>
              <a:defRPr/>
            </a:pPr>
            <a:endParaRPr lang="en-US" sz="1100" b="1" u="sng"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6859672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lstStyle/>
          <a:p>
            <a:pPr algn="ctr"/>
            <a:r>
              <a:rPr lang="en-US" sz="4800" b="1" u="sng" dirty="0" smtClean="0"/>
              <a:t>THE TRIBULATION</a:t>
            </a:r>
            <a:endParaRPr lang="en-US" sz="4800" b="1" u="sng" dirty="0"/>
          </a:p>
        </p:txBody>
      </p:sp>
      <p:sp>
        <p:nvSpPr>
          <p:cNvPr id="3" name="Content Placeholder 2"/>
          <p:cNvSpPr>
            <a:spLocks noGrp="1"/>
          </p:cNvSpPr>
          <p:nvPr>
            <p:ph idx="1"/>
          </p:nvPr>
        </p:nvSpPr>
        <p:spPr>
          <a:xfrm>
            <a:off x="381000" y="1295400"/>
            <a:ext cx="8763000" cy="5562600"/>
          </a:xfrm>
        </p:spPr>
        <p:txBody>
          <a:bodyPr/>
          <a:lstStyle/>
          <a:p>
            <a:pPr marL="0" indent="0">
              <a:spcBef>
                <a:spcPts val="600"/>
              </a:spcBef>
              <a:buClr>
                <a:schemeClr val="accent2"/>
              </a:buClr>
              <a:buSzPct val="85000"/>
              <a:buNone/>
              <a:defRPr/>
            </a:pPr>
            <a:r>
              <a:rPr lang="en-US" sz="3200" dirty="0"/>
              <a:t>The nature of the Great Tribulation is summed up in the following </a:t>
            </a:r>
            <a:r>
              <a:rPr lang="en-US" sz="3200" dirty="0" smtClean="0"/>
              <a:t>passages. What </a:t>
            </a:r>
            <a:r>
              <a:rPr lang="en-US" sz="3200" dirty="0"/>
              <a:t>we refer to as the Great Tribulation is derived </a:t>
            </a:r>
            <a:r>
              <a:rPr lang="en-US" sz="3200" dirty="0" smtClean="0"/>
              <a:t>from these Scriptures:</a:t>
            </a:r>
            <a:endParaRPr lang="en-US" sz="3200" dirty="0"/>
          </a:p>
          <a:p>
            <a:pPr marL="0" indent="0">
              <a:spcBef>
                <a:spcPts val="600"/>
              </a:spcBef>
              <a:buClr>
                <a:schemeClr val="accent2"/>
              </a:buClr>
              <a:buSzPct val="85000"/>
              <a:buNone/>
              <a:defRPr/>
            </a:pPr>
            <a:endParaRPr lang="en-US" sz="800" dirty="0" smtClean="0"/>
          </a:p>
          <a:p>
            <a:pPr marL="0" indent="0" algn="ctr">
              <a:spcBef>
                <a:spcPts val="600"/>
              </a:spcBef>
              <a:buClr>
                <a:schemeClr val="accent2"/>
              </a:buClr>
              <a:buSzPct val="85000"/>
              <a:buNone/>
              <a:defRPr/>
            </a:pPr>
            <a:r>
              <a:rPr lang="en-US" sz="4000" u="sng" dirty="0" smtClean="0">
                <a:solidFill>
                  <a:srgbClr val="FFFF00"/>
                </a:solidFill>
              </a:rPr>
              <a:t>Matthew 24:21</a:t>
            </a:r>
            <a:r>
              <a:rPr lang="en-US" sz="4000" dirty="0"/>
              <a:t> </a:t>
            </a:r>
            <a:endParaRPr lang="en-US" sz="4000" dirty="0" smtClean="0"/>
          </a:p>
          <a:p>
            <a:pPr marL="0" indent="0">
              <a:spcBef>
                <a:spcPts val="600"/>
              </a:spcBef>
              <a:buClr>
                <a:schemeClr val="accent2"/>
              </a:buClr>
              <a:buSzPct val="85000"/>
              <a:buNone/>
              <a:defRPr/>
            </a:pPr>
            <a:r>
              <a:rPr lang="en-US" sz="4000" i="1" dirty="0" smtClean="0"/>
              <a:t>For </a:t>
            </a:r>
            <a:r>
              <a:rPr lang="en-US" sz="4000" i="1" dirty="0"/>
              <a:t>then there will be a </a:t>
            </a:r>
            <a:r>
              <a:rPr lang="en-US" sz="4000" i="1" u="sng" dirty="0">
                <a:solidFill>
                  <a:srgbClr val="FFFF00"/>
                </a:solidFill>
              </a:rPr>
              <a:t>great tribulation</a:t>
            </a:r>
            <a:r>
              <a:rPr lang="en-US" sz="4000" i="1" dirty="0"/>
              <a:t>, </a:t>
            </a:r>
            <a:r>
              <a:rPr lang="en-US" sz="4000" i="1" dirty="0">
                <a:solidFill>
                  <a:srgbClr val="FFFF00"/>
                </a:solidFill>
              </a:rPr>
              <a:t>such as has not occurred since the beginning of the world until now, nor ever will</a:t>
            </a:r>
            <a:r>
              <a:rPr lang="en-US" sz="4000" i="1" dirty="0" smtClean="0"/>
              <a:t>.</a:t>
            </a:r>
          </a:p>
          <a:p>
            <a:pPr marL="0" indent="0">
              <a:spcBef>
                <a:spcPts val="600"/>
              </a:spcBef>
              <a:buClr>
                <a:schemeClr val="accent2"/>
              </a:buClr>
              <a:buSzPct val="85000"/>
              <a:buNone/>
              <a:defRPr/>
            </a:pPr>
            <a:endParaRPr lang="en-US" sz="800" i="1" dirty="0"/>
          </a:p>
          <a:p>
            <a:pPr marL="0" indent="0">
              <a:spcBef>
                <a:spcPts val="600"/>
              </a:spcBef>
              <a:buClr>
                <a:schemeClr val="accent2"/>
              </a:buClr>
              <a:buSzPct val="85000"/>
              <a:buNone/>
              <a:defRPr/>
            </a:pPr>
            <a:endParaRPr lang="en-US" sz="3200" dirty="0"/>
          </a:p>
          <a:p>
            <a:pPr marL="0" lvl="0" indent="0">
              <a:spcBef>
                <a:spcPts val="600"/>
              </a:spcBef>
              <a:buClr>
                <a:schemeClr val="accent2"/>
              </a:buClr>
              <a:buSzPct val="85000"/>
              <a:buNone/>
              <a:defRPr/>
            </a:pPr>
            <a:endParaRPr lang="en-US" sz="3200" b="1" dirty="0"/>
          </a:p>
          <a:p>
            <a:pPr marL="640080" lvl="1" indent="-274320">
              <a:spcBef>
                <a:spcPts val="300"/>
              </a:spcBef>
              <a:buClr>
                <a:schemeClr val="accent2">
                  <a:shade val="75000"/>
                </a:schemeClr>
              </a:buClr>
              <a:buSzPct val="85000"/>
              <a:defRPr/>
            </a:pPr>
            <a:endParaRPr lang="en-US" sz="1100" b="1" u="sng"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4236009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9144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1219200"/>
            <a:ext cx="8763000" cy="5638800"/>
          </a:xfrm>
        </p:spPr>
        <p:txBody>
          <a:bodyPr>
            <a:normAutofit/>
          </a:bodyPr>
          <a:lstStyle/>
          <a:p>
            <a:pPr marL="68580" indent="0" algn="ctr">
              <a:buNone/>
            </a:pPr>
            <a:r>
              <a:rPr lang="en-US" sz="3200" b="1" u="sng" dirty="0" smtClean="0">
                <a:solidFill>
                  <a:srgbClr val="FFFF00"/>
                </a:solidFill>
              </a:rPr>
              <a:t>SOME SIGNS OF THE LAST DAYS</a:t>
            </a:r>
          </a:p>
          <a:p>
            <a:pPr marL="68580" indent="0" algn="ctr">
              <a:buNone/>
            </a:pPr>
            <a:endParaRPr lang="en-US" sz="1800" b="1" u="sng" dirty="0" smtClean="0">
              <a:solidFill>
                <a:srgbClr val="FFFF00"/>
              </a:solidFill>
            </a:endParaRPr>
          </a:p>
          <a:p>
            <a:r>
              <a:rPr lang="en-US" sz="4000" dirty="0">
                <a:solidFill>
                  <a:srgbClr val="FFFF00"/>
                </a:solidFill>
              </a:rPr>
              <a:t>DECEPTION</a:t>
            </a:r>
            <a:r>
              <a:rPr lang="en-US" sz="4000" dirty="0"/>
              <a:t> by false teachers</a:t>
            </a:r>
          </a:p>
          <a:p>
            <a:r>
              <a:rPr lang="en-US" sz="4000" dirty="0" smtClean="0">
                <a:solidFill>
                  <a:srgbClr val="FFFF00"/>
                </a:solidFill>
              </a:rPr>
              <a:t>DEPARTURE</a:t>
            </a:r>
            <a:r>
              <a:rPr lang="en-US" sz="4000" dirty="0" smtClean="0"/>
              <a:t> </a:t>
            </a:r>
            <a:r>
              <a:rPr lang="en-US" sz="4000" dirty="0"/>
              <a:t>from the </a:t>
            </a:r>
            <a:r>
              <a:rPr lang="en-US" sz="4000" dirty="0" smtClean="0"/>
              <a:t>faith</a:t>
            </a:r>
          </a:p>
          <a:p>
            <a:r>
              <a:rPr lang="en-US" sz="4000" dirty="0">
                <a:solidFill>
                  <a:srgbClr val="FFFF00"/>
                </a:solidFill>
              </a:rPr>
              <a:t>DERISION</a:t>
            </a:r>
            <a:r>
              <a:rPr lang="en-US" sz="4000" dirty="0"/>
              <a:t> of  the faith </a:t>
            </a:r>
          </a:p>
          <a:p>
            <a:r>
              <a:rPr lang="en-US" sz="4000" dirty="0" smtClean="0">
                <a:solidFill>
                  <a:srgbClr val="FFFF00"/>
                </a:solidFill>
              </a:rPr>
              <a:t>DISPUTES</a:t>
            </a:r>
            <a:r>
              <a:rPr lang="en-US" sz="4000" dirty="0" smtClean="0"/>
              <a:t> among nations</a:t>
            </a:r>
          </a:p>
          <a:p>
            <a:r>
              <a:rPr lang="en-US" sz="4000" dirty="0" smtClean="0">
                <a:solidFill>
                  <a:srgbClr val="FFFF00"/>
                </a:solidFill>
              </a:rPr>
              <a:t>DEVASTATION</a:t>
            </a:r>
            <a:r>
              <a:rPr lang="en-US" sz="4000" dirty="0" smtClean="0"/>
              <a:t> of places</a:t>
            </a:r>
          </a:p>
          <a:p>
            <a:r>
              <a:rPr lang="en-US" sz="4000" smtClean="0">
                <a:solidFill>
                  <a:srgbClr val="FFFF00"/>
                </a:solidFill>
              </a:rPr>
              <a:t>DETERIORATION</a:t>
            </a:r>
            <a:r>
              <a:rPr lang="en-US" sz="4000" smtClean="0"/>
              <a:t> </a:t>
            </a:r>
            <a:r>
              <a:rPr lang="en-US" sz="4000" dirty="0" smtClean="0"/>
              <a:t>of society</a:t>
            </a:r>
          </a:p>
        </p:txBody>
      </p:sp>
    </p:spTree>
    <p:extLst>
      <p:ext uri="{BB962C8B-B14F-4D97-AF65-F5344CB8AC3E}">
        <p14:creationId xmlns:p14="http://schemas.microsoft.com/office/powerpoint/2010/main" val="38179668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lstStyle/>
          <a:p>
            <a:pPr algn="ctr"/>
            <a:r>
              <a:rPr lang="en-US" sz="4800" b="1" u="sng" dirty="0" smtClean="0"/>
              <a:t>THE TRIBULATION</a:t>
            </a:r>
            <a:endParaRPr lang="en-US" sz="4800" b="1" u="sng" dirty="0"/>
          </a:p>
        </p:txBody>
      </p:sp>
      <p:sp>
        <p:nvSpPr>
          <p:cNvPr id="3" name="Content Placeholder 2"/>
          <p:cNvSpPr>
            <a:spLocks noGrp="1"/>
          </p:cNvSpPr>
          <p:nvPr>
            <p:ph idx="1"/>
          </p:nvPr>
        </p:nvSpPr>
        <p:spPr>
          <a:xfrm>
            <a:off x="381000" y="1295400"/>
            <a:ext cx="8763000" cy="5562600"/>
          </a:xfrm>
        </p:spPr>
        <p:txBody>
          <a:bodyPr/>
          <a:lstStyle/>
          <a:p>
            <a:pPr marL="0" indent="0" algn="ctr">
              <a:spcBef>
                <a:spcPts val="600"/>
              </a:spcBef>
              <a:buClr>
                <a:schemeClr val="accent2"/>
              </a:buClr>
              <a:buSzPct val="85000"/>
              <a:buNone/>
              <a:defRPr/>
            </a:pPr>
            <a:r>
              <a:rPr lang="en-US" sz="5400" u="sng" dirty="0" smtClean="0">
                <a:solidFill>
                  <a:srgbClr val="FFFF00"/>
                </a:solidFill>
              </a:rPr>
              <a:t>Daniel 12:1</a:t>
            </a:r>
            <a:r>
              <a:rPr lang="en-US" sz="5400" dirty="0"/>
              <a:t> </a:t>
            </a:r>
            <a:endParaRPr lang="en-US" sz="5400" dirty="0" smtClean="0"/>
          </a:p>
          <a:p>
            <a:pPr marL="0" indent="0">
              <a:spcBef>
                <a:spcPts val="600"/>
              </a:spcBef>
              <a:buClr>
                <a:schemeClr val="accent2"/>
              </a:buClr>
              <a:buSzPct val="85000"/>
              <a:buNone/>
              <a:defRPr/>
            </a:pPr>
            <a:r>
              <a:rPr lang="en-US" sz="5400" i="1" dirty="0" smtClean="0"/>
              <a:t>At </a:t>
            </a:r>
            <a:r>
              <a:rPr lang="en-US" sz="5400" i="1" dirty="0"/>
              <a:t>that time . . . there will be a </a:t>
            </a:r>
            <a:r>
              <a:rPr lang="en-US" sz="5400" i="1" u="sng" dirty="0">
                <a:solidFill>
                  <a:srgbClr val="FFFF00"/>
                </a:solidFill>
              </a:rPr>
              <a:t>time of distress</a:t>
            </a:r>
            <a:r>
              <a:rPr lang="en-US" sz="5400" i="1" dirty="0">
                <a:solidFill>
                  <a:srgbClr val="FFFF00"/>
                </a:solidFill>
              </a:rPr>
              <a:t> such as never occurred since there was a nation until that time</a:t>
            </a:r>
            <a:r>
              <a:rPr lang="en-US" sz="5400" i="1" dirty="0"/>
              <a:t>.</a:t>
            </a:r>
            <a:endParaRPr lang="en-US" sz="5400" dirty="0"/>
          </a:p>
          <a:p>
            <a:pPr marL="0" indent="0">
              <a:spcBef>
                <a:spcPts val="600"/>
              </a:spcBef>
              <a:buClr>
                <a:schemeClr val="accent2"/>
              </a:buClr>
              <a:buSzPct val="85000"/>
              <a:buNone/>
              <a:defRPr/>
            </a:pPr>
            <a:endParaRPr lang="en-US" sz="3200" dirty="0"/>
          </a:p>
          <a:p>
            <a:pPr marL="0" lvl="0" indent="0">
              <a:spcBef>
                <a:spcPts val="600"/>
              </a:spcBef>
              <a:buClr>
                <a:schemeClr val="accent2"/>
              </a:buClr>
              <a:buSzPct val="85000"/>
              <a:buNone/>
              <a:defRPr/>
            </a:pPr>
            <a:endParaRPr lang="en-US" sz="3200" b="1" dirty="0"/>
          </a:p>
          <a:p>
            <a:pPr marL="640080" lvl="1" indent="-274320">
              <a:spcBef>
                <a:spcPts val="300"/>
              </a:spcBef>
              <a:buClr>
                <a:schemeClr val="accent2">
                  <a:shade val="75000"/>
                </a:schemeClr>
              </a:buClr>
              <a:buSzPct val="85000"/>
              <a:defRPr/>
            </a:pPr>
            <a:endParaRPr lang="en-US" sz="1100" b="1" u="sng"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2520492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lstStyle/>
          <a:p>
            <a:pPr algn="ctr"/>
            <a:r>
              <a:rPr lang="en-US" sz="4800" b="1" u="sng" dirty="0" smtClean="0"/>
              <a:t>THE TRIBULATION</a:t>
            </a:r>
            <a:endParaRPr lang="en-US" sz="4800" b="1" u="sng" dirty="0"/>
          </a:p>
        </p:txBody>
      </p:sp>
      <p:sp>
        <p:nvSpPr>
          <p:cNvPr id="3" name="Content Placeholder 2"/>
          <p:cNvSpPr>
            <a:spLocks noGrp="1"/>
          </p:cNvSpPr>
          <p:nvPr>
            <p:ph idx="1"/>
          </p:nvPr>
        </p:nvSpPr>
        <p:spPr>
          <a:xfrm>
            <a:off x="381000" y="1676400"/>
            <a:ext cx="8763000" cy="5181600"/>
          </a:xfrm>
        </p:spPr>
        <p:txBody>
          <a:bodyPr/>
          <a:lstStyle/>
          <a:p>
            <a:pPr marL="0" indent="0" algn="ctr">
              <a:spcBef>
                <a:spcPts val="600"/>
              </a:spcBef>
              <a:buClr>
                <a:schemeClr val="accent2"/>
              </a:buClr>
              <a:buSzPct val="85000"/>
              <a:buNone/>
              <a:defRPr/>
            </a:pPr>
            <a:r>
              <a:rPr lang="en-US" sz="4400" u="sng" dirty="0" smtClean="0">
                <a:solidFill>
                  <a:srgbClr val="FFFF00"/>
                </a:solidFill>
              </a:rPr>
              <a:t>Revelation 7:14</a:t>
            </a:r>
          </a:p>
          <a:p>
            <a:pPr marL="0" indent="0">
              <a:spcBef>
                <a:spcPts val="600"/>
              </a:spcBef>
              <a:buClr>
                <a:schemeClr val="accent2"/>
              </a:buClr>
              <a:buSzPct val="85000"/>
              <a:buNone/>
              <a:defRPr/>
            </a:pPr>
            <a:r>
              <a:rPr lang="en-US" sz="4400" i="1" dirty="0" smtClean="0"/>
              <a:t>And </a:t>
            </a:r>
            <a:r>
              <a:rPr lang="en-US" sz="4400" i="1" dirty="0"/>
              <a:t>he said to me, These are the ones who come out of </a:t>
            </a:r>
            <a:r>
              <a:rPr lang="en-US" sz="4400" i="1" u="sng" dirty="0">
                <a:solidFill>
                  <a:srgbClr val="FFFF00"/>
                </a:solidFill>
              </a:rPr>
              <a:t>the great tribulation</a:t>
            </a:r>
            <a:r>
              <a:rPr lang="en-US" sz="4400" i="1" dirty="0"/>
              <a:t>, and they have washed their robes and made them white in the blood of the Lamb</a:t>
            </a:r>
            <a:r>
              <a:rPr lang="en-US" sz="4400" i="1" dirty="0" smtClean="0"/>
              <a:t>.</a:t>
            </a:r>
          </a:p>
          <a:p>
            <a:pPr marL="0" indent="0">
              <a:spcBef>
                <a:spcPts val="600"/>
              </a:spcBef>
              <a:buClr>
                <a:schemeClr val="accent2"/>
              </a:buClr>
              <a:buSzPct val="85000"/>
              <a:buNone/>
              <a:defRPr/>
            </a:pPr>
            <a:endParaRPr lang="en-US" sz="800" i="1" dirty="0" smtClean="0"/>
          </a:p>
          <a:p>
            <a:pPr marL="0" indent="0">
              <a:spcBef>
                <a:spcPts val="600"/>
              </a:spcBef>
              <a:buClr>
                <a:schemeClr val="accent2"/>
              </a:buClr>
              <a:buSzPct val="85000"/>
              <a:buNone/>
              <a:defRPr/>
            </a:pPr>
            <a:endParaRPr lang="en-US" sz="3200" dirty="0"/>
          </a:p>
          <a:p>
            <a:pPr marL="0" lvl="0" indent="0">
              <a:spcBef>
                <a:spcPts val="600"/>
              </a:spcBef>
              <a:buClr>
                <a:schemeClr val="accent2"/>
              </a:buClr>
              <a:buSzPct val="85000"/>
              <a:buNone/>
              <a:defRPr/>
            </a:pPr>
            <a:endParaRPr lang="en-US" sz="3200" b="1" dirty="0"/>
          </a:p>
          <a:p>
            <a:pPr marL="640080" lvl="1" indent="-274320">
              <a:spcBef>
                <a:spcPts val="300"/>
              </a:spcBef>
              <a:buClr>
                <a:schemeClr val="accent2">
                  <a:shade val="75000"/>
                </a:schemeClr>
              </a:buClr>
              <a:buSzPct val="85000"/>
              <a:defRPr/>
            </a:pPr>
            <a:endParaRPr lang="en-US" sz="1100" b="1" u="sng"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8304339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lstStyle/>
          <a:p>
            <a:pPr algn="ctr"/>
            <a:r>
              <a:rPr lang="en-US" sz="4800" b="1" u="sng" dirty="0" smtClean="0"/>
              <a:t>THE TRIBULATION</a:t>
            </a:r>
            <a:endParaRPr lang="en-US" sz="4800" b="1" u="sng" dirty="0"/>
          </a:p>
        </p:txBody>
      </p:sp>
      <p:sp>
        <p:nvSpPr>
          <p:cNvPr id="3" name="Content Placeholder 2"/>
          <p:cNvSpPr>
            <a:spLocks noGrp="1"/>
          </p:cNvSpPr>
          <p:nvPr>
            <p:ph idx="1"/>
          </p:nvPr>
        </p:nvSpPr>
        <p:spPr>
          <a:xfrm>
            <a:off x="381000" y="1600200"/>
            <a:ext cx="8763000" cy="5257800"/>
          </a:xfrm>
        </p:spPr>
        <p:txBody>
          <a:bodyPr/>
          <a:lstStyle/>
          <a:p>
            <a:pPr marL="0" indent="0">
              <a:spcBef>
                <a:spcPts val="600"/>
              </a:spcBef>
              <a:buClr>
                <a:schemeClr val="accent2"/>
              </a:buClr>
              <a:buSzPct val="85000"/>
              <a:buNone/>
              <a:defRPr/>
            </a:pPr>
            <a:r>
              <a:rPr lang="en-US" sz="3200" dirty="0" smtClean="0">
                <a:solidFill>
                  <a:schemeClr val="accent2">
                    <a:lumMod val="60000"/>
                    <a:lumOff val="40000"/>
                  </a:schemeClr>
                </a:solidFill>
              </a:rPr>
              <a:t>WHY  WE BELIEVE THE CHURCH WILL BE RAPTURED (TAKEN) BEFORE THE TRIBULATION?</a:t>
            </a:r>
          </a:p>
          <a:p>
            <a:pPr marL="0" indent="0">
              <a:spcBef>
                <a:spcPts val="600"/>
              </a:spcBef>
              <a:buClr>
                <a:schemeClr val="accent2"/>
              </a:buClr>
              <a:buSzPct val="85000"/>
              <a:buNone/>
              <a:defRPr/>
            </a:pPr>
            <a:endParaRPr lang="en-US" sz="1400" dirty="0" smtClean="0">
              <a:solidFill>
                <a:schemeClr val="accent2">
                  <a:lumMod val="60000"/>
                  <a:lumOff val="40000"/>
                </a:schemeClr>
              </a:solidFill>
            </a:endParaRPr>
          </a:p>
          <a:p>
            <a:pPr marL="457200" indent="-457200">
              <a:spcBef>
                <a:spcPts val="600"/>
              </a:spcBef>
              <a:buClr>
                <a:schemeClr val="accent2"/>
              </a:buClr>
              <a:buSzPct val="85000"/>
              <a:defRPr/>
            </a:pPr>
            <a:r>
              <a:rPr lang="en-US" sz="4000" b="1" dirty="0">
                <a:solidFill>
                  <a:srgbClr val="FFC000"/>
                </a:solidFill>
              </a:rPr>
              <a:t>S</a:t>
            </a:r>
            <a:r>
              <a:rPr lang="en-US" sz="4000" b="1" dirty="0" smtClean="0">
                <a:solidFill>
                  <a:srgbClr val="FFC000"/>
                </a:solidFill>
              </a:rPr>
              <a:t>cripture implies it:</a:t>
            </a:r>
          </a:p>
          <a:p>
            <a:pPr marL="0" indent="0">
              <a:spcBef>
                <a:spcPts val="600"/>
              </a:spcBef>
              <a:buClr>
                <a:schemeClr val="accent2"/>
              </a:buClr>
              <a:buSzPct val="85000"/>
              <a:buNone/>
              <a:defRPr/>
            </a:pPr>
            <a:r>
              <a:rPr lang="en-US" sz="4000" b="1" dirty="0"/>
              <a:t>	</a:t>
            </a:r>
            <a:r>
              <a:rPr lang="en-US" sz="3200" b="1" dirty="0" smtClean="0"/>
              <a:t>- </a:t>
            </a:r>
            <a:r>
              <a:rPr lang="en-US" sz="3200" b="1" dirty="0"/>
              <a:t>1 Thessalonians </a:t>
            </a:r>
            <a:r>
              <a:rPr lang="en-US" sz="3200" b="1" dirty="0" smtClean="0"/>
              <a:t> 1:9-10 </a:t>
            </a:r>
            <a:r>
              <a:rPr lang="en-US" sz="3200" b="1" dirty="0"/>
              <a:t>(Rev 6:12-17</a:t>
            </a:r>
            <a:r>
              <a:rPr lang="en-US" sz="3200" b="1" dirty="0" smtClean="0"/>
              <a:t>)</a:t>
            </a:r>
          </a:p>
          <a:p>
            <a:pPr marL="0" indent="0">
              <a:spcBef>
                <a:spcPts val="600"/>
              </a:spcBef>
              <a:buClr>
                <a:schemeClr val="accent2"/>
              </a:buClr>
              <a:buSzPct val="85000"/>
              <a:buNone/>
              <a:defRPr/>
            </a:pPr>
            <a:r>
              <a:rPr lang="en-US" sz="3200" b="1" dirty="0"/>
              <a:t>	</a:t>
            </a:r>
            <a:r>
              <a:rPr lang="en-US" sz="3200" b="1" dirty="0" smtClean="0"/>
              <a:t>- 1 Thessalonians 5:1-11 </a:t>
            </a:r>
          </a:p>
          <a:p>
            <a:pPr marL="0" indent="0">
              <a:spcBef>
                <a:spcPts val="600"/>
              </a:spcBef>
              <a:buClr>
                <a:schemeClr val="accent2"/>
              </a:buClr>
              <a:buSzPct val="85000"/>
              <a:buNone/>
              <a:defRPr/>
            </a:pPr>
            <a:r>
              <a:rPr lang="en-US" sz="3200" b="1" dirty="0"/>
              <a:t>	</a:t>
            </a:r>
            <a:r>
              <a:rPr lang="en-US" sz="3200" b="1" dirty="0" smtClean="0"/>
              <a:t>- 2 Thessalonians 2:3-14</a:t>
            </a:r>
          </a:p>
          <a:p>
            <a:pPr marL="0" indent="0">
              <a:spcBef>
                <a:spcPts val="600"/>
              </a:spcBef>
              <a:buClr>
                <a:schemeClr val="accent2"/>
              </a:buClr>
              <a:buSzPct val="85000"/>
              <a:buNone/>
              <a:defRPr/>
            </a:pPr>
            <a:r>
              <a:rPr lang="en-US" sz="3200" b="1" dirty="0" smtClean="0"/>
              <a:t>	- Revelation 3:7-13  (2 </a:t>
            </a:r>
            <a:r>
              <a:rPr lang="en-US" sz="3200" b="1" dirty="0"/>
              <a:t>Peter </a:t>
            </a:r>
            <a:r>
              <a:rPr lang="en-US" sz="3200" b="1" dirty="0" smtClean="0"/>
              <a:t>2:9) </a:t>
            </a:r>
          </a:p>
          <a:p>
            <a:pPr marL="0" indent="0">
              <a:spcBef>
                <a:spcPts val="600"/>
              </a:spcBef>
              <a:buClr>
                <a:schemeClr val="accent2"/>
              </a:buClr>
              <a:buSzPct val="85000"/>
              <a:buNone/>
              <a:defRPr/>
            </a:pPr>
            <a:endParaRPr lang="en-US" sz="800" i="1" dirty="0" smtClean="0"/>
          </a:p>
          <a:p>
            <a:pPr marL="0" indent="0">
              <a:spcBef>
                <a:spcPts val="600"/>
              </a:spcBef>
              <a:buClr>
                <a:schemeClr val="accent2"/>
              </a:buClr>
              <a:buSzPct val="85000"/>
              <a:buNone/>
              <a:defRPr/>
            </a:pPr>
            <a:endParaRPr lang="en-US" sz="3200" dirty="0"/>
          </a:p>
          <a:p>
            <a:pPr marL="0" lvl="0" indent="0">
              <a:spcBef>
                <a:spcPts val="600"/>
              </a:spcBef>
              <a:buClr>
                <a:schemeClr val="accent2"/>
              </a:buClr>
              <a:buSzPct val="85000"/>
              <a:buNone/>
              <a:defRPr/>
            </a:pPr>
            <a:endParaRPr lang="en-US" sz="3200" b="1" dirty="0"/>
          </a:p>
          <a:p>
            <a:pPr marL="640080" lvl="1" indent="-274320">
              <a:spcBef>
                <a:spcPts val="300"/>
              </a:spcBef>
              <a:buClr>
                <a:schemeClr val="accent2">
                  <a:shade val="75000"/>
                </a:schemeClr>
              </a:buClr>
              <a:buSzPct val="85000"/>
              <a:defRPr/>
            </a:pPr>
            <a:endParaRPr lang="en-US" sz="1100" b="1" u="sng"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25809398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lstStyle/>
          <a:p>
            <a:pPr algn="ctr"/>
            <a:r>
              <a:rPr lang="en-US" sz="4800" b="1" u="sng" dirty="0" smtClean="0"/>
              <a:t>THE TRIBULATION</a:t>
            </a:r>
            <a:endParaRPr lang="en-US" sz="4800" b="1" u="sng" dirty="0"/>
          </a:p>
        </p:txBody>
      </p:sp>
      <p:sp>
        <p:nvSpPr>
          <p:cNvPr id="3" name="Content Placeholder 2"/>
          <p:cNvSpPr>
            <a:spLocks noGrp="1"/>
          </p:cNvSpPr>
          <p:nvPr>
            <p:ph idx="1"/>
          </p:nvPr>
        </p:nvSpPr>
        <p:spPr>
          <a:xfrm>
            <a:off x="381000" y="1295400"/>
            <a:ext cx="8763000" cy="5562600"/>
          </a:xfrm>
        </p:spPr>
        <p:txBody>
          <a:bodyPr/>
          <a:lstStyle/>
          <a:p>
            <a:pPr marL="0" indent="0">
              <a:spcBef>
                <a:spcPts val="600"/>
              </a:spcBef>
              <a:buClr>
                <a:schemeClr val="accent2"/>
              </a:buClr>
              <a:buSzPct val="85000"/>
              <a:buNone/>
              <a:defRPr/>
            </a:pPr>
            <a:r>
              <a:rPr lang="en-US" sz="3200" dirty="0" smtClean="0">
                <a:solidFill>
                  <a:schemeClr val="accent2">
                    <a:lumMod val="60000"/>
                    <a:lumOff val="40000"/>
                  </a:schemeClr>
                </a:solidFill>
              </a:rPr>
              <a:t>WHY  WE BELIEVE THE CHURCH WILL BE RAPTURED (TAKEN) BEFORE THE TRIBULATION?</a:t>
            </a:r>
          </a:p>
          <a:p>
            <a:pPr marL="0" indent="0">
              <a:spcBef>
                <a:spcPts val="600"/>
              </a:spcBef>
              <a:buClr>
                <a:schemeClr val="accent2"/>
              </a:buClr>
              <a:buSzPct val="85000"/>
              <a:buNone/>
              <a:defRPr/>
            </a:pPr>
            <a:endParaRPr lang="en-US" sz="1400" dirty="0" smtClean="0">
              <a:solidFill>
                <a:schemeClr val="accent2">
                  <a:lumMod val="60000"/>
                  <a:lumOff val="40000"/>
                </a:schemeClr>
              </a:solidFill>
            </a:endParaRPr>
          </a:p>
          <a:p>
            <a:pPr marL="457200" indent="-457200">
              <a:spcBef>
                <a:spcPts val="600"/>
              </a:spcBef>
              <a:buClr>
                <a:schemeClr val="accent2"/>
              </a:buClr>
              <a:buSzPct val="85000"/>
              <a:defRPr/>
            </a:pPr>
            <a:r>
              <a:rPr lang="en-US" sz="3200" dirty="0" smtClean="0">
                <a:solidFill>
                  <a:srgbClr val="FFC000"/>
                </a:solidFill>
              </a:rPr>
              <a:t>The</a:t>
            </a:r>
            <a:r>
              <a:rPr lang="en-US" sz="3200" dirty="0">
                <a:solidFill>
                  <a:srgbClr val="FFC000"/>
                </a:solidFill>
              </a:rPr>
              <a:t> </a:t>
            </a:r>
            <a:r>
              <a:rPr lang="en-US" sz="3200" dirty="0" smtClean="0">
                <a:solidFill>
                  <a:srgbClr val="FFC000"/>
                </a:solidFill>
              </a:rPr>
              <a:t>Church is not mentioned </a:t>
            </a:r>
            <a:r>
              <a:rPr lang="en-US" sz="3200" dirty="0">
                <a:solidFill>
                  <a:srgbClr val="FFC000"/>
                </a:solidFill>
              </a:rPr>
              <a:t>during the tribulation</a:t>
            </a:r>
            <a:r>
              <a:rPr lang="en-US" sz="3200" dirty="0" smtClean="0">
                <a:solidFill>
                  <a:srgbClr val="FFC000"/>
                </a:solidFill>
              </a:rPr>
              <a:t> &amp; is also missing in action</a:t>
            </a:r>
          </a:p>
          <a:p>
            <a:pPr marL="457200" indent="-457200">
              <a:spcBef>
                <a:spcPts val="600"/>
              </a:spcBef>
              <a:buClr>
                <a:schemeClr val="accent2"/>
              </a:buClr>
              <a:buSzPct val="85000"/>
              <a:defRPr/>
            </a:pPr>
            <a:r>
              <a:rPr lang="en-US" sz="3200" dirty="0" smtClean="0">
                <a:solidFill>
                  <a:srgbClr val="FFC000"/>
                </a:solidFill>
              </a:rPr>
              <a:t>The tribulation is a time of God’s wrath so it is likely that God removes His Church to preserve it</a:t>
            </a:r>
          </a:p>
          <a:p>
            <a:pPr marL="457200" indent="-457200">
              <a:spcBef>
                <a:spcPts val="600"/>
              </a:spcBef>
              <a:buClr>
                <a:schemeClr val="accent2"/>
              </a:buClr>
              <a:buSzPct val="85000"/>
              <a:defRPr/>
            </a:pPr>
            <a:r>
              <a:rPr lang="en-US" sz="3200" dirty="0" smtClean="0">
                <a:solidFill>
                  <a:srgbClr val="FFC000"/>
                </a:solidFill>
              </a:rPr>
              <a:t>Only 144,000 Jews will be preserved (sealed) from the wrath of God, but  why not seal the Church as well if they are there? </a:t>
            </a:r>
            <a:r>
              <a:rPr lang="en-US" sz="3200" dirty="0" smtClean="0"/>
              <a:t>(Rev. 7:1-4)</a:t>
            </a:r>
            <a:endParaRPr lang="en-US" sz="3200" dirty="0"/>
          </a:p>
          <a:p>
            <a:pPr marL="0" lvl="0" indent="0">
              <a:spcBef>
                <a:spcPts val="600"/>
              </a:spcBef>
              <a:buClr>
                <a:schemeClr val="accent2"/>
              </a:buClr>
              <a:buSzPct val="85000"/>
              <a:buNone/>
              <a:defRPr/>
            </a:pPr>
            <a:endParaRPr lang="en-US" sz="3200" dirty="0"/>
          </a:p>
          <a:p>
            <a:pPr marL="640080" lvl="1" indent="-274320">
              <a:spcBef>
                <a:spcPts val="300"/>
              </a:spcBef>
              <a:buClr>
                <a:schemeClr val="accent2">
                  <a:shade val="75000"/>
                </a:schemeClr>
              </a:buClr>
              <a:buSzPct val="85000"/>
              <a:defRPr/>
            </a:pPr>
            <a:endParaRPr lang="en-US" sz="1100" b="1" u="sng"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17275613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lstStyle/>
          <a:p>
            <a:pPr algn="ctr"/>
            <a:r>
              <a:rPr lang="en-US" sz="4800" b="1" u="sng" dirty="0" smtClean="0"/>
              <a:t>THE TRIBULATION</a:t>
            </a:r>
            <a:endParaRPr lang="en-US" sz="4800" b="1" u="sng" dirty="0"/>
          </a:p>
        </p:txBody>
      </p:sp>
      <p:sp>
        <p:nvSpPr>
          <p:cNvPr id="3" name="Content Placeholder 2"/>
          <p:cNvSpPr>
            <a:spLocks noGrp="1"/>
          </p:cNvSpPr>
          <p:nvPr>
            <p:ph idx="1"/>
          </p:nvPr>
        </p:nvSpPr>
        <p:spPr>
          <a:xfrm>
            <a:off x="381000" y="1295400"/>
            <a:ext cx="8763000" cy="5562600"/>
          </a:xfrm>
        </p:spPr>
        <p:txBody>
          <a:bodyPr/>
          <a:lstStyle/>
          <a:p>
            <a:pPr marL="0" indent="0">
              <a:spcBef>
                <a:spcPts val="600"/>
              </a:spcBef>
              <a:buClr>
                <a:schemeClr val="accent2"/>
              </a:buClr>
              <a:buSzPct val="85000"/>
              <a:buNone/>
              <a:defRPr/>
            </a:pPr>
            <a:r>
              <a:rPr lang="en-US" sz="3200" dirty="0" smtClean="0">
                <a:solidFill>
                  <a:schemeClr val="accent2">
                    <a:lumMod val="60000"/>
                    <a:lumOff val="40000"/>
                  </a:schemeClr>
                </a:solidFill>
              </a:rPr>
              <a:t>WHY  WE BELIEVE THE CHURCH WILL BE RAPTURED (TAKEN) BEFORE THE TRIBULATION?</a:t>
            </a:r>
          </a:p>
          <a:p>
            <a:pPr marL="0" indent="0">
              <a:spcBef>
                <a:spcPts val="600"/>
              </a:spcBef>
              <a:buClr>
                <a:schemeClr val="accent2"/>
              </a:buClr>
              <a:buSzPct val="85000"/>
              <a:buNone/>
              <a:defRPr/>
            </a:pPr>
            <a:endParaRPr lang="en-US" sz="1400" dirty="0" smtClean="0">
              <a:solidFill>
                <a:schemeClr val="accent2">
                  <a:lumMod val="60000"/>
                  <a:lumOff val="40000"/>
                </a:schemeClr>
              </a:solidFill>
            </a:endParaRPr>
          </a:p>
          <a:p>
            <a:pPr marL="457200" indent="-457200">
              <a:spcBef>
                <a:spcPts val="600"/>
              </a:spcBef>
              <a:buClr>
                <a:schemeClr val="accent2"/>
              </a:buClr>
              <a:buSzPct val="85000"/>
              <a:defRPr/>
            </a:pPr>
            <a:r>
              <a:rPr lang="en-US" sz="3200" dirty="0" smtClean="0">
                <a:solidFill>
                  <a:srgbClr val="FFC000"/>
                </a:solidFill>
              </a:rPr>
              <a:t>Israel will be purified &amp; restored to become God’s major witnesses in the tribulation but not the Church… how come?</a:t>
            </a:r>
          </a:p>
          <a:p>
            <a:pPr marL="457200" indent="-457200">
              <a:spcBef>
                <a:spcPts val="600"/>
              </a:spcBef>
              <a:buClr>
                <a:schemeClr val="accent2"/>
              </a:buClr>
              <a:buSzPct val="85000"/>
              <a:defRPr/>
            </a:pPr>
            <a:r>
              <a:rPr lang="en-US" sz="3200" dirty="0" smtClean="0">
                <a:solidFill>
                  <a:srgbClr val="FFC000"/>
                </a:solidFill>
              </a:rPr>
              <a:t>The Church will be judged first, before returning with Christ as His bride and the Judgment will also take some time to preside over. This time period could very well be during the tribulation   </a:t>
            </a:r>
            <a:r>
              <a:rPr lang="en-US" sz="3200" dirty="0" smtClean="0"/>
              <a:t>(1 Peter 4:17-19)</a:t>
            </a:r>
            <a:endParaRPr lang="en-US" sz="3200" dirty="0"/>
          </a:p>
          <a:p>
            <a:pPr marL="640080" lvl="1" indent="-274320">
              <a:spcBef>
                <a:spcPts val="300"/>
              </a:spcBef>
              <a:buClr>
                <a:schemeClr val="accent2">
                  <a:shade val="75000"/>
                </a:schemeClr>
              </a:buClr>
              <a:buSzPct val="85000"/>
              <a:defRPr/>
            </a:pPr>
            <a:endParaRPr lang="en-US" sz="1100" b="1" u="sng"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295653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image1.slideserve.com/2008285/slide1-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s://image1.slideserve.com/2008285/slide1-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ttps://image1.slideserve.com/2008285/slide1-n.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The Shape of Things to Come??? | It's about 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588"/>
            <a:ext cx="9079090"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6309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useum of Weird and Demented Religious Tracts: Weird Tract Number 39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1" y="381000"/>
            <a:ext cx="9168028"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2027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heraldofhope.org.au/wp-content/uploads/2019/02/77-TRIBULATION-CHRONOLOG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621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0331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4800" b="1" u="sng" dirty="0" smtClean="0">
                <a:solidFill>
                  <a:schemeClr val="accent4">
                    <a:lumMod val="60000"/>
                    <a:lumOff val="40000"/>
                  </a:schemeClr>
                </a:solidFill>
              </a:rPr>
              <a:t>EVENTS OF THE TRIBULATION</a:t>
            </a:r>
            <a:endParaRPr lang="en-US" sz="4800" b="1" u="sng" dirty="0">
              <a:solidFill>
                <a:schemeClr val="accent4">
                  <a:lumMod val="60000"/>
                  <a:lumOff val="40000"/>
                </a:schemeClr>
              </a:solidFill>
            </a:endParaRPr>
          </a:p>
        </p:txBody>
      </p:sp>
      <p:sp>
        <p:nvSpPr>
          <p:cNvPr id="3" name="Content Placeholder 2"/>
          <p:cNvSpPr>
            <a:spLocks noGrp="1"/>
          </p:cNvSpPr>
          <p:nvPr>
            <p:ph idx="1"/>
          </p:nvPr>
        </p:nvSpPr>
        <p:spPr>
          <a:xfrm>
            <a:off x="381000" y="1600200"/>
            <a:ext cx="8763000" cy="5257800"/>
          </a:xfrm>
        </p:spPr>
        <p:txBody>
          <a:bodyPr/>
          <a:lstStyle/>
          <a:p>
            <a:pPr marL="457200" indent="-457200">
              <a:spcBef>
                <a:spcPts val="600"/>
              </a:spcBef>
              <a:buClr>
                <a:schemeClr val="accent2"/>
              </a:buClr>
              <a:buSzPct val="85000"/>
              <a:defRPr/>
            </a:pPr>
            <a:r>
              <a:rPr lang="en-US" b="1" dirty="0" smtClean="0">
                <a:solidFill>
                  <a:srgbClr val="FFFF00"/>
                </a:solidFill>
              </a:rPr>
              <a:t>The </a:t>
            </a:r>
            <a:r>
              <a:rPr lang="en-US" b="1" dirty="0">
                <a:solidFill>
                  <a:srgbClr val="FFFF00"/>
                </a:solidFill>
              </a:rPr>
              <a:t>Antichrist signs a covenant for 7</a:t>
            </a:r>
            <a:r>
              <a:rPr lang="en-US" b="1" dirty="0" smtClean="0">
                <a:solidFill>
                  <a:srgbClr val="FFFF00"/>
                </a:solidFill>
              </a:rPr>
              <a:t> </a:t>
            </a:r>
            <a:r>
              <a:rPr lang="en-US" b="1" dirty="0">
                <a:solidFill>
                  <a:srgbClr val="FFFF00"/>
                </a:solidFill>
              </a:rPr>
              <a:t>years with the nation of Israel. This is the event that inaugurates the Tribulation </a:t>
            </a:r>
            <a:r>
              <a:rPr lang="en-US" b="1" dirty="0" smtClean="0">
                <a:solidFill>
                  <a:srgbClr val="FFFF00"/>
                </a:solidFill>
              </a:rPr>
              <a:t>period</a:t>
            </a:r>
          </a:p>
          <a:p>
            <a:pPr marL="0" indent="0">
              <a:spcBef>
                <a:spcPts val="600"/>
              </a:spcBef>
              <a:buClr>
                <a:schemeClr val="accent2"/>
              </a:buClr>
              <a:buSzPct val="85000"/>
              <a:buNone/>
              <a:defRPr/>
            </a:pPr>
            <a:endParaRPr lang="en-US" sz="1200" b="1" dirty="0" smtClean="0">
              <a:solidFill>
                <a:srgbClr val="FFFF00"/>
              </a:solidFill>
            </a:endParaRPr>
          </a:p>
          <a:p>
            <a:pPr marL="457200" indent="-457200">
              <a:spcBef>
                <a:spcPts val="600"/>
              </a:spcBef>
              <a:buClr>
                <a:schemeClr val="accent2"/>
              </a:buClr>
              <a:buSzPct val="85000"/>
              <a:defRPr/>
            </a:pPr>
            <a:r>
              <a:rPr lang="en-US" b="1" dirty="0" smtClean="0">
                <a:solidFill>
                  <a:srgbClr val="FFFF00"/>
                </a:solidFill>
              </a:rPr>
              <a:t>144,000 Jews sealed to preach the gospel</a:t>
            </a:r>
          </a:p>
          <a:p>
            <a:pPr marL="0" indent="0">
              <a:spcBef>
                <a:spcPts val="600"/>
              </a:spcBef>
              <a:buClr>
                <a:schemeClr val="accent2"/>
              </a:buClr>
              <a:buSzPct val="85000"/>
              <a:buNone/>
              <a:defRPr/>
            </a:pPr>
            <a:endParaRPr lang="en-US" sz="1200" b="1" dirty="0" smtClean="0">
              <a:solidFill>
                <a:srgbClr val="FFFF00"/>
              </a:solidFill>
            </a:endParaRPr>
          </a:p>
          <a:p>
            <a:pPr marL="457200" indent="-457200">
              <a:spcBef>
                <a:spcPts val="600"/>
              </a:spcBef>
              <a:buClr>
                <a:schemeClr val="accent2"/>
              </a:buClr>
              <a:buSzPct val="85000"/>
              <a:defRPr/>
            </a:pPr>
            <a:r>
              <a:rPr lang="en-US" b="1" dirty="0" smtClean="0">
                <a:solidFill>
                  <a:srgbClr val="FFFF00"/>
                </a:solidFill>
              </a:rPr>
              <a:t>7 Seals opened and unleashed on the earth</a:t>
            </a:r>
          </a:p>
          <a:p>
            <a:pPr marL="0" indent="0">
              <a:spcBef>
                <a:spcPts val="600"/>
              </a:spcBef>
              <a:buClr>
                <a:schemeClr val="accent2"/>
              </a:buClr>
              <a:buSzPct val="85000"/>
              <a:buNone/>
              <a:defRPr/>
            </a:pPr>
            <a:endParaRPr lang="en-US" sz="1200" b="1" dirty="0" smtClean="0">
              <a:solidFill>
                <a:srgbClr val="FFFF00"/>
              </a:solidFill>
            </a:endParaRPr>
          </a:p>
          <a:p>
            <a:pPr marL="457200" indent="-457200">
              <a:spcBef>
                <a:spcPts val="600"/>
              </a:spcBef>
              <a:buClr>
                <a:schemeClr val="accent2"/>
              </a:buClr>
              <a:buSzPct val="85000"/>
              <a:defRPr/>
            </a:pPr>
            <a:r>
              <a:rPr lang="en-US" b="1" dirty="0" smtClean="0">
                <a:solidFill>
                  <a:srgbClr val="FFFF00"/>
                </a:solidFill>
              </a:rPr>
              <a:t>2 Witnesses will testify for 3 ½  years</a:t>
            </a:r>
          </a:p>
          <a:p>
            <a:pPr marL="0" indent="0">
              <a:spcBef>
                <a:spcPts val="600"/>
              </a:spcBef>
              <a:buClr>
                <a:schemeClr val="accent2"/>
              </a:buClr>
              <a:buSzPct val="85000"/>
              <a:buNone/>
              <a:defRPr/>
            </a:pPr>
            <a:endParaRPr lang="en-US" sz="1200" b="1" dirty="0" smtClean="0">
              <a:solidFill>
                <a:srgbClr val="FFFF00"/>
              </a:solidFill>
            </a:endParaRPr>
          </a:p>
          <a:p>
            <a:pPr marL="457200" indent="-457200">
              <a:spcBef>
                <a:spcPts val="600"/>
              </a:spcBef>
              <a:buClr>
                <a:schemeClr val="accent2"/>
              </a:buClr>
              <a:buSzPct val="85000"/>
              <a:defRPr/>
            </a:pPr>
            <a:r>
              <a:rPr lang="en-US" b="1" dirty="0" smtClean="0">
                <a:solidFill>
                  <a:srgbClr val="FFFF00"/>
                </a:solidFill>
              </a:rPr>
              <a:t>7 Trumpets blown and unleashed on the earth</a:t>
            </a:r>
          </a:p>
          <a:p>
            <a:pPr marL="457200" indent="-457200">
              <a:spcBef>
                <a:spcPts val="600"/>
              </a:spcBef>
              <a:buClr>
                <a:schemeClr val="accent2"/>
              </a:buClr>
              <a:buSzPct val="85000"/>
              <a:defRPr/>
            </a:pPr>
            <a:endParaRPr lang="en-US" dirty="0" smtClean="0">
              <a:solidFill>
                <a:srgbClr val="FFFF00"/>
              </a:solidFill>
            </a:endParaRPr>
          </a:p>
        </p:txBody>
      </p:sp>
    </p:spTree>
    <p:extLst>
      <p:ext uri="{BB962C8B-B14F-4D97-AF65-F5344CB8AC3E}">
        <p14:creationId xmlns:p14="http://schemas.microsoft.com/office/powerpoint/2010/main" val="32753759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4800" b="1" u="sng" dirty="0" smtClean="0">
                <a:solidFill>
                  <a:schemeClr val="accent4">
                    <a:lumMod val="60000"/>
                    <a:lumOff val="40000"/>
                  </a:schemeClr>
                </a:solidFill>
              </a:rPr>
              <a:t>EVENTS OF THE TRIBULATION</a:t>
            </a:r>
            <a:endParaRPr lang="en-US" sz="4800" b="1" u="sng" dirty="0">
              <a:solidFill>
                <a:schemeClr val="accent4">
                  <a:lumMod val="60000"/>
                  <a:lumOff val="40000"/>
                </a:schemeClr>
              </a:solidFill>
            </a:endParaRPr>
          </a:p>
        </p:txBody>
      </p:sp>
      <p:sp>
        <p:nvSpPr>
          <p:cNvPr id="3" name="Content Placeholder 2"/>
          <p:cNvSpPr>
            <a:spLocks noGrp="1"/>
          </p:cNvSpPr>
          <p:nvPr>
            <p:ph idx="1"/>
          </p:nvPr>
        </p:nvSpPr>
        <p:spPr>
          <a:xfrm>
            <a:off x="381000" y="1600200"/>
            <a:ext cx="8763000" cy="5257800"/>
          </a:xfrm>
        </p:spPr>
        <p:txBody>
          <a:bodyPr/>
          <a:lstStyle/>
          <a:p>
            <a:pPr marL="457200" indent="-457200">
              <a:spcBef>
                <a:spcPts val="600"/>
              </a:spcBef>
              <a:buClr>
                <a:schemeClr val="accent2"/>
              </a:buClr>
              <a:buSzPct val="85000"/>
              <a:defRPr/>
            </a:pPr>
            <a:r>
              <a:rPr lang="en-US" b="1" dirty="0" smtClean="0">
                <a:solidFill>
                  <a:srgbClr val="FFFF00"/>
                </a:solidFill>
              </a:rPr>
              <a:t>War in heaven: The </a:t>
            </a:r>
            <a:r>
              <a:rPr lang="en-US" b="1" dirty="0">
                <a:solidFill>
                  <a:srgbClr val="FFFF00"/>
                </a:solidFill>
              </a:rPr>
              <a:t>d</a:t>
            </a:r>
            <a:r>
              <a:rPr lang="en-US" b="1" dirty="0" smtClean="0">
                <a:solidFill>
                  <a:srgbClr val="FFFF00"/>
                </a:solidFill>
              </a:rPr>
              <a:t>evil  and his angels cast out of heaven</a:t>
            </a:r>
          </a:p>
          <a:p>
            <a:pPr marL="0" indent="0">
              <a:spcBef>
                <a:spcPts val="600"/>
              </a:spcBef>
              <a:buClr>
                <a:schemeClr val="accent2"/>
              </a:buClr>
              <a:buSzPct val="85000"/>
              <a:buNone/>
              <a:defRPr/>
            </a:pPr>
            <a:endParaRPr lang="en-US" sz="1200" b="1" dirty="0" smtClean="0">
              <a:solidFill>
                <a:srgbClr val="FFFF00"/>
              </a:solidFill>
            </a:endParaRPr>
          </a:p>
          <a:p>
            <a:pPr marL="457200" indent="-457200">
              <a:spcBef>
                <a:spcPts val="600"/>
              </a:spcBef>
              <a:buClr>
                <a:schemeClr val="accent2"/>
              </a:buClr>
              <a:buSzPct val="85000"/>
              <a:defRPr/>
            </a:pPr>
            <a:r>
              <a:rPr lang="en-US" b="1" dirty="0" smtClean="0">
                <a:solidFill>
                  <a:srgbClr val="FFFF00"/>
                </a:solidFill>
              </a:rPr>
              <a:t>The antichrist </a:t>
            </a:r>
            <a:r>
              <a:rPr lang="en-US" b="1" dirty="0">
                <a:solidFill>
                  <a:srgbClr val="FFFF00"/>
                </a:solidFill>
              </a:rPr>
              <a:t>&amp;</a:t>
            </a:r>
            <a:r>
              <a:rPr lang="en-US" b="1" dirty="0" smtClean="0">
                <a:solidFill>
                  <a:srgbClr val="FFFF00"/>
                </a:solidFill>
              </a:rPr>
              <a:t> </a:t>
            </a:r>
            <a:r>
              <a:rPr lang="en-US" b="1" dirty="0">
                <a:solidFill>
                  <a:srgbClr val="FFFF00"/>
                </a:solidFill>
              </a:rPr>
              <a:t>the </a:t>
            </a:r>
            <a:r>
              <a:rPr lang="en-US" b="1" dirty="0" smtClean="0">
                <a:solidFill>
                  <a:srgbClr val="FFFF00"/>
                </a:solidFill>
              </a:rPr>
              <a:t>devil </a:t>
            </a:r>
            <a:r>
              <a:rPr lang="en-US" b="1" dirty="0">
                <a:solidFill>
                  <a:srgbClr val="FFFF00"/>
                </a:solidFill>
              </a:rPr>
              <a:t>g</a:t>
            </a:r>
            <a:r>
              <a:rPr lang="en-US" b="1" dirty="0" smtClean="0">
                <a:solidFill>
                  <a:srgbClr val="FFFF00"/>
                </a:solidFill>
              </a:rPr>
              <a:t>iven </a:t>
            </a:r>
            <a:r>
              <a:rPr lang="en-US" b="1" dirty="0">
                <a:solidFill>
                  <a:srgbClr val="FFFF00"/>
                </a:solidFill>
              </a:rPr>
              <a:t>d</a:t>
            </a:r>
            <a:r>
              <a:rPr lang="en-US" b="1" dirty="0" smtClean="0">
                <a:solidFill>
                  <a:srgbClr val="FFFF00"/>
                </a:solidFill>
              </a:rPr>
              <a:t>ominion </a:t>
            </a:r>
            <a:r>
              <a:rPr lang="en-US" b="1" dirty="0">
                <a:solidFill>
                  <a:srgbClr val="FFFF00"/>
                </a:solidFill>
              </a:rPr>
              <a:t>for 3 ½ </a:t>
            </a:r>
            <a:r>
              <a:rPr lang="en-US" b="1" dirty="0" smtClean="0">
                <a:solidFill>
                  <a:srgbClr val="FFFF00"/>
                </a:solidFill>
              </a:rPr>
              <a:t>years</a:t>
            </a:r>
          </a:p>
          <a:p>
            <a:pPr marL="0" indent="0">
              <a:spcBef>
                <a:spcPts val="600"/>
              </a:spcBef>
              <a:buClr>
                <a:schemeClr val="accent2"/>
              </a:buClr>
              <a:buSzPct val="85000"/>
              <a:buNone/>
              <a:defRPr/>
            </a:pPr>
            <a:endParaRPr lang="en-US" sz="1200" b="1" dirty="0" smtClean="0">
              <a:solidFill>
                <a:srgbClr val="FFFF00"/>
              </a:solidFill>
            </a:endParaRPr>
          </a:p>
          <a:p>
            <a:pPr marL="457200" indent="-457200">
              <a:spcBef>
                <a:spcPts val="600"/>
              </a:spcBef>
              <a:buClr>
                <a:schemeClr val="accent2"/>
              </a:buClr>
              <a:buSzPct val="85000"/>
              <a:defRPr/>
            </a:pPr>
            <a:r>
              <a:rPr lang="en-US" b="1" dirty="0" smtClean="0">
                <a:solidFill>
                  <a:srgbClr val="FFFF00"/>
                </a:solidFill>
              </a:rPr>
              <a:t>The antichrist breaks his covenant with Israel &amp; commits abomination &amp; desecrates the temple</a:t>
            </a:r>
          </a:p>
          <a:p>
            <a:pPr marL="0" indent="0">
              <a:spcBef>
                <a:spcPts val="600"/>
              </a:spcBef>
              <a:buClr>
                <a:schemeClr val="accent2"/>
              </a:buClr>
              <a:buSzPct val="85000"/>
              <a:buNone/>
              <a:defRPr/>
            </a:pPr>
            <a:endParaRPr lang="en-US" sz="1200" b="1" dirty="0" smtClean="0">
              <a:solidFill>
                <a:srgbClr val="FFFF00"/>
              </a:solidFill>
            </a:endParaRPr>
          </a:p>
          <a:p>
            <a:pPr marL="457200" indent="-457200">
              <a:spcBef>
                <a:spcPts val="600"/>
              </a:spcBef>
              <a:buClr>
                <a:schemeClr val="accent2"/>
              </a:buClr>
              <a:buSzPct val="85000"/>
              <a:defRPr/>
            </a:pPr>
            <a:r>
              <a:rPr lang="en-US" b="1" dirty="0">
                <a:solidFill>
                  <a:srgbClr val="FFFF00"/>
                </a:solidFill>
              </a:rPr>
              <a:t>Israel </a:t>
            </a:r>
            <a:r>
              <a:rPr lang="en-US" b="1" dirty="0" smtClean="0">
                <a:solidFill>
                  <a:srgbClr val="FFFF00"/>
                </a:solidFill>
              </a:rPr>
              <a:t>flees </a:t>
            </a:r>
            <a:r>
              <a:rPr lang="en-US" b="1" dirty="0">
                <a:solidFill>
                  <a:srgbClr val="FFFF00"/>
                </a:solidFill>
              </a:rPr>
              <a:t>from the </a:t>
            </a:r>
            <a:r>
              <a:rPr lang="en-US" b="1" dirty="0" smtClean="0">
                <a:solidFill>
                  <a:srgbClr val="FFFF00"/>
                </a:solidFill>
              </a:rPr>
              <a:t>antichrist </a:t>
            </a:r>
            <a:r>
              <a:rPr lang="en-US" b="1" dirty="0">
                <a:solidFill>
                  <a:srgbClr val="FFFF00"/>
                </a:solidFill>
              </a:rPr>
              <a:t>for 3 ½ Years</a:t>
            </a:r>
            <a:endParaRPr lang="en-US" b="1" dirty="0" smtClean="0">
              <a:solidFill>
                <a:srgbClr val="FFFF00"/>
              </a:solidFill>
            </a:endParaRPr>
          </a:p>
          <a:p>
            <a:pPr marL="0" indent="0">
              <a:spcBef>
                <a:spcPts val="600"/>
              </a:spcBef>
              <a:buClr>
                <a:schemeClr val="accent2"/>
              </a:buClr>
              <a:buSzPct val="85000"/>
              <a:buNone/>
              <a:defRPr/>
            </a:pPr>
            <a:endParaRPr lang="en-US" b="1" dirty="0" smtClean="0">
              <a:solidFill>
                <a:srgbClr val="FFFF00"/>
              </a:solidFill>
            </a:endParaRPr>
          </a:p>
          <a:p>
            <a:pPr marL="457200" indent="-457200">
              <a:spcBef>
                <a:spcPts val="600"/>
              </a:spcBef>
              <a:buClr>
                <a:schemeClr val="accent2"/>
              </a:buClr>
              <a:buSzPct val="85000"/>
              <a:defRPr/>
            </a:pPr>
            <a:endParaRPr lang="en-US" dirty="0" smtClean="0">
              <a:solidFill>
                <a:srgbClr val="FFFF00"/>
              </a:solidFill>
            </a:endParaRPr>
          </a:p>
        </p:txBody>
      </p:sp>
    </p:spTree>
    <p:extLst>
      <p:ext uri="{BB962C8B-B14F-4D97-AF65-F5344CB8AC3E}">
        <p14:creationId xmlns:p14="http://schemas.microsoft.com/office/powerpoint/2010/main" val="21507042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838200"/>
            <a:ext cx="8763000" cy="6019800"/>
          </a:xfrm>
        </p:spPr>
        <p:txBody>
          <a:bodyPr>
            <a:normAutofit/>
          </a:bodyPr>
          <a:lstStyle/>
          <a:p>
            <a:pPr marL="68580" indent="0" algn="ctr">
              <a:buNone/>
            </a:pPr>
            <a:r>
              <a:rPr lang="en-US" sz="3200" b="1" u="sng" dirty="0" smtClean="0">
                <a:solidFill>
                  <a:srgbClr val="FFFF00"/>
                </a:solidFill>
              </a:rPr>
              <a:t>SIGNS OF THE LAST DAYS</a:t>
            </a:r>
          </a:p>
          <a:p>
            <a:pPr marL="68580" indent="0" algn="ctr">
              <a:buNone/>
            </a:pPr>
            <a:endParaRPr lang="en-US" sz="1200" b="1" u="sng" dirty="0" smtClean="0">
              <a:solidFill>
                <a:srgbClr val="FFFF00"/>
              </a:solidFill>
            </a:endParaRPr>
          </a:p>
          <a:p>
            <a:r>
              <a:rPr lang="en-US" sz="4000" dirty="0">
                <a:solidFill>
                  <a:srgbClr val="FFFF00"/>
                </a:solidFill>
              </a:rPr>
              <a:t>DECEPTION</a:t>
            </a:r>
            <a:r>
              <a:rPr lang="en-US" sz="4000" dirty="0"/>
              <a:t> </a:t>
            </a:r>
            <a:r>
              <a:rPr lang="en-US" sz="4000" dirty="0">
                <a:solidFill>
                  <a:schemeClr val="tx2">
                    <a:lumMod val="90000"/>
                  </a:schemeClr>
                </a:solidFill>
              </a:rPr>
              <a:t>by false </a:t>
            </a:r>
            <a:r>
              <a:rPr lang="en-US" sz="4000" dirty="0" smtClean="0">
                <a:solidFill>
                  <a:schemeClr val="tx2">
                    <a:lumMod val="90000"/>
                  </a:schemeClr>
                </a:solidFill>
              </a:rPr>
              <a:t>teachers</a:t>
            </a:r>
          </a:p>
          <a:p>
            <a:pPr marL="68580" indent="0">
              <a:buNone/>
            </a:pPr>
            <a:r>
              <a:rPr lang="en-US" sz="3200" dirty="0" smtClean="0"/>
              <a:t>There is an increasing number of false teachers in these last days and more persons are going to look to these religious leaders who claim to have a deeper knowledge of Scripture or new revelations outside of Scripture and an exclusive relationship with God. False teachers are some of the most subtle yet most dangerous enemies of the Church of Jesus Christ.  </a:t>
            </a:r>
          </a:p>
        </p:txBody>
      </p:sp>
    </p:spTree>
    <p:extLst>
      <p:ext uri="{BB962C8B-B14F-4D97-AF65-F5344CB8AC3E}">
        <p14:creationId xmlns:p14="http://schemas.microsoft.com/office/powerpoint/2010/main" val="40011836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4800" b="1" u="sng" dirty="0" smtClean="0">
                <a:solidFill>
                  <a:schemeClr val="accent4">
                    <a:lumMod val="60000"/>
                    <a:lumOff val="40000"/>
                  </a:schemeClr>
                </a:solidFill>
              </a:rPr>
              <a:t>EVENTS OF THE TRIBULATION</a:t>
            </a:r>
            <a:endParaRPr lang="en-US" sz="4800" b="1" u="sng" dirty="0">
              <a:solidFill>
                <a:schemeClr val="accent4">
                  <a:lumMod val="60000"/>
                  <a:lumOff val="40000"/>
                </a:schemeClr>
              </a:solidFill>
            </a:endParaRPr>
          </a:p>
        </p:txBody>
      </p:sp>
      <p:sp>
        <p:nvSpPr>
          <p:cNvPr id="3" name="Content Placeholder 2"/>
          <p:cNvSpPr>
            <a:spLocks noGrp="1"/>
          </p:cNvSpPr>
          <p:nvPr>
            <p:ph idx="1"/>
          </p:nvPr>
        </p:nvSpPr>
        <p:spPr>
          <a:xfrm>
            <a:off x="381000" y="1600200"/>
            <a:ext cx="8763000" cy="5257800"/>
          </a:xfrm>
        </p:spPr>
        <p:txBody>
          <a:bodyPr/>
          <a:lstStyle/>
          <a:p>
            <a:pPr marL="457200" indent="-457200">
              <a:spcBef>
                <a:spcPts val="600"/>
              </a:spcBef>
              <a:buClr>
                <a:schemeClr val="accent2"/>
              </a:buClr>
              <a:buSzPct val="85000"/>
              <a:defRPr/>
            </a:pPr>
            <a:r>
              <a:rPr lang="en-US" b="1" dirty="0" smtClean="0">
                <a:solidFill>
                  <a:srgbClr val="FFFF00"/>
                </a:solidFill>
              </a:rPr>
              <a:t>2 Witnesses killed &amp; resurrected on the 3</a:t>
            </a:r>
            <a:r>
              <a:rPr lang="en-US" b="1" baseline="30000" dirty="0" smtClean="0">
                <a:solidFill>
                  <a:srgbClr val="FFFF00"/>
                </a:solidFill>
              </a:rPr>
              <a:t>rd</a:t>
            </a:r>
            <a:r>
              <a:rPr lang="en-US" b="1" dirty="0" smtClean="0">
                <a:solidFill>
                  <a:srgbClr val="FFFF00"/>
                </a:solidFill>
              </a:rPr>
              <a:t> day</a:t>
            </a:r>
          </a:p>
          <a:p>
            <a:pPr marL="0" indent="0">
              <a:spcBef>
                <a:spcPts val="600"/>
              </a:spcBef>
              <a:buClr>
                <a:schemeClr val="accent2"/>
              </a:buClr>
              <a:buSzPct val="85000"/>
              <a:buNone/>
              <a:defRPr/>
            </a:pPr>
            <a:endParaRPr lang="en-US" sz="1200" b="1" dirty="0" smtClean="0">
              <a:solidFill>
                <a:srgbClr val="FFFF00"/>
              </a:solidFill>
            </a:endParaRPr>
          </a:p>
          <a:p>
            <a:pPr marL="457200" indent="-457200">
              <a:spcBef>
                <a:spcPts val="600"/>
              </a:spcBef>
              <a:buClr>
                <a:schemeClr val="accent2"/>
              </a:buClr>
              <a:buSzPct val="85000"/>
              <a:defRPr/>
            </a:pPr>
            <a:r>
              <a:rPr lang="en-US" b="1" dirty="0" smtClean="0">
                <a:solidFill>
                  <a:srgbClr val="FFFF00"/>
                </a:solidFill>
              </a:rPr>
              <a:t>The “false prophet” joins &amp; endorses the antichrist</a:t>
            </a:r>
          </a:p>
          <a:p>
            <a:pPr marL="0" indent="0">
              <a:spcBef>
                <a:spcPts val="600"/>
              </a:spcBef>
              <a:buClr>
                <a:schemeClr val="accent2"/>
              </a:buClr>
              <a:buSzPct val="85000"/>
              <a:buNone/>
              <a:defRPr/>
            </a:pPr>
            <a:endParaRPr lang="en-US" sz="1200" b="1" dirty="0" smtClean="0">
              <a:solidFill>
                <a:srgbClr val="FFFF00"/>
              </a:solidFill>
            </a:endParaRPr>
          </a:p>
          <a:p>
            <a:pPr marL="457200" indent="-457200">
              <a:spcBef>
                <a:spcPts val="600"/>
              </a:spcBef>
              <a:buClr>
                <a:schemeClr val="accent2"/>
              </a:buClr>
              <a:buSzPct val="85000"/>
              <a:defRPr/>
            </a:pPr>
            <a:r>
              <a:rPr lang="en-US" b="1" dirty="0" smtClean="0">
                <a:solidFill>
                  <a:srgbClr val="FFFF00"/>
                </a:solidFill>
              </a:rPr>
              <a:t>Mark of the beast is instituted &amp; enforced</a:t>
            </a:r>
          </a:p>
          <a:p>
            <a:pPr marL="0" indent="0">
              <a:spcBef>
                <a:spcPts val="600"/>
              </a:spcBef>
              <a:buClr>
                <a:schemeClr val="accent2"/>
              </a:buClr>
              <a:buSzPct val="85000"/>
              <a:buNone/>
              <a:defRPr/>
            </a:pPr>
            <a:endParaRPr lang="en-US" sz="1200" b="1" dirty="0" smtClean="0">
              <a:solidFill>
                <a:srgbClr val="FFFF00"/>
              </a:solidFill>
            </a:endParaRPr>
          </a:p>
          <a:p>
            <a:pPr marL="457200" indent="-457200">
              <a:spcBef>
                <a:spcPts val="600"/>
              </a:spcBef>
              <a:buClr>
                <a:schemeClr val="accent2"/>
              </a:buClr>
              <a:buSzPct val="85000"/>
              <a:defRPr/>
            </a:pPr>
            <a:r>
              <a:rPr lang="en-US" b="1" dirty="0" smtClean="0">
                <a:solidFill>
                  <a:srgbClr val="FFFF00"/>
                </a:solidFill>
              </a:rPr>
              <a:t>7 Bowls poured out and unleashed on the earth</a:t>
            </a:r>
          </a:p>
          <a:p>
            <a:pPr marL="0" indent="0">
              <a:spcBef>
                <a:spcPts val="600"/>
              </a:spcBef>
              <a:buClr>
                <a:schemeClr val="accent2"/>
              </a:buClr>
              <a:buSzPct val="85000"/>
              <a:buNone/>
              <a:defRPr/>
            </a:pPr>
            <a:endParaRPr lang="en-US" sz="1200" b="1" dirty="0" smtClean="0">
              <a:solidFill>
                <a:srgbClr val="FFFF00"/>
              </a:solidFill>
            </a:endParaRPr>
          </a:p>
          <a:p>
            <a:pPr marL="457200" indent="-457200">
              <a:spcBef>
                <a:spcPts val="600"/>
              </a:spcBef>
              <a:buClr>
                <a:schemeClr val="accent2"/>
              </a:buClr>
              <a:buSzPct val="85000"/>
              <a:defRPr/>
            </a:pPr>
            <a:r>
              <a:rPr lang="en-US" b="1" dirty="0" smtClean="0">
                <a:solidFill>
                  <a:srgbClr val="FFFF00"/>
                </a:solidFill>
              </a:rPr>
              <a:t>An angel preaches the gospel to the earth</a:t>
            </a:r>
          </a:p>
          <a:p>
            <a:pPr marL="0" indent="0">
              <a:spcBef>
                <a:spcPts val="600"/>
              </a:spcBef>
              <a:buClr>
                <a:schemeClr val="accent2"/>
              </a:buClr>
              <a:buSzPct val="85000"/>
              <a:buNone/>
              <a:defRPr/>
            </a:pPr>
            <a:endParaRPr lang="en-US" sz="1200" b="1" dirty="0">
              <a:solidFill>
                <a:srgbClr val="FFFF00"/>
              </a:solidFill>
            </a:endParaRPr>
          </a:p>
          <a:p>
            <a:pPr marL="457200" indent="-457200">
              <a:spcBef>
                <a:spcPts val="600"/>
              </a:spcBef>
              <a:buClr>
                <a:schemeClr val="accent2"/>
              </a:buClr>
              <a:buSzPct val="85000"/>
              <a:defRPr/>
            </a:pPr>
            <a:r>
              <a:rPr lang="en-US" b="1" dirty="0" smtClean="0">
                <a:solidFill>
                  <a:srgbClr val="FFFF00"/>
                </a:solidFill>
              </a:rPr>
              <a:t>The battle of Armageddon</a:t>
            </a:r>
          </a:p>
          <a:p>
            <a:pPr marL="457200" indent="-457200">
              <a:spcBef>
                <a:spcPts val="600"/>
              </a:spcBef>
              <a:buClr>
                <a:schemeClr val="accent2"/>
              </a:buClr>
              <a:buSzPct val="85000"/>
              <a:defRPr/>
            </a:pPr>
            <a:endParaRPr lang="en-US" b="1" dirty="0" smtClean="0">
              <a:solidFill>
                <a:srgbClr val="FFFF00"/>
              </a:solidFill>
            </a:endParaRPr>
          </a:p>
          <a:p>
            <a:pPr marL="0" indent="0">
              <a:spcBef>
                <a:spcPts val="600"/>
              </a:spcBef>
              <a:buClr>
                <a:schemeClr val="accent2"/>
              </a:buClr>
              <a:buSzPct val="85000"/>
              <a:buNone/>
              <a:defRPr/>
            </a:pPr>
            <a:endParaRPr lang="en-US" b="1" dirty="0" smtClean="0">
              <a:solidFill>
                <a:srgbClr val="FFFF00"/>
              </a:solidFill>
            </a:endParaRPr>
          </a:p>
          <a:p>
            <a:pPr marL="457200" indent="-457200">
              <a:spcBef>
                <a:spcPts val="600"/>
              </a:spcBef>
              <a:buClr>
                <a:schemeClr val="accent2"/>
              </a:buClr>
              <a:buSzPct val="85000"/>
              <a:defRPr/>
            </a:pPr>
            <a:endParaRPr lang="en-US" dirty="0" smtClean="0">
              <a:solidFill>
                <a:srgbClr val="FFFF00"/>
              </a:solidFill>
            </a:endParaRPr>
          </a:p>
        </p:txBody>
      </p:sp>
    </p:spTree>
    <p:extLst>
      <p:ext uri="{BB962C8B-B14F-4D97-AF65-F5344CB8AC3E}">
        <p14:creationId xmlns:p14="http://schemas.microsoft.com/office/powerpoint/2010/main" val="25395078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1447800"/>
            <a:ext cx="8763000" cy="5410200"/>
          </a:xfrm>
        </p:spPr>
        <p:txBody>
          <a:bodyPr/>
          <a:lstStyle/>
          <a:p>
            <a:r>
              <a:rPr lang="en-US" sz="3200" dirty="0">
                <a:solidFill>
                  <a:srgbClr val="FFFF00"/>
                </a:solidFill>
              </a:rPr>
              <a:t>The Final Week of 7 y</a:t>
            </a:r>
            <a:r>
              <a:rPr lang="en-US" sz="3200" dirty="0" smtClean="0">
                <a:solidFill>
                  <a:srgbClr val="FFFF00"/>
                </a:solidFill>
              </a:rPr>
              <a:t>ears</a:t>
            </a:r>
            <a:r>
              <a:rPr lang="en-US" sz="3200" dirty="0" smtClean="0"/>
              <a:t>: This </a:t>
            </a:r>
            <a:r>
              <a:rPr lang="en-US" sz="3200" dirty="0"/>
              <a:t>period describes the final week of years of the original 70 weeks of Daniel, which is referring to </a:t>
            </a:r>
            <a:r>
              <a:rPr lang="en-US" sz="3200" dirty="0" smtClean="0"/>
              <a:t>the 7 </a:t>
            </a:r>
            <a:r>
              <a:rPr lang="en-US" sz="3200" dirty="0"/>
              <a:t>Year Tribulation</a:t>
            </a:r>
            <a:r>
              <a:rPr lang="en-US" sz="3200" dirty="0" smtClean="0"/>
              <a:t>. The </a:t>
            </a:r>
            <a:r>
              <a:rPr lang="en-US" sz="3200" dirty="0"/>
              <a:t>antichrist will establish a 7 year Peace Treaty with Israel, thereby confirming </a:t>
            </a:r>
            <a:r>
              <a:rPr lang="en-US" sz="3200" dirty="0" smtClean="0"/>
              <a:t>the covenant </a:t>
            </a:r>
            <a:r>
              <a:rPr lang="en-US" sz="3200" dirty="0"/>
              <a:t>and marking the beginning of the 7 </a:t>
            </a:r>
            <a:r>
              <a:rPr lang="en-US" sz="3200" dirty="0" smtClean="0"/>
              <a:t>year </a:t>
            </a:r>
            <a:r>
              <a:rPr lang="en-US" sz="3200" dirty="0"/>
              <a:t>Tribulation</a:t>
            </a:r>
            <a:r>
              <a:rPr lang="en-US" sz="3200" dirty="0" smtClean="0"/>
              <a:t>.</a:t>
            </a:r>
          </a:p>
          <a:p>
            <a:r>
              <a:rPr lang="en-US" sz="3200" dirty="0" smtClean="0"/>
              <a:t>The antichrist </a:t>
            </a:r>
            <a:r>
              <a:rPr lang="en-US" sz="3200" dirty="0"/>
              <a:t>will make a covenant with </a:t>
            </a:r>
            <a:r>
              <a:rPr lang="en-US" sz="3200" dirty="0" smtClean="0"/>
              <a:t>Israel</a:t>
            </a:r>
            <a:r>
              <a:rPr lang="en-US" sz="3200" dirty="0"/>
              <a:t> </a:t>
            </a:r>
            <a:r>
              <a:rPr lang="en-US" sz="3200" dirty="0" smtClean="0"/>
              <a:t>&amp; the duration </a:t>
            </a:r>
            <a:r>
              <a:rPr lang="en-US" sz="3200" dirty="0"/>
              <a:t>is to be </a:t>
            </a:r>
            <a:r>
              <a:rPr lang="en-US" sz="3200" b="1" dirty="0" smtClean="0">
                <a:solidFill>
                  <a:srgbClr val="FFFF00"/>
                </a:solidFill>
              </a:rPr>
              <a:t>one week</a:t>
            </a:r>
            <a:r>
              <a:rPr lang="en-US" sz="3200" dirty="0" smtClean="0"/>
              <a:t> or </a:t>
            </a:r>
            <a:r>
              <a:rPr lang="en-US" sz="3200" b="1" dirty="0" smtClean="0">
                <a:solidFill>
                  <a:srgbClr val="FFFF00"/>
                </a:solidFill>
              </a:rPr>
              <a:t>7 </a:t>
            </a:r>
            <a:r>
              <a:rPr lang="en-US" sz="3200" b="1" dirty="0">
                <a:solidFill>
                  <a:srgbClr val="FFFF00"/>
                </a:solidFill>
              </a:rPr>
              <a:t>years</a:t>
            </a:r>
            <a:r>
              <a:rPr lang="en-US" sz="3200" dirty="0"/>
              <a:t>. </a:t>
            </a:r>
            <a:endParaRPr lang="en-US" sz="3200" b="1" dirty="0" smtClean="0">
              <a:solidFill>
                <a:srgbClr val="FFFF00"/>
              </a:solidFill>
            </a:endParaRPr>
          </a:p>
        </p:txBody>
      </p:sp>
    </p:spTree>
    <p:extLst>
      <p:ext uri="{BB962C8B-B14F-4D97-AF65-F5344CB8AC3E}">
        <p14:creationId xmlns:p14="http://schemas.microsoft.com/office/powerpoint/2010/main" val="36068823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1219200"/>
            <a:ext cx="8763000" cy="5638800"/>
          </a:xfrm>
        </p:spPr>
        <p:txBody>
          <a:bodyPr>
            <a:normAutofit/>
          </a:bodyPr>
          <a:lstStyle/>
          <a:p>
            <a:r>
              <a:rPr lang="en-US" sz="3600" dirty="0" smtClean="0"/>
              <a:t>The </a:t>
            </a:r>
            <a:r>
              <a:rPr lang="en-US" sz="3600" dirty="0">
                <a:solidFill>
                  <a:srgbClr val="FFFF00"/>
                </a:solidFill>
              </a:rPr>
              <a:t>content of the covenant </a:t>
            </a:r>
            <a:r>
              <a:rPr lang="en-US" sz="3600" dirty="0"/>
              <a:t>is </a:t>
            </a:r>
            <a:r>
              <a:rPr lang="en-US" sz="3600" dirty="0" smtClean="0"/>
              <a:t>that the </a:t>
            </a:r>
            <a:r>
              <a:rPr lang="en-US" sz="3600" dirty="0"/>
              <a:t>a</a:t>
            </a:r>
            <a:r>
              <a:rPr lang="en-US" sz="3600" dirty="0" smtClean="0"/>
              <a:t>ntichrist </a:t>
            </a:r>
            <a:r>
              <a:rPr lang="en-US" sz="3600" dirty="0"/>
              <a:t>will guarantee Israel's security for seven years so that they may carry out the Temple sacrifices and offerings unhindered during those seven years</a:t>
            </a:r>
            <a:r>
              <a:rPr lang="en-US" sz="3600" dirty="0" smtClean="0"/>
              <a:t>. However, after </a:t>
            </a:r>
            <a:r>
              <a:rPr lang="en-US" sz="3600" dirty="0"/>
              <a:t>three and a half years, </a:t>
            </a:r>
            <a:r>
              <a:rPr lang="en-US" sz="3600" dirty="0" smtClean="0"/>
              <a:t>the antichrist </a:t>
            </a:r>
            <a:r>
              <a:rPr lang="en-US" sz="3600" dirty="0"/>
              <a:t>will put a stop to that which he </a:t>
            </a:r>
            <a:r>
              <a:rPr lang="en-US" sz="3600" dirty="0" smtClean="0"/>
              <a:t>guaranteed</a:t>
            </a:r>
            <a:r>
              <a:rPr lang="en-US" sz="3600" dirty="0"/>
              <a:t> </a:t>
            </a:r>
            <a:r>
              <a:rPr lang="en-US" sz="3600" dirty="0" smtClean="0"/>
              <a:t>because he will break his covenant and become Israel’s offender. </a:t>
            </a:r>
            <a:r>
              <a:rPr lang="en-US" sz="3600" i="1" dirty="0" smtClean="0">
                <a:solidFill>
                  <a:srgbClr val="FFFF00"/>
                </a:solidFill>
              </a:rPr>
              <a:t>(Daniel 9:27)</a:t>
            </a:r>
            <a:endParaRPr lang="en-US" sz="3600" i="1" dirty="0">
              <a:solidFill>
                <a:srgbClr val="FFFF00"/>
              </a:solidFill>
            </a:endParaRPr>
          </a:p>
          <a:p>
            <a:pPr marL="68580" indent="0">
              <a:buNone/>
            </a:pPr>
            <a:endParaRPr lang="en-US" sz="3600" dirty="0" smtClean="0">
              <a:solidFill>
                <a:srgbClr val="FFFF00"/>
              </a:solidFill>
            </a:endParaRPr>
          </a:p>
        </p:txBody>
      </p:sp>
    </p:spTree>
    <p:extLst>
      <p:ext uri="{BB962C8B-B14F-4D97-AF65-F5344CB8AC3E}">
        <p14:creationId xmlns:p14="http://schemas.microsoft.com/office/powerpoint/2010/main" val="15465338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1066800"/>
            <a:ext cx="8763000" cy="5791200"/>
          </a:xfrm>
        </p:spPr>
        <p:txBody>
          <a:bodyPr>
            <a:noAutofit/>
          </a:bodyPr>
          <a:lstStyle/>
          <a:p>
            <a:pPr marL="68580" indent="0">
              <a:buNone/>
            </a:pPr>
            <a:r>
              <a:rPr lang="en-US" sz="3200" dirty="0" smtClean="0">
                <a:solidFill>
                  <a:srgbClr val="FFFF00"/>
                </a:solidFill>
              </a:rPr>
              <a:t>What </a:t>
            </a:r>
            <a:r>
              <a:rPr lang="en-US" sz="3200" dirty="0">
                <a:solidFill>
                  <a:srgbClr val="FFFF00"/>
                </a:solidFill>
              </a:rPr>
              <a:t>is “the abomination of </a:t>
            </a:r>
            <a:r>
              <a:rPr lang="en-US" sz="3200" dirty="0" smtClean="0">
                <a:solidFill>
                  <a:srgbClr val="FFFF00"/>
                </a:solidFill>
              </a:rPr>
              <a:t>desolation”? </a:t>
            </a:r>
          </a:p>
          <a:p>
            <a:r>
              <a:rPr lang="en-US" sz="3200" dirty="0" smtClean="0"/>
              <a:t>An</a:t>
            </a:r>
            <a:r>
              <a:rPr lang="en-US" sz="3200" dirty="0"/>
              <a:t> </a:t>
            </a:r>
            <a:r>
              <a:rPr lang="en-US" sz="3200" i="1" dirty="0">
                <a:solidFill>
                  <a:srgbClr val="FFFF00"/>
                </a:solidFill>
              </a:rPr>
              <a:t>abomination</a:t>
            </a:r>
            <a:r>
              <a:rPr lang="en-US" sz="3200" dirty="0"/>
              <a:t> is “something that causes disgust or hatred”; and </a:t>
            </a:r>
            <a:r>
              <a:rPr lang="en-US" sz="3200" i="1" dirty="0">
                <a:solidFill>
                  <a:srgbClr val="FFFF00"/>
                </a:solidFill>
              </a:rPr>
              <a:t>desolation</a:t>
            </a:r>
            <a:r>
              <a:rPr lang="en-US" sz="3200" dirty="0"/>
              <a:t> is “a state of complete emptiness or destruction.” Jesus warned that something (or someone) that people detested would stand in the temple someday. When that horror occurred, residents of Judea should seek cover without delay. Other translations speak of “the abomination that causes desolation</a:t>
            </a:r>
            <a:r>
              <a:rPr lang="en-US" sz="3200" dirty="0" smtClean="0"/>
              <a:t>”, </a:t>
            </a:r>
            <a:r>
              <a:rPr lang="en-US" sz="3200" dirty="0"/>
              <a:t>“the sacrilegious object that causes desecration</a:t>
            </a:r>
            <a:r>
              <a:rPr lang="en-US" sz="3200" dirty="0" smtClean="0"/>
              <a:t>” </a:t>
            </a:r>
            <a:r>
              <a:rPr lang="en-US" sz="3200" dirty="0"/>
              <a:t>and “that </a:t>
            </a:r>
            <a:r>
              <a:rPr lang="en-US" sz="3200" dirty="0" smtClean="0"/>
              <a:t>Horrible Thing.”</a:t>
            </a:r>
            <a:r>
              <a:rPr lang="en-US" sz="3200" dirty="0"/>
              <a:t> </a:t>
            </a:r>
            <a:endParaRPr lang="en-US" sz="3200" dirty="0" smtClean="0">
              <a:solidFill>
                <a:srgbClr val="FFFF00"/>
              </a:solidFill>
            </a:endParaRPr>
          </a:p>
        </p:txBody>
      </p:sp>
    </p:spTree>
    <p:extLst>
      <p:ext uri="{BB962C8B-B14F-4D97-AF65-F5344CB8AC3E}">
        <p14:creationId xmlns:p14="http://schemas.microsoft.com/office/powerpoint/2010/main" val="30188237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1219200"/>
            <a:ext cx="8763000" cy="5638800"/>
          </a:xfrm>
        </p:spPr>
        <p:txBody>
          <a:bodyPr>
            <a:normAutofit/>
          </a:bodyPr>
          <a:lstStyle/>
          <a:p>
            <a:r>
              <a:rPr lang="en-US" sz="3600" dirty="0" smtClean="0"/>
              <a:t>The</a:t>
            </a:r>
            <a:r>
              <a:rPr lang="en-US" sz="3600" dirty="0"/>
              <a:t> </a:t>
            </a:r>
            <a:r>
              <a:rPr lang="en-US" sz="3600" i="1" dirty="0" smtClean="0">
                <a:solidFill>
                  <a:schemeClr val="tx2">
                    <a:lumMod val="75000"/>
                  </a:schemeClr>
                </a:solidFill>
              </a:rPr>
              <a:t>Abomination </a:t>
            </a:r>
            <a:r>
              <a:rPr lang="en-US" sz="3600" i="1" dirty="0">
                <a:solidFill>
                  <a:schemeClr val="tx2">
                    <a:lumMod val="75000"/>
                  </a:schemeClr>
                </a:solidFill>
              </a:rPr>
              <a:t>of </a:t>
            </a:r>
            <a:r>
              <a:rPr lang="en-US" sz="3600" i="1" dirty="0" smtClean="0">
                <a:solidFill>
                  <a:schemeClr val="tx2">
                    <a:lumMod val="75000"/>
                  </a:schemeClr>
                </a:solidFill>
              </a:rPr>
              <a:t>Desolation</a:t>
            </a:r>
            <a:r>
              <a:rPr lang="en-US" sz="3600" dirty="0" smtClean="0">
                <a:solidFill>
                  <a:schemeClr val="tx2">
                    <a:lumMod val="75000"/>
                  </a:schemeClr>
                </a:solidFill>
              </a:rPr>
              <a:t> </a:t>
            </a:r>
            <a:r>
              <a:rPr lang="en-US" sz="3600" dirty="0"/>
              <a:t>appears throughout history and in the age to come. The antichrist figure who sets up an abomination in the place of worship has had a role throughout history</a:t>
            </a:r>
            <a:r>
              <a:rPr lang="en-US" sz="3600" dirty="0" smtClean="0"/>
              <a:t>. </a:t>
            </a:r>
            <a:r>
              <a:rPr lang="en-US" sz="3600" dirty="0"/>
              <a:t>In history, this abomination was an </a:t>
            </a:r>
            <a:r>
              <a:rPr lang="en-US" sz="3600" dirty="0" smtClean="0"/>
              <a:t>idol; </a:t>
            </a:r>
            <a:r>
              <a:rPr lang="en-US" sz="3600" dirty="0"/>
              <a:t>b</a:t>
            </a:r>
            <a:r>
              <a:rPr lang="en-US" sz="3600" dirty="0" smtClean="0"/>
              <a:t>ut </a:t>
            </a:r>
            <a:r>
              <a:rPr lang="en-US" sz="3600" dirty="0"/>
              <a:t>in the case of the end of days, the antichrist will set himself up as the idol for the people to </a:t>
            </a:r>
            <a:r>
              <a:rPr lang="en-US" sz="3600" dirty="0" smtClean="0"/>
              <a:t>worship.</a:t>
            </a:r>
            <a:r>
              <a:rPr lang="en-US" sz="3600" dirty="0"/>
              <a:t>  </a:t>
            </a:r>
            <a:endParaRPr lang="en-US" sz="3600" dirty="0" smtClean="0">
              <a:solidFill>
                <a:srgbClr val="FFFF00"/>
              </a:solidFill>
            </a:endParaRPr>
          </a:p>
        </p:txBody>
      </p:sp>
    </p:spTree>
    <p:extLst>
      <p:ext uri="{BB962C8B-B14F-4D97-AF65-F5344CB8AC3E}">
        <p14:creationId xmlns:p14="http://schemas.microsoft.com/office/powerpoint/2010/main" val="15067118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1219200"/>
            <a:ext cx="8763000" cy="5638800"/>
          </a:xfrm>
        </p:spPr>
        <p:txBody>
          <a:bodyPr>
            <a:normAutofit fontScale="92500" lnSpcReduction="20000"/>
          </a:bodyPr>
          <a:lstStyle/>
          <a:p>
            <a:r>
              <a:rPr lang="en-US" sz="3200" dirty="0"/>
              <a:t>Jesus spoke of a coming “abomination of desolation” in the Olivet Discourse as He referenced a future </a:t>
            </a:r>
            <a:r>
              <a:rPr lang="en-US" sz="3200" dirty="0" smtClean="0"/>
              <a:t>event. Jesus </a:t>
            </a:r>
            <a:r>
              <a:rPr lang="en-US" sz="3200" dirty="0"/>
              <a:t>referenced Daniel in His words in the Olivet Discourse. The prophet Daniel mentioned the abomination of desolation in three places</a:t>
            </a:r>
            <a:r>
              <a:rPr lang="en-US" sz="3200" dirty="0" smtClean="0"/>
              <a:t>:</a:t>
            </a:r>
          </a:p>
          <a:p>
            <a:pPr marL="68580" indent="0">
              <a:buNone/>
            </a:pPr>
            <a:r>
              <a:rPr lang="en-US" sz="3200" dirty="0"/>
              <a:t/>
            </a:r>
            <a:br>
              <a:rPr lang="en-US" sz="3200" dirty="0"/>
            </a:br>
            <a:r>
              <a:rPr lang="en-US" sz="3200" i="1" dirty="0">
                <a:solidFill>
                  <a:srgbClr val="FFFF00"/>
                </a:solidFill>
              </a:rPr>
              <a:t>“He will make a firm covenant with many for one week, but in the middle of the week he will put a stop to sacrifice and offering. And the abomination of desolation will be on a wing of the temple until the decreed destruction is poured out on the desolator” (Daniel </a:t>
            </a:r>
            <a:r>
              <a:rPr lang="en-US" sz="3200" i="1" dirty="0" smtClean="0">
                <a:solidFill>
                  <a:srgbClr val="FFFF00"/>
                </a:solidFill>
              </a:rPr>
              <a:t>9:27).</a:t>
            </a:r>
            <a:r>
              <a:rPr lang="en-US" sz="3200" dirty="0"/>
              <a:t/>
            </a:r>
            <a:br>
              <a:rPr lang="en-US" sz="3200" dirty="0"/>
            </a:br>
            <a:r>
              <a:rPr lang="en-US" sz="3200" dirty="0"/>
              <a:t> </a:t>
            </a:r>
            <a:endParaRPr lang="en-US" sz="3200" dirty="0" smtClean="0">
              <a:solidFill>
                <a:srgbClr val="FFFF00"/>
              </a:solidFill>
            </a:endParaRPr>
          </a:p>
        </p:txBody>
      </p:sp>
    </p:spTree>
    <p:extLst>
      <p:ext uri="{BB962C8B-B14F-4D97-AF65-F5344CB8AC3E}">
        <p14:creationId xmlns:p14="http://schemas.microsoft.com/office/powerpoint/2010/main" val="36685544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1371600"/>
            <a:ext cx="8763000" cy="5486400"/>
          </a:xfrm>
        </p:spPr>
        <p:txBody>
          <a:bodyPr>
            <a:noAutofit/>
          </a:bodyPr>
          <a:lstStyle/>
          <a:p>
            <a:pPr marL="68580" indent="0">
              <a:buNone/>
            </a:pPr>
            <a:r>
              <a:rPr lang="en-US" sz="3200" i="1" dirty="0" smtClean="0">
                <a:solidFill>
                  <a:srgbClr val="FFFF00"/>
                </a:solidFill>
              </a:rPr>
              <a:t>“Forces </a:t>
            </a:r>
            <a:r>
              <a:rPr lang="en-US" sz="3200" i="1" dirty="0">
                <a:solidFill>
                  <a:srgbClr val="FFFF00"/>
                </a:solidFill>
              </a:rPr>
              <a:t>shall be mustered by him, and they shall defile the sanctuary fortress; then they shall take away the daily sacrifices, and place there the abomination of desolation” (Daniel </a:t>
            </a:r>
            <a:r>
              <a:rPr lang="en-US" sz="3200" i="1" dirty="0" smtClean="0">
                <a:solidFill>
                  <a:srgbClr val="FFFF00"/>
                </a:solidFill>
              </a:rPr>
              <a:t>11:31)</a:t>
            </a:r>
          </a:p>
          <a:p>
            <a:pPr marL="68580" indent="0">
              <a:buNone/>
            </a:pPr>
            <a:endParaRPr lang="en-US" sz="3200" i="1" dirty="0">
              <a:solidFill>
                <a:srgbClr val="FFFF00"/>
              </a:solidFill>
            </a:endParaRPr>
          </a:p>
          <a:p>
            <a:pPr marL="68580" indent="0">
              <a:buNone/>
            </a:pPr>
            <a:r>
              <a:rPr lang="en-US" sz="3200" i="1" dirty="0">
                <a:solidFill>
                  <a:srgbClr val="FFFF00"/>
                </a:solidFill>
              </a:rPr>
              <a:t>“From the time that the regular sacrifice is abolished and the abomination of desolation is set up, there will be 1,290 days” (Daniel </a:t>
            </a:r>
            <a:r>
              <a:rPr lang="en-US" sz="3200" i="1" dirty="0" smtClean="0">
                <a:solidFill>
                  <a:srgbClr val="FFFF00"/>
                </a:solidFill>
              </a:rPr>
              <a:t>12:11)</a:t>
            </a:r>
            <a:endParaRPr lang="en-US" sz="3200" i="1" dirty="0">
              <a:solidFill>
                <a:srgbClr val="FFFF00"/>
              </a:solidFill>
            </a:endParaRPr>
          </a:p>
          <a:p>
            <a:pPr marL="68580" indent="0">
              <a:buNone/>
            </a:pPr>
            <a:r>
              <a:rPr lang="en-US" sz="3200" dirty="0"/>
              <a:t/>
            </a:r>
            <a:br>
              <a:rPr lang="en-US" sz="3200" dirty="0"/>
            </a:br>
            <a:r>
              <a:rPr lang="en-US" sz="3200" dirty="0"/>
              <a:t/>
            </a:r>
            <a:br>
              <a:rPr lang="en-US" sz="3200" dirty="0"/>
            </a:br>
            <a:r>
              <a:rPr lang="en-US" sz="3200" dirty="0"/>
              <a:t> </a:t>
            </a:r>
            <a:endParaRPr lang="en-US" sz="3200" dirty="0" smtClean="0">
              <a:solidFill>
                <a:srgbClr val="FFFF00"/>
              </a:solidFill>
            </a:endParaRPr>
          </a:p>
        </p:txBody>
      </p:sp>
    </p:spTree>
    <p:extLst>
      <p:ext uri="{BB962C8B-B14F-4D97-AF65-F5344CB8AC3E}">
        <p14:creationId xmlns:p14="http://schemas.microsoft.com/office/powerpoint/2010/main" val="10483795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914400"/>
            <a:ext cx="8763000" cy="5943600"/>
          </a:xfrm>
        </p:spPr>
        <p:txBody>
          <a:bodyPr>
            <a:noAutofit/>
          </a:bodyPr>
          <a:lstStyle/>
          <a:p>
            <a:pPr marL="68580" indent="0">
              <a:buNone/>
            </a:pPr>
            <a:r>
              <a:rPr lang="en-US" sz="3200" dirty="0" smtClean="0"/>
              <a:t>Daniel’s </a:t>
            </a:r>
            <a:r>
              <a:rPr lang="en-US" sz="3200" dirty="0"/>
              <a:t>prophecies about the abomination of desolation seemed to have at least a partial fulfillment in 167 BC when a Greek ruler by the name of Antiochus IV desecrated the temple in Jerusalem. Antiochus called himself “Epiphanies” (“illustrious one” or “god manifest”). He set up an altar to Zeus over the altar of burnt offering, and he sacrificed a pig on the altar. </a:t>
            </a:r>
            <a:r>
              <a:rPr lang="en-US" sz="3200" dirty="0" smtClean="0"/>
              <a:t>Antiochus slaughtered a </a:t>
            </a:r>
            <a:r>
              <a:rPr lang="en-US" sz="3200" dirty="0"/>
              <a:t>great number of the Jews and </a:t>
            </a:r>
            <a:r>
              <a:rPr lang="en-US" sz="3200" dirty="0" smtClean="0"/>
              <a:t>sold </a:t>
            </a:r>
            <a:r>
              <a:rPr lang="en-US" sz="3200" dirty="0"/>
              <a:t>others into slavery. And he issued decrees forbidding circumcision and requiring Jews to sacrifice to pagan gods and eat pig meat.</a:t>
            </a:r>
            <a:br>
              <a:rPr lang="en-US" sz="3200" dirty="0"/>
            </a:br>
            <a:r>
              <a:rPr lang="en-US" sz="3200" dirty="0"/>
              <a:t/>
            </a:r>
            <a:br>
              <a:rPr lang="en-US" sz="3200" dirty="0"/>
            </a:br>
            <a:r>
              <a:rPr lang="en-US" sz="3200" dirty="0"/>
              <a:t> </a:t>
            </a:r>
            <a:endParaRPr lang="en-US" sz="3200" dirty="0" smtClean="0">
              <a:solidFill>
                <a:srgbClr val="FFFF00"/>
              </a:solidFill>
            </a:endParaRPr>
          </a:p>
        </p:txBody>
      </p:sp>
    </p:spTree>
    <p:extLst>
      <p:ext uri="{BB962C8B-B14F-4D97-AF65-F5344CB8AC3E}">
        <p14:creationId xmlns:p14="http://schemas.microsoft.com/office/powerpoint/2010/main" val="9423256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1524000"/>
            <a:ext cx="8763000" cy="5334000"/>
          </a:xfrm>
        </p:spPr>
        <p:txBody>
          <a:bodyPr>
            <a:noAutofit/>
          </a:bodyPr>
          <a:lstStyle/>
          <a:p>
            <a:pPr marL="68580" indent="0">
              <a:buNone/>
            </a:pPr>
            <a:r>
              <a:rPr lang="en-US" sz="3600" dirty="0" smtClean="0">
                <a:solidFill>
                  <a:srgbClr val="FFFF00"/>
                </a:solidFill>
              </a:rPr>
              <a:t>What </a:t>
            </a:r>
            <a:r>
              <a:rPr lang="en-US" sz="3600" dirty="0">
                <a:solidFill>
                  <a:srgbClr val="FFFF00"/>
                </a:solidFill>
              </a:rPr>
              <a:t>Antiochus did certainly qualifies as an abomination, but it was not a complete fulfillment of Daniel’s prophecy. Antiochus Epiphanies did not enter </a:t>
            </a:r>
            <a:r>
              <a:rPr lang="en-US" sz="3600" dirty="0" smtClean="0">
                <a:solidFill>
                  <a:srgbClr val="FFFF00"/>
                </a:solidFill>
              </a:rPr>
              <a:t>into a </a:t>
            </a:r>
            <a:r>
              <a:rPr lang="en-US" sz="3600" dirty="0">
                <a:solidFill>
                  <a:srgbClr val="FFFF00"/>
                </a:solidFill>
              </a:rPr>
              <a:t>covenant with Israel for seven </a:t>
            </a:r>
            <a:r>
              <a:rPr lang="en-US" sz="3600" dirty="0" smtClean="0">
                <a:solidFill>
                  <a:srgbClr val="FFFF00"/>
                </a:solidFill>
              </a:rPr>
              <a:t>years; and </a:t>
            </a:r>
            <a:r>
              <a:rPr lang="en-US" sz="3600" dirty="0">
                <a:solidFill>
                  <a:srgbClr val="FFFF00"/>
                </a:solidFill>
              </a:rPr>
              <a:t>in Matthew 24 Jesus, speaking some 200 years after Antiochus</a:t>
            </a:r>
            <a:r>
              <a:rPr lang="en-US" sz="3600" dirty="0" smtClean="0">
                <a:solidFill>
                  <a:srgbClr val="FFFF00"/>
                </a:solidFill>
              </a:rPr>
              <a:t>’ </a:t>
            </a:r>
            <a:r>
              <a:rPr lang="en-US" sz="3600" dirty="0">
                <a:solidFill>
                  <a:srgbClr val="FFFF00"/>
                </a:solidFill>
              </a:rPr>
              <a:t>evil actions, spoke of Daniel’s prophecy as having a still future fulfillment</a:t>
            </a:r>
            <a:r>
              <a:rPr lang="en-US" sz="3600" dirty="0" smtClean="0">
                <a:solidFill>
                  <a:srgbClr val="FFFF00"/>
                </a:solidFill>
              </a:rPr>
              <a:t>.</a:t>
            </a:r>
            <a:r>
              <a:rPr lang="en-US" sz="3600" dirty="0">
                <a:solidFill>
                  <a:srgbClr val="FFFF00"/>
                </a:solidFill>
              </a:rPr>
              <a:t> </a:t>
            </a:r>
            <a:br>
              <a:rPr lang="en-US" sz="3600" dirty="0">
                <a:solidFill>
                  <a:srgbClr val="FFFF00"/>
                </a:solidFill>
              </a:rPr>
            </a:br>
            <a:r>
              <a:rPr lang="en-US" sz="3200" dirty="0"/>
              <a:t> </a:t>
            </a:r>
            <a:endParaRPr lang="en-US" sz="3200" dirty="0" smtClean="0">
              <a:solidFill>
                <a:srgbClr val="FFFF00"/>
              </a:solidFill>
            </a:endParaRPr>
          </a:p>
        </p:txBody>
      </p:sp>
    </p:spTree>
    <p:extLst>
      <p:ext uri="{BB962C8B-B14F-4D97-AF65-F5344CB8AC3E}">
        <p14:creationId xmlns:p14="http://schemas.microsoft.com/office/powerpoint/2010/main" val="24983181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1066800"/>
            <a:ext cx="8763000" cy="5791200"/>
          </a:xfrm>
        </p:spPr>
        <p:txBody>
          <a:bodyPr>
            <a:noAutofit/>
          </a:bodyPr>
          <a:lstStyle/>
          <a:p>
            <a:pPr marL="68580" indent="0">
              <a:buNone/>
            </a:pPr>
            <a:r>
              <a:rPr lang="en-US" sz="3200" dirty="0" smtClean="0">
                <a:solidFill>
                  <a:srgbClr val="FFFF00"/>
                </a:solidFill>
              </a:rPr>
              <a:t>We </a:t>
            </a:r>
            <a:r>
              <a:rPr lang="en-US" sz="3200" dirty="0">
                <a:solidFill>
                  <a:srgbClr val="FFFF00"/>
                </a:solidFill>
              </a:rPr>
              <a:t>take the futurist view, which sees the abomination of desolation prophecy as still future. In our view, Jesus was referring to the Antichrist who, in the end times, will establish a covenant with Israel for seven years and then break it by doing something similar to what Antiochus Epiphanies did in the temple. </a:t>
            </a:r>
            <a:r>
              <a:rPr lang="en-US" sz="3200" dirty="0" smtClean="0">
                <a:solidFill>
                  <a:srgbClr val="FFFF00"/>
                </a:solidFill>
              </a:rPr>
              <a:t>We should also recognize </a:t>
            </a:r>
            <a:r>
              <a:rPr lang="en-US" sz="3200" dirty="0">
                <a:solidFill>
                  <a:srgbClr val="FFFF00"/>
                </a:solidFill>
              </a:rPr>
              <a:t>that the breaking of the covenant with Israel and the abomination of desolation will herald the beginning of the worst 3½ years in history.</a:t>
            </a:r>
          </a:p>
          <a:p>
            <a:pPr marL="68580" indent="0">
              <a:buNone/>
            </a:pPr>
            <a:r>
              <a:rPr lang="en-US" sz="3200" dirty="0"/>
              <a:t/>
            </a:r>
            <a:br>
              <a:rPr lang="en-US" sz="3200" dirty="0"/>
            </a:br>
            <a:r>
              <a:rPr lang="en-US" sz="3200" dirty="0"/>
              <a:t/>
            </a:r>
            <a:br>
              <a:rPr lang="en-US" sz="3200" dirty="0"/>
            </a:br>
            <a:r>
              <a:rPr lang="en-US" sz="3200" dirty="0"/>
              <a:t> </a:t>
            </a:r>
            <a:endParaRPr lang="en-US" sz="3200" dirty="0" smtClean="0">
              <a:solidFill>
                <a:srgbClr val="FFFF00"/>
              </a:solidFill>
            </a:endParaRPr>
          </a:p>
        </p:txBody>
      </p:sp>
    </p:spTree>
    <p:extLst>
      <p:ext uri="{BB962C8B-B14F-4D97-AF65-F5344CB8AC3E}">
        <p14:creationId xmlns:p14="http://schemas.microsoft.com/office/powerpoint/2010/main" val="23094705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1219200"/>
            <a:ext cx="8763000" cy="5638800"/>
          </a:xfrm>
        </p:spPr>
        <p:txBody>
          <a:bodyPr>
            <a:normAutofit/>
          </a:bodyPr>
          <a:lstStyle/>
          <a:p>
            <a:pPr marL="68580" indent="0" algn="ctr">
              <a:buNone/>
            </a:pPr>
            <a:r>
              <a:rPr lang="en-US" sz="3200" b="1" u="sng" dirty="0" smtClean="0">
                <a:solidFill>
                  <a:srgbClr val="FFFF00"/>
                </a:solidFill>
              </a:rPr>
              <a:t>SIGNS OF THE LAST DAYS</a:t>
            </a:r>
          </a:p>
          <a:p>
            <a:pPr marL="68580" indent="0" algn="ctr">
              <a:buNone/>
            </a:pPr>
            <a:endParaRPr lang="en-US" sz="1200" b="1" u="sng" dirty="0" smtClean="0">
              <a:solidFill>
                <a:srgbClr val="FFFF00"/>
              </a:solidFill>
            </a:endParaRPr>
          </a:p>
          <a:p>
            <a:r>
              <a:rPr lang="en-US" sz="4000" dirty="0">
                <a:solidFill>
                  <a:srgbClr val="FFFF00"/>
                </a:solidFill>
              </a:rPr>
              <a:t>DECEPTION</a:t>
            </a:r>
            <a:r>
              <a:rPr lang="en-US" sz="4000" dirty="0"/>
              <a:t> </a:t>
            </a:r>
            <a:r>
              <a:rPr lang="en-US" sz="4000" dirty="0">
                <a:solidFill>
                  <a:schemeClr val="tx2">
                    <a:lumMod val="90000"/>
                  </a:schemeClr>
                </a:solidFill>
              </a:rPr>
              <a:t>by false </a:t>
            </a:r>
            <a:r>
              <a:rPr lang="en-US" sz="4000" dirty="0" smtClean="0">
                <a:solidFill>
                  <a:schemeClr val="tx2">
                    <a:lumMod val="90000"/>
                  </a:schemeClr>
                </a:solidFill>
              </a:rPr>
              <a:t>teachers</a:t>
            </a:r>
          </a:p>
          <a:p>
            <a:pPr marL="68580" indent="0">
              <a:buNone/>
            </a:pPr>
            <a:endParaRPr lang="en-US" sz="1400" dirty="0"/>
          </a:p>
          <a:p>
            <a:pPr>
              <a:buFont typeface="Wingdings" pitchFamily="2" charset="2"/>
              <a:buChar char="Ø"/>
            </a:pPr>
            <a:r>
              <a:rPr lang="en-US" sz="4000" dirty="0" smtClean="0"/>
              <a:t> Mathew 24: 1-5, 11-12, 23-26</a:t>
            </a:r>
          </a:p>
          <a:p>
            <a:pPr>
              <a:buFont typeface="Wingdings" pitchFamily="2" charset="2"/>
              <a:buChar char="Ø"/>
            </a:pPr>
            <a:r>
              <a:rPr lang="en-US" sz="4000" dirty="0"/>
              <a:t> </a:t>
            </a:r>
            <a:r>
              <a:rPr lang="en-US" sz="4000" dirty="0" smtClean="0"/>
              <a:t>2 Peter 2: 1-3</a:t>
            </a:r>
          </a:p>
          <a:p>
            <a:pPr>
              <a:buFont typeface="Wingdings" pitchFamily="2" charset="2"/>
              <a:buChar char="Ø"/>
            </a:pPr>
            <a:r>
              <a:rPr lang="en-US" sz="4000" dirty="0"/>
              <a:t> </a:t>
            </a:r>
            <a:r>
              <a:rPr lang="en-US" sz="4000" dirty="0" smtClean="0"/>
              <a:t>1 John 2:18-19</a:t>
            </a:r>
          </a:p>
          <a:p>
            <a:pPr>
              <a:buFont typeface="Wingdings" pitchFamily="2" charset="2"/>
              <a:buChar char="Ø"/>
            </a:pPr>
            <a:r>
              <a:rPr lang="en-US" sz="4000" dirty="0"/>
              <a:t> </a:t>
            </a:r>
            <a:r>
              <a:rPr lang="en-US" sz="4000" dirty="0" smtClean="0"/>
              <a:t>1 John 4:1-3</a:t>
            </a:r>
          </a:p>
        </p:txBody>
      </p:sp>
    </p:spTree>
    <p:extLst>
      <p:ext uri="{BB962C8B-B14F-4D97-AF65-F5344CB8AC3E}">
        <p14:creationId xmlns:p14="http://schemas.microsoft.com/office/powerpoint/2010/main" val="18060924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1219200"/>
            <a:ext cx="8763000" cy="5638800"/>
          </a:xfrm>
        </p:spPr>
        <p:txBody>
          <a:bodyPr>
            <a:normAutofit/>
          </a:bodyPr>
          <a:lstStyle/>
          <a:p>
            <a:pPr marL="68580" indent="0">
              <a:buNone/>
            </a:pPr>
            <a:r>
              <a:rPr lang="en-US" sz="3200" dirty="0" smtClean="0">
                <a:solidFill>
                  <a:srgbClr val="FFFF00"/>
                </a:solidFill>
              </a:rPr>
              <a:t>What </a:t>
            </a:r>
            <a:r>
              <a:rPr lang="en-US" sz="3200" dirty="0">
                <a:solidFill>
                  <a:srgbClr val="FFFF00"/>
                </a:solidFill>
              </a:rPr>
              <a:t>is “the abomination of </a:t>
            </a:r>
            <a:r>
              <a:rPr lang="en-US" sz="3200" dirty="0" smtClean="0">
                <a:solidFill>
                  <a:srgbClr val="FFFF00"/>
                </a:solidFill>
              </a:rPr>
              <a:t>desolation  </a:t>
            </a:r>
            <a:r>
              <a:rPr lang="en-US" sz="3200" dirty="0" smtClean="0">
                <a:solidFill>
                  <a:schemeClr val="tx2">
                    <a:lumMod val="75000"/>
                  </a:schemeClr>
                </a:solidFill>
              </a:rPr>
              <a:t>by the antichrist</a:t>
            </a:r>
            <a:r>
              <a:rPr lang="en-US" sz="3200" dirty="0" smtClean="0">
                <a:solidFill>
                  <a:srgbClr val="FFFF00"/>
                </a:solidFill>
              </a:rPr>
              <a:t>”? </a:t>
            </a:r>
          </a:p>
          <a:p>
            <a:r>
              <a:rPr lang="en-US" sz="3200" dirty="0" smtClean="0"/>
              <a:t>It </a:t>
            </a:r>
            <a:r>
              <a:rPr lang="en-US" sz="3200" dirty="0"/>
              <a:t>is the image of “the beast,” </a:t>
            </a:r>
            <a:r>
              <a:rPr lang="en-US" sz="3200" dirty="0" smtClean="0"/>
              <a:t>which will be set </a:t>
            </a:r>
            <a:r>
              <a:rPr lang="en-US" sz="3200" dirty="0"/>
              <a:t>up in the temple </a:t>
            </a:r>
            <a:r>
              <a:rPr lang="en-US" sz="3200" dirty="0" smtClean="0"/>
              <a:t>of Jerusalem</a:t>
            </a:r>
            <a:r>
              <a:rPr lang="en-US" sz="3200" dirty="0"/>
              <a:t>. An idol is bad enough, but setting it up in the temple is the height of all blasphemy. Since Satan could not command worship in heaven, he will go to the next best place—the Jewish temple in the Holy City </a:t>
            </a:r>
            <a:r>
              <a:rPr lang="en-US" sz="3200" dirty="0" smtClean="0"/>
              <a:t>and promote the antichrist as the one to worship instead of Jesus the Christ.</a:t>
            </a:r>
            <a:r>
              <a:rPr lang="en-US" sz="3200" dirty="0"/>
              <a:t>  </a:t>
            </a:r>
            <a:endParaRPr lang="en-US" sz="3200" dirty="0" smtClean="0">
              <a:solidFill>
                <a:srgbClr val="FFFF00"/>
              </a:solidFill>
            </a:endParaRPr>
          </a:p>
        </p:txBody>
      </p:sp>
    </p:spTree>
    <p:extLst>
      <p:ext uri="{BB962C8B-B14F-4D97-AF65-F5344CB8AC3E}">
        <p14:creationId xmlns:p14="http://schemas.microsoft.com/office/powerpoint/2010/main" val="8891779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1219200"/>
            <a:ext cx="8763000" cy="5638800"/>
          </a:xfrm>
        </p:spPr>
        <p:txBody>
          <a:bodyPr>
            <a:normAutofit/>
          </a:bodyPr>
          <a:lstStyle/>
          <a:p>
            <a:r>
              <a:rPr lang="en-US" sz="3200" dirty="0" smtClean="0"/>
              <a:t>The antichrist </a:t>
            </a:r>
            <a:r>
              <a:rPr lang="en-US" sz="3200" dirty="0"/>
              <a:t>will desecrate the temple and abolish the daily sacrifice. In other words, not only </a:t>
            </a:r>
            <a:r>
              <a:rPr lang="en-US" sz="3200" dirty="0" smtClean="0"/>
              <a:t>will </a:t>
            </a:r>
            <a:r>
              <a:rPr lang="en-US" sz="3200" dirty="0"/>
              <a:t>he defile the temple, but he </a:t>
            </a:r>
            <a:r>
              <a:rPr lang="en-US" sz="3200" dirty="0" smtClean="0"/>
              <a:t>will also force </a:t>
            </a:r>
            <a:r>
              <a:rPr lang="en-US" sz="3200" dirty="0"/>
              <a:t>the Jews to stop their daily, religious rituals.   </a:t>
            </a:r>
            <a:endParaRPr lang="en-US" sz="3200" dirty="0" smtClean="0"/>
          </a:p>
          <a:p>
            <a:pPr marL="68580" indent="0">
              <a:buNone/>
            </a:pPr>
            <a:endParaRPr lang="en-US" sz="1000" dirty="0" smtClean="0"/>
          </a:p>
          <a:p>
            <a:pPr marL="457200" indent="-457200">
              <a:spcBef>
                <a:spcPts val="600"/>
              </a:spcBef>
              <a:buClr>
                <a:schemeClr val="accent2"/>
              </a:buClr>
              <a:buSzPct val="85000"/>
              <a:defRPr/>
            </a:pPr>
            <a:r>
              <a:rPr lang="en-US" sz="3600" b="1" dirty="0">
                <a:solidFill>
                  <a:srgbClr val="FFFF00"/>
                </a:solidFill>
              </a:rPr>
              <a:t>Daniel 9:21-27</a:t>
            </a:r>
          </a:p>
          <a:p>
            <a:pPr marL="457200" indent="-457200">
              <a:spcBef>
                <a:spcPts val="600"/>
              </a:spcBef>
              <a:buClr>
                <a:schemeClr val="accent2"/>
              </a:buClr>
              <a:buSzPct val="85000"/>
              <a:defRPr/>
            </a:pPr>
            <a:r>
              <a:rPr lang="en-US" sz="3600" b="1" dirty="0">
                <a:solidFill>
                  <a:srgbClr val="FFFF00"/>
                </a:solidFill>
              </a:rPr>
              <a:t>Daniel 11:29-32</a:t>
            </a:r>
          </a:p>
          <a:p>
            <a:pPr marL="457200" indent="-457200">
              <a:spcBef>
                <a:spcPts val="600"/>
              </a:spcBef>
              <a:buClr>
                <a:schemeClr val="accent2"/>
              </a:buClr>
              <a:buSzPct val="85000"/>
              <a:defRPr/>
            </a:pPr>
            <a:r>
              <a:rPr lang="en-US" sz="3600" b="1" dirty="0">
                <a:solidFill>
                  <a:srgbClr val="FFFF00"/>
                </a:solidFill>
              </a:rPr>
              <a:t>Daniel 12:7-13</a:t>
            </a:r>
          </a:p>
          <a:p>
            <a:pPr marL="457200" indent="-457200">
              <a:spcBef>
                <a:spcPts val="600"/>
              </a:spcBef>
              <a:buClr>
                <a:schemeClr val="accent2"/>
              </a:buClr>
              <a:buSzPct val="85000"/>
              <a:defRPr/>
            </a:pPr>
            <a:r>
              <a:rPr lang="en-US" sz="3600" b="1" dirty="0">
                <a:solidFill>
                  <a:srgbClr val="FFFF00"/>
                </a:solidFill>
              </a:rPr>
              <a:t>Matthew 24:15-21</a:t>
            </a:r>
          </a:p>
          <a:p>
            <a:pPr marL="68580" indent="0">
              <a:buNone/>
            </a:pPr>
            <a:endParaRPr lang="en-US" sz="3200" dirty="0" smtClean="0">
              <a:solidFill>
                <a:srgbClr val="FFFF00"/>
              </a:solidFill>
            </a:endParaRPr>
          </a:p>
        </p:txBody>
      </p:sp>
    </p:spTree>
    <p:extLst>
      <p:ext uri="{BB962C8B-B14F-4D97-AF65-F5344CB8AC3E}">
        <p14:creationId xmlns:p14="http://schemas.microsoft.com/office/powerpoint/2010/main" val="14626188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1295400"/>
            <a:ext cx="8763000" cy="5562600"/>
          </a:xfrm>
        </p:spPr>
        <p:txBody>
          <a:bodyPr>
            <a:normAutofit/>
          </a:bodyPr>
          <a:lstStyle/>
          <a:p>
            <a:pPr marL="457200" indent="-457200">
              <a:spcBef>
                <a:spcPts val="600"/>
              </a:spcBef>
              <a:buClr>
                <a:schemeClr val="accent2"/>
              </a:buClr>
              <a:buSzPct val="85000"/>
              <a:defRPr/>
            </a:pPr>
            <a:r>
              <a:rPr lang="en-US" sz="3600" b="1" dirty="0" smtClean="0">
                <a:solidFill>
                  <a:srgbClr val="FFFF00"/>
                </a:solidFill>
              </a:rPr>
              <a:t>Daniel </a:t>
            </a:r>
            <a:r>
              <a:rPr lang="en-US" sz="3600" b="1" dirty="0">
                <a:solidFill>
                  <a:srgbClr val="FFFF00"/>
                </a:solidFill>
              </a:rPr>
              <a:t>11:29-32</a:t>
            </a:r>
          </a:p>
          <a:p>
            <a:pPr marL="68580" indent="0">
              <a:buNone/>
            </a:pPr>
            <a:r>
              <a:rPr lang="en-US" sz="3200" dirty="0" smtClean="0">
                <a:solidFill>
                  <a:srgbClr val="FFFF00"/>
                </a:solidFill>
              </a:rPr>
              <a:t>(Vs. 29)</a:t>
            </a:r>
            <a:r>
              <a:rPr lang="en-US" sz="3200" dirty="0" smtClean="0"/>
              <a:t> </a:t>
            </a:r>
            <a:r>
              <a:rPr lang="en-US" sz="3200" i="1" dirty="0" smtClean="0"/>
              <a:t>At a fixed or appointed time  </a:t>
            </a:r>
            <a:r>
              <a:rPr lang="en-US" sz="3200" i="1" dirty="0"/>
              <a:t>he will come back and come into the south; but in the later time it will not be as it was before</a:t>
            </a:r>
            <a:r>
              <a:rPr lang="en-US" sz="3200" i="1" dirty="0" smtClean="0"/>
              <a:t>.</a:t>
            </a:r>
          </a:p>
          <a:p>
            <a:pPr marL="68580" indent="0">
              <a:buNone/>
            </a:pPr>
            <a:endParaRPr lang="en-US" sz="1800" i="1" dirty="0" smtClean="0"/>
          </a:p>
          <a:p>
            <a:r>
              <a:rPr lang="en-US" sz="3200" dirty="0" smtClean="0">
                <a:solidFill>
                  <a:srgbClr val="FFFF00"/>
                </a:solidFill>
              </a:rPr>
              <a:t>Some think this is </a:t>
            </a:r>
            <a:r>
              <a:rPr lang="en-US" sz="3200" dirty="0">
                <a:solidFill>
                  <a:srgbClr val="FFFF00"/>
                </a:solidFill>
              </a:rPr>
              <a:t>e</a:t>
            </a:r>
            <a:r>
              <a:rPr lang="en-US" sz="3200" dirty="0" smtClean="0">
                <a:solidFill>
                  <a:srgbClr val="FFFF00"/>
                </a:solidFill>
              </a:rPr>
              <a:t>ither Antiochus Epiphanies or The Anti-Christ… Or both</a:t>
            </a:r>
          </a:p>
          <a:p>
            <a:r>
              <a:rPr lang="en-US" sz="3200" dirty="0" smtClean="0">
                <a:solidFill>
                  <a:srgbClr val="FFFF00"/>
                </a:solidFill>
              </a:rPr>
              <a:t>The south could be referring to Egypt wherein an invasion would </a:t>
            </a:r>
            <a:r>
              <a:rPr lang="en-US" sz="3200" dirty="0">
                <a:solidFill>
                  <a:srgbClr val="FFFF00"/>
                </a:solidFill>
              </a:rPr>
              <a:t>take place but </a:t>
            </a:r>
            <a:r>
              <a:rPr lang="en-US" sz="3200" dirty="0" smtClean="0">
                <a:solidFill>
                  <a:srgbClr val="FFFF00"/>
                </a:solidFill>
              </a:rPr>
              <a:t>it will not be </a:t>
            </a:r>
            <a:r>
              <a:rPr lang="en-US" sz="3200" dirty="0">
                <a:solidFill>
                  <a:srgbClr val="FFFF00"/>
                </a:solidFill>
              </a:rPr>
              <a:t>successful as the former expedition. </a:t>
            </a:r>
            <a:endParaRPr lang="en-US" sz="3200" dirty="0" smtClean="0">
              <a:solidFill>
                <a:srgbClr val="FFFF00"/>
              </a:solidFill>
            </a:endParaRPr>
          </a:p>
          <a:p>
            <a:endParaRPr lang="en-US" sz="3200" dirty="0" smtClean="0">
              <a:solidFill>
                <a:srgbClr val="FFFF00"/>
              </a:solidFill>
            </a:endParaRPr>
          </a:p>
        </p:txBody>
      </p:sp>
    </p:spTree>
    <p:extLst>
      <p:ext uri="{BB962C8B-B14F-4D97-AF65-F5344CB8AC3E}">
        <p14:creationId xmlns:p14="http://schemas.microsoft.com/office/powerpoint/2010/main" val="21730194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1066800"/>
            <a:ext cx="8763000" cy="5791200"/>
          </a:xfrm>
        </p:spPr>
        <p:txBody>
          <a:bodyPr>
            <a:normAutofit lnSpcReduction="10000"/>
          </a:bodyPr>
          <a:lstStyle/>
          <a:p>
            <a:pPr marL="457200" indent="-457200">
              <a:spcBef>
                <a:spcPts val="600"/>
              </a:spcBef>
              <a:buClr>
                <a:schemeClr val="accent2"/>
              </a:buClr>
              <a:buSzPct val="85000"/>
              <a:defRPr/>
            </a:pPr>
            <a:r>
              <a:rPr lang="en-US" sz="3600" b="1" dirty="0" smtClean="0">
                <a:solidFill>
                  <a:srgbClr val="FFFF00"/>
                </a:solidFill>
              </a:rPr>
              <a:t>Daniel </a:t>
            </a:r>
            <a:r>
              <a:rPr lang="en-US" sz="3600" b="1" dirty="0">
                <a:solidFill>
                  <a:srgbClr val="FFFF00"/>
                </a:solidFill>
              </a:rPr>
              <a:t>11:29-32</a:t>
            </a:r>
          </a:p>
          <a:p>
            <a:pPr marL="68580" indent="0">
              <a:buNone/>
            </a:pPr>
            <a:r>
              <a:rPr lang="en-US" sz="3200" dirty="0" smtClean="0">
                <a:solidFill>
                  <a:srgbClr val="FFFF00"/>
                </a:solidFill>
              </a:rPr>
              <a:t>(Vs. 30)</a:t>
            </a:r>
            <a:r>
              <a:rPr lang="en-US" sz="3200" dirty="0" smtClean="0"/>
              <a:t> </a:t>
            </a:r>
            <a:r>
              <a:rPr lang="en-US" sz="3200" i="1" dirty="0" smtClean="0"/>
              <a:t>For </a:t>
            </a:r>
            <a:r>
              <a:rPr lang="en-US" sz="3200" i="1" dirty="0"/>
              <a:t>those who go out from the west </a:t>
            </a:r>
            <a:r>
              <a:rPr lang="en-US" sz="3200" i="1" dirty="0" smtClean="0"/>
              <a:t>(</a:t>
            </a:r>
            <a:r>
              <a:rPr lang="en-US" sz="3200" i="1" dirty="0" err="1" smtClean="0"/>
              <a:t>Chittim</a:t>
            </a:r>
            <a:r>
              <a:rPr lang="en-US" sz="3200" i="1" dirty="0" smtClean="0"/>
              <a:t>/Cyprus) will </a:t>
            </a:r>
            <a:r>
              <a:rPr lang="en-US" sz="3200" i="1" dirty="0"/>
              <a:t>come against him, and he will be </a:t>
            </a:r>
            <a:r>
              <a:rPr lang="en-US" sz="3200" i="1" dirty="0" smtClean="0"/>
              <a:t>greived </a:t>
            </a:r>
            <a:r>
              <a:rPr lang="en-US" sz="3200" i="1" dirty="0"/>
              <a:t>and will go back,</a:t>
            </a:r>
            <a:r>
              <a:rPr lang="en-US" sz="3200" b="1" i="1" dirty="0">
                <a:solidFill>
                  <a:srgbClr val="FFFF00"/>
                </a:solidFill>
              </a:rPr>
              <a:t> full of wrath against the holy </a:t>
            </a:r>
            <a:r>
              <a:rPr lang="en-US" sz="3200" b="1" i="1" dirty="0" smtClean="0">
                <a:solidFill>
                  <a:srgbClr val="FFFF00"/>
                </a:solidFill>
              </a:rPr>
              <a:t>agreement (covenant)</a:t>
            </a:r>
            <a:r>
              <a:rPr lang="en-US" sz="3200" i="1" dirty="0" smtClean="0"/>
              <a:t>; </a:t>
            </a:r>
            <a:r>
              <a:rPr lang="en-US" sz="3200" i="1" dirty="0"/>
              <a:t>and he will do his pleasure: and he will go back and be united with those who have given up the holy agreement.</a:t>
            </a:r>
          </a:p>
          <a:p>
            <a:pPr marL="68580" indent="0">
              <a:buNone/>
            </a:pPr>
            <a:endParaRPr lang="en-US" sz="800" i="1" dirty="0" smtClean="0"/>
          </a:p>
          <a:p>
            <a:r>
              <a:rPr lang="en-US" sz="3200" dirty="0" smtClean="0">
                <a:solidFill>
                  <a:srgbClr val="FFFF00"/>
                </a:solidFill>
              </a:rPr>
              <a:t>He will </a:t>
            </a:r>
            <a:r>
              <a:rPr lang="en-US" sz="3200" dirty="0">
                <a:solidFill>
                  <a:srgbClr val="FFFF00"/>
                </a:solidFill>
              </a:rPr>
              <a:t>be </a:t>
            </a:r>
            <a:r>
              <a:rPr lang="en-US" sz="3200" dirty="0" smtClean="0">
                <a:solidFill>
                  <a:srgbClr val="FFFF00"/>
                </a:solidFill>
              </a:rPr>
              <a:t>grieved </a:t>
            </a:r>
            <a:r>
              <a:rPr lang="en-US" sz="3200" dirty="0">
                <a:solidFill>
                  <a:srgbClr val="FFFF00"/>
                </a:solidFill>
              </a:rPr>
              <a:t>and return, and have indignation against the holy </a:t>
            </a:r>
            <a:r>
              <a:rPr lang="en-US" sz="3200" dirty="0" smtClean="0">
                <a:solidFill>
                  <a:srgbClr val="FFFF00"/>
                </a:solidFill>
              </a:rPr>
              <a:t>covenant</a:t>
            </a:r>
            <a:r>
              <a:rPr lang="en-US" sz="3200" dirty="0">
                <a:solidFill>
                  <a:srgbClr val="FFFF00"/>
                </a:solidFill>
              </a:rPr>
              <a:t>  &amp;</a:t>
            </a:r>
            <a:r>
              <a:rPr lang="en-US" sz="3200" dirty="0" smtClean="0">
                <a:solidFill>
                  <a:srgbClr val="FFFF00"/>
                </a:solidFill>
              </a:rPr>
              <a:t> </a:t>
            </a:r>
            <a:r>
              <a:rPr lang="en-US" sz="3200" dirty="0">
                <a:solidFill>
                  <a:srgbClr val="FFFF00"/>
                </a:solidFill>
              </a:rPr>
              <a:t>avenge his rage </a:t>
            </a:r>
            <a:r>
              <a:rPr lang="en-US" sz="3200" dirty="0" smtClean="0">
                <a:solidFill>
                  <a:srgbClr val="FFFF00"/>
                </a:solidFill>
              </a:rPr>
              <a:t>by coming </a:t>
            </a:r>
            <a:r>
              <a:rPr lang="en-US" sz="3200" dirty="0">
                <a:solidFill>
                  <a:srgbClr val="FFFF00"/>
                </a:solidFill>
              </a:rPr>
              <a:t>against the people of God the second </a:t>
            </a:r>
            <a:r>
              <a:rPr lang="en-US" sz="3200" dirty="0" smtClean="0">
                <a:solidFill>
                  <a:srgbClr val="FFFF00"/>
                </a:solidFill>
              </a:rPr>
              <a:t>time… He will be in league with </a:t>
            </a:r>
            <a:r>
              <a:rPr lang="en-US" sz="3200" dirty="0">
                <a:solidFill>
                  <a:srgbClr val="FFFF00"/>
                </a:solidFill>
              </a:rPr>
              <a:t>the Jews who will forsake the covenant of the </a:t>
            </a:r>
            <a:r>
              <a:rPr lang="en-US" sz="3200" dirty="0" smtClean="0">
                <a:solidFill>
                  <a:srgbClr val="FFFF00"/>
                </a:solidFill>
              </a:rPr>
              <a:t>Lord.</a:t>
            </a:r>
          </a:p>
        </p:txBody>
      </p:sp>
    </p:spTree>
    <p:extLst>
      <p:ext uri="{BB962C8B-B14F-4D97-AF65-F5344CB8AC3E}">
        <p14:creationId xmlns:p14="http://schemas.microsoft.com/office/powerpoint/2010/main" val="42247407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1600200"/>
            <a:ext cx="8763000" cy="5257800"/>
          </a:xfrm>
        </p:spPr>
        <p:txBody>
          <a:bodyPr>
            <a:normAutofit/>
          </a:bodyPr>
          <a:lstStyle/>
          <a:p>
            <a:pPr marL="457200" indent="-457200">
              <a:spcBef>
                <a:spcPts val="600"/>
              </a:spcBef>
              <a:buClr>
                <a:schemeClr val="accent2"/>
              </a:buClr>
              <a:buSzPct val="85000"/>
              <a:defRPr/>
            </a:pPr>
            <a:r>
              <a:rPr lang="en-US" sz="3600" b="1" dirty="0" smtClean="0">
                <a:solidFill>
                  <a:srgbClr val="FFFF00"/>
                </a:solidFill>
              </a:rPr>
              <a:t>Daniel </a:t>
            </a:r>
            <a:r>
              <a:rPr lang="en-US" sz="3600" b="1" dirty="0">
                <a:solidFill>
                  <a:srgbClr val="FFFF00"/>
                </a:solidFill>
              </a:rPr>
              <a:t>11:29-32</a:t>
            </a:r>
          </a:p>
          <a:p>
            <a:pPr marL="68580" indent="0">
              <a:buNone/>
            </a:pPr>
            <a:r>
              <a:rPr lang="en-US" sz="3200" dirty="0" smtClean="0">
                <a:solidFill>
                  <a:srgbClr val="FFFF00"/>
                </a:solidFill>
              </a:rPr>
              <a:t>(Vs. 31)</a:t>
            </a:r>
            <a:r>
              <a:rPr lang="en-US" sz="3200" dirty="0" smtClean="0"/>
              <a:t> </a:t>
            </a:r>
            <a:r>
              <a:rPr lang="en-US" sz="3200" i="1" dirty="0" smtClean="0"/>
              <a:t>And </a:t>
            </a:r>
            <a:r>
              <a:rPr lang="en-US" sz="3200" i="1" dirty="0"/>
              <a:t>armies sent by him will take up their position and they will </a:t>
            </a:r>
            <a:r>
              <a:rPr lang="en-US" sz="3200" b="1" i="1" dirty="0" smtClean="0">
                <a:solidFill>
                  <a:srgbClr val="FFFF00"/>
                </a:solidFill>
              </a:rPr>
              <a:t>desecrate the </a:t>
            </a:r>
            <a:r>
              <a:rPr lang="en-US" sz="3200" b="1" i="1" dirty="0">
                <a:solidFill>
                  <a:srgbClr val="FFFF00"/>
                </a:solidFill>
              </a:rPr>
              <a:t>holy place</a:t>
            </a:r>
            <a:r>
              <a:rPr lang="en-US" sz="3200" i="1" dirty="0" smtClean="0"/>
              <a:t>, </a:t>
            </a:r>
            <a:r>
              <a:rPr lang="en-US" sz="3200" i="1" dirty="0"/>
              <a:t>and take </a:t>
            </a:r>
            <a:r>
              <a:rPr lang="en-US" sz="3200" i="1" dirty="0" smtClean="0"/>
              <a:t>away or pollute </a:t>
            </a:r>
            <a:r>
              <a:rPr lang="en-US" sz="3200" i="1" dirty="0"/>
              <a:t>the regular </a:t>
            </a:r>
            <a:r>
              <a:rPr lang="en-US" sz="3200" i="1" dirty="0" smtClean="0"/>
              <a:t>offering </a:t>
            </a:r>
            <a:r>
              <a:rPr lang="en-US" sz="3200" b="1" i="1" dirty="0">
                <a:solidFill>
                  <a:srgbClr val="FFFF00"/>
                </a:solidFill>
              </a:rPr>
              <a:t>and put in its place an unclean thing</a:t>
            </a:r>
            <a:r>
              <a:rPr lang="en-US" sz="3200" i="1" dirty="0"/>
              <a:t> causing fear.</a:t>
            </a:r>
          </a:p>
          <a:p>
            <a:pPr marL="68580" indent="0">
              <a:buNone/>
            </a:pPr>
            <a:endParaRPr lang="en-US" sz="800" i="1" dirty="0" smtClean="0"/>
          </a:p>
          <a:p>
            <a:r>
              <a:rPr lang="en-US" sz="3200" dirty="0" smtClean="0">
                <a:solidFill>
                  <a:srgbClr val="FFFF00"/>
                </a:solidFill>
              </a:rPr>
              <a:t>He will commit abomination in the temple and thereby becoming a major offence to the Jews and their ceremonial rituals &amp; traditions. </a:t>
            </a:r>
          </a:p>
        </p:txBody>
      </p:sp>
    </p:spTree>
    <p:extLst>
      <p:ext uri="{BB962C8B-B14F-4D97-AF65-F5344CB8AC3E}">
        <p14:creationId xmlns:p14="http://schemas.microsoft.com/office/powerpoint/2010/main" val="33695838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1447800"/>
            <a:ext cx="8763000" cy="5410200"/>
          </a:xfrm>
        </p:spPr>
        <p:txBody>
          <a:bodyPr>
            <a:normAutofit/>
          </a:bodyPr>
          <a:lstStyle/>
          <a:p>
            <a:pPr marL="457200" indent="-457200">
              <a:spcBef>
                <a:spcPts val="600"/>
              </a:spcBef>
              <a:buClr>
                <a:schemeClr val="accent2"/>
              </a:buClr>
              <a:buSzPct val="85000"/>
              <a:defRPr/>
            </a:pPr>
            <a:r>
              <a:rPr lang="en-US" sz="3600" b="1" dirty="0" smtClean="0">
                <a:solidFill>
                  <a:srgbClr val="FFFF00"/>
                </a:solidFill>
              </a:rPr>
              <a:t>Daniel </a:t>
            </a:r>
            <a:r>
              <a:rPr lang="en-US" sz="3600" b="1" dirty="0">
                <a:solidFill>
                  <a:srgbClr val="FFFF00"/>
                </a:solidFill>
              </a:rPr>
              <a:t>11:29-32</a:t>
            </a:r>
          </a:p>
          <a:p>
            <a:pPr marL="68580" indent="0">
              <a:buNone/>
            </a:pPr>
            <a:r>
              <a:rPr lang="en-US" sz="3200" dirty="0" smtClean="0">
                <a:solidFill>
                  <a:srgbClr val="FFFF00"/>
                </a:solidFill>
              </a:rPr>
              <a:t>(Vs. 32)</a:t>
            </a:r>
            <a:r>
              <a:rPr lang="en-US" sz="3200" dirty="0" smtClean="0"/>
              <a:t> </a:t>
            </a:r>
            <a:r>
              <a:rPr lang="en-US" sz="3200" i="1" dirty="0" smtClean="0"/>
              <a:t>And </a:t>
            </a:r>
            <a:r>
              <a:rPr lang="en-US" sz="3200" i="1" dirty="0"/>
              <a:t>those who do evil against the </a:t>
            </a:r>
            <a:r>
              <a:rPr lang="en-US" sz="3200" i="1" dirty="0" smtClean="0"/>
              <a:t>agreement (covenant) </a:t>
            </a:r>
            <a:r>
              <a:rPr lang="en-US" sz="3200" i="1" dirty="0"/>
              <a:t>will be turned to sin by his fair words: but the people who have knowledge of their God will be strong and do </a:t>
            </a:r>
            <a:r>
              <a:rPr lang="en-US" sz="3200" i="1" dirty="0" smtClean="0"/>
              <a:t>well.</a:t>
            </a:r>
            <a:endParaRPr lang="en-US" sz="3200" i="1" dirty="0"/>
          </a:p>
          <a:p>
            <a:pPr marL="68580" indent="0">
              <a:buNone/>
            </a:pPr>
            <a:endParaRPr lang="en-US" sz="800" i="1" dirty="0" smtClean="0"/>
          </a:p>
          <a:p>
            <a:r>
              <a:rPr lang="en-US" sz="3200" dirty="0" smtClean="0">
                <a:solidFill>
                  <a:srgbClr val="FFFF00"/>
                </a:solidFill>
              </a:rPr>
              <a:t>Those Jews who are not genuine nor committed to their faith, will be influenced by him to commit sin. But the genuine Jews will stand firm and take action, even unto death if needs be.</a:t>
            </a:r>
          </a:p>
        </p:txBody>
      </p:sp>
    </p:spTree>
    <p:extLst>
      <p:ext uri="{BB962C8B-B14F-4D97-AF65-F5344CB8AC3E}">
        <p14:creationId xmlns:p14="http://schemas.microsoft.com/office/powerpoint/2010/main" val="9383086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914400"/>
            <a:ext cx="8763000" cy="5943600"/>
          </a:xfrm>
        </p:spPr>
        <p:txBody>
          <a:bodyPr>
            <a:normAutofit/>
          </a:bodyPr>
          <a:lstStyle/>
          <a:p>
            <a:pPr marL="457200" indent="-457200">
              <a:spcBef>
                <a:spcPts val="600"/>
              </a:spcBef>
              <a:buClr>
                <a:schemeClr val="accent2"/>
              </a:buClr>
              <a:buSzPct val="85000"/>
              <a:defRPr/>
            </a:pPr>
            <a:r>
              <a:rPr lang="en-US" sz="3600" b="1" dirty="0">
                <a:solidFill>
                  <a:schemeClr val="accent4">
                    <a:lumMod val="60000"/>
                    <a:lumOff val="40000"/>
                  </a:schemeClr>
                </a:solidFill>
              </a:rPr>
              <a:t>Daniel </a:t>
            </a:r>
            <a:r>
              <a:rPr lang="en-US" sz="3600" b="1" dirty="0" smtClean="0">
                <a:solidFill>
                  <a:schemeClr val="accent4">
                    <a:lumMod val="60000"/>
                    <a:lumOff val="40000"/>
                  </a:schemeClr>
                </a:solidFill>
              </a:rPr>
              <a:t>12:6-13</a:t>
            </a:r>
            <a:endParaRPr lang="en-US" sz="3600" b="1" dirty="0">
              <a:solidFill>
                <a:schemeClr val="accent4">
                  <a:lumMod val="60000"/>
                  <a:lumOff val="40000"/>
                </a:schemeClr>
              </a:solidFill>
            </a:endParaRPr>
          </a:p>
          <a:p>
            <a:pPr marL="68580" indent="0">
              <a:buNone/>
            </a:pPr>
            <a:r>
              <a:rPr lang="en-US" sz="3200" dirty="0" smtClean="0">
                <a:solidFill>
                  <a:srgbClr val="FFFF00"/>
                </a:solidFill>
              </a:rPr>
              <a:t>(Vs</a:t>
            </a:r>
            <a:r>
              <a:rPr lang="en-US" sz="3200" dirty="0">
                <a:solidFill>
                  <a:srgbClr val="FFFF00"/>
                </a:solidFill>
              </a:rPr>
              <a:t>. </a:t>
            </a:r>
            <a:r>
              <a:rPr lang="en-US" sz="3200" dirty="0" smtClean="0">
                <a:solidFill>
                  <a:srgbClr val="FFFF00"/>
                </a:solidFill>
              </a:rPr>
              <a:t>7)</a:t>
            </a:r>
            <a:r>
              <a:rPr lang="en-US" sz="3200" dirty="0" smtClean="0"/>
              <a:t> </a:t>
            </a:r>
            <a:r>
              <a:rPr lang="en-US" sz="3200" i="1" dirty="0" smtClean="0"/>
              <a:t>And </a:t>
            </a:r>
            <a:r>
              <a:rPr lang="en-US" sz="3200" i="1" dirty="0"/>
              <a:t>I heard the man clothed in linen, who was above the waters of the river; and he held up his right hand and his left hand unto the heavens, and swore by him that </a:t>
            </a:r>
            <a:r>
              <a:rPr lang="en-US" sz="3200" i="1" dirty="0" err="1"/>
              <a:t>liveth</a:t>
            </a:r>
            <a:r>
              <a:rPr lang="en-US" sz="3200" i="1" dirty="0"/>
              <a:t> for ever that it is for </a:t>
            </a:r>
            <a:r>
              <a:rPr lang="en-US" sz="3200" i="1" dirty="0">
                <a:solidFill>
                  <a:srgbClr val="FFFF00"/>
                </a:solidFill>
              </a:rPr>
              <a:t>a time, times, and a half</a:t>
            </a:r>
            <a:r>
              <a:rPr lang="en-US" sz="3200" i="1" dirty="0"/>
              <a:t>; and when the scattering of the power of the holy people shall be accomplished, all these things shall be finished</a:t>
            </a:r>
            <a:r>
              <a:rPr lang="en-US" sz="3200" i="1" dirty="0" smtClean="0"/>
              <a:t>.</a:t>
            </a:r>
            <a:endParaRPr lang="en-US" sz="800" i="1" dirty="0"/>
          </a:p>
          <a:p>
            <a:r>
              <a:rPr lang="en-US" sz="3200" b="1" dirty="0" smtClean="0">
                <a:solidFill>
                  <a:srgbClr val="FFFF00"/>
                </a:solidFill>
              </a:rPr>
              <a:t>“A TIME” is 1 year</a:t>
            </a:r>
          </a:p>
          <a:p>
            <a:r>
              <a:rPr lang="en-US" sz="3200" b="1" dirty="0" smtClean="0">
                <a:solidFill>
                  <a:srgbClr val="FFFF00"/>
                </a:solidFill>
              </a:rPr>
              <a:t>“TIMES” is 2 years</a:t>
            </a:r>
          </a:p>
          <a:p>
            <a:r>
              <a:rPr lang="en-US" sz="3200" b="1" dirty="0" smtClean="0">
                <a:solidFill>
                  <a:srgbClr val="FFFF00"/>
                </a:solidFill>
              </a:rPr>
              <a:t>“HALF” is 6 months</a:t>
            </a:r>
          </a:p>
          <a:p>
            <a:endParaRPr lang="en-US" sz="3200" dirty="0"/>
          </a:p>
          <a:p>
            <a:pPr marL="68580" indent="0">
              <a:buNone/>
            </a:pPr>
            <a:endParaRPr lang="en-US" sz="3200" dirty="0" smtClean="0">
              <a:solidFill>
                <a:srgbClr val="FFFF00"/>
              </a:solidFill>
            </a:endParaRPr>
          </a:p>
        </p:txBody>
      </p:sp>
      <p:sp>
        <p:nvSpPr>
          <p:cNvPr id="5" name="Right Brace 4"/>
          <p:cNvSpPr/>
          <p:nvPr/>
        </p:nvSpPr>
        <p:spPr>
          <a:xfrm>
            <a:off x="4800600" y="5181600"/>
            <a:ext cx="1066800" cy="14478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6019800" y="5582334"/>
            <a:ext cx="2971800" cy="646331"/>
          </a:xfrm>
          <a:prstGeom prst="rect">
            <a:avLst/>
          </a:prstGeom>
          <a:noFill/>
        </p:spPr>
        <p:txBody>
          <a:bodyPr wrap="square" rtlCol="0">
            <a:spAutoFit/>
          </a:bodyPr>
          <a:lstStyle/>
          <a:p>
            <a:r>
              <a:rPr lang="en-US" sz="3600" b="1" dirty="0" smtClean="0">
                <a:solidFill>
                  <a:srgbClr val="FFFF00"/>
                </a:solidFill>
              </a:rPr>
              <a:t>=  3 ½  YEARS</a:t>
            </a:r>
            <a:endParaRPr lang="en-US" sz="3600" b="1" dirty="0">
              <a:solidFill>
                <a:srgbClr val="FFFF00"/>
              </a:solidFill>
            </a:endParaRPr>
          </a:p>
        </p:txBody>
      </p:sp>
    </p:spTree>
    <p:extLst>
      <p:ext uri="{BB962C8B-B14F-4D97-AF65-F5344CB8AC3E}">
        <p14:creationId xmlns:p14="http://schemas.microsoft.com/office/powerpoint/2010/main" val="1961201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914400"/>
            <a:ext cx="8763000" cy="5943600"/>
          </a:xfrm>
        </p:spPr>
        <p:txBody>
          <a:bodyPr>
            <a:normAutofit/>
          </a:bodyPr>
          <a:lstStyle/>
          <a:p>
            <a:pPr marL="457200" indent="-457200">
              <a:spcBef>
                <a:spcPts val="600"/>
              </a:spcBef>
              <a:buClr>
                <a:schemeClr val="accent2"/>
              </a:buClr>
              <a:buSzPct val="85000"/>
              <a:defRPr/>
            </a:pPr>
            <a:r>
              <a:rPr lang="en-US" sz="3600" b="1" dirty="0">
                <a:solidFill>
                  <a:schemeClr val="accent4">
                    <a:lumMod val="60000"/>
                    <a:lumOff val="40000"/>
                  </a:schemeClr>
                </a:solidFill>
              </a:rPr>
              <a:t>Daniel </a:t>
            </a:r>
            <a:r>
              <a:rPr lang="en-US" sz="3600" b="1" dirty="0" smtClean="0">
                <a:solidFill>
                  <a:schemeClr val="accent4">
                    <a:lumMod val="60000"/>
                    <a:lumOff val="40000"/>
                  </a:schemeClr>
                </a:solidFill>
              </a:rPr>
              <a:t>12:6-13</a:t>
            </a:r>
            <a:endParaRPr lang="en-US" sz="3600" b="1" dirty="0">
              <a:solidFill>
                <a:schemeClr val="accent4">
                  <a:lumMod val="60000"/>
                  <a:lumOff val="40000"/>
                </a:schemeClr>
              </a:solidFill>
            </a:endParaRPr>
          </a:p>
          <a:p>
            <a:pPr marL="68580" indent="0">
              <a:buNone/>
            </a:pPr>
            <a:r>
              <a:rPr lang="en-US" sz="3200" dirty="0" smtClean="0">
                <a:solidFill>
                  <a:srgbClr val="FFFF00"/>
                </a:solidFill>
              </a:rPr>
              <a:t>(Vs</a:t>
            </a:r>
            <a:r>
              <a:rPr lang="en-US" sz="3200" dirty="0">
                <a:solidFill>
                  <a:srgbClr val="FFFF00"/>
                </a:solidFill>
              </a:rPr>
              <a:t>. </a:t>
            </a:r>
            <a:r>
              <a:rPr lang="en-US" sz="3200" dirty="0" smtClean="0">
                <a:solidFill>
                  <a:srgbClr val="FFFF00"/>
                </a:solidFill>
              </a:rPr>
              <a:t>7)</a:t>
            </a:r>
            <a:r>
              <a:rPr lang="en-US" sz="3200" dirty="0" smtClean="0"/>
              <a:t> </a:t>
            </a:r>
            <a:r>
              <a:rPr lang="en-US" sz="3200" i="1" dirty="0" smtClean="0"/>
              <a:t>…and </a:t>
            </a:r>
            <a:r>
              <a:rPr lang="en-US" sz="3200" i="1" dirty="0"/>
              <a:t>when the scattering of the power of the holy people shall be accomplished, all these things shall be </a:t>
            </a:r>
            <a:r>
              <a:rPr lang="en-US" sz="3200" i="1" dirty="0" smtClean="0"/>
              <a:t>finished</a:t>
            </a:r>
            <a:r>
              <a:rPr lang="en-US" sz="3200" i="1" dirty="0"/>
              <a:t>.</a:t>
            </a:r>
            <a:endParaRPr lang="en-US" sz="800" i="1" dirty="0"/>
          </a:p>
          <a:p>
            <a:r>
              <a:rPr lang="en-US" sz="3200" dirty="0" smtClean="0">
                <a:solidFill>
                  <a:srgbClr val="FFFF00"/>
                </a:solidFill>
              </a:rPr>
              <a:t>The </a:t>
            </a:r>
            <a:r>
              <a:rPr lang="en-US" sz="3200" dirty="0">
                <a:solidFill>
                  <a:srgbClr val="FFFF00"/>
                </a:solidFill>
              </a:rPr>
              <a:t>whole mystery </a:t>
            </a:r>
            <a:r>
              <a:rPr lang="en-US" sz="3200" dirty="0" smtClean="0">
                <a:solidFill>
                  <a:srgbClr val="FFFF00"/>
                </a:solidFill>
              </a:rPr>
              <a:t>in </a:t>
            </a:r>
            <a:r>
              <a:rPr lang="en-US" sz="3200" dirty="0">
                <a:solidFill>
                  <a:srgbClr val="FFFF00"/>
                </a:solidFill>
              </a:rPr>
              <a:t>respect to </a:t>
            </a:r>
            <a:r>
              <a:rPr lang="en-US" sz="3200" dirty="0" smtClean="0">
                <a:solidFill>
                  <a:srgbClr val="FFFF00"/>
                </a:solidFill>
              </a:rPr>
              <a:t>the antichrist will </a:t>
            </a:r>
            <a:r>
              <a:rPr lang="en-US" sz="3200" dirty="0">
                <a:solidFill>
                  <a:srgbClr val="FFFF00"/>
                </a:solidFill>
              </a:rPr>
              <a:t>be </a:t>
            </a:r>
            <a:r>
              <a:rPr lang="en-US" sz="3200" dirty="0" smtClean="0">
                <a:solidFill>
                  <a:srgbClr val="FFFF00"/>
                </a:solidFill>
              </a:rPr>
              <a:t>revealed &amp; fulfilled after 3 ½ years.</a:t>
            </a:r>
          </a:p>
          <a:p>
            <a:pPr marL="68580" indent="0">
              <a:buNone/>
            </a:pPr>
            <a:r>
              <a:rPr lang="en-US" sz="3200" i="1" dirty="0" smtClean="0"/>
              <a:t>The angel lifted </a:t>
            </a:r>
            <a:r>
              <a:rPr lang="en-US" sz="3200" i="1" dirty="0"/>
              <a:t>up both his hands towards the </a:t>
            </a:r>
            <a:r>
              <a:rPr lang="en-US" sz="3200" i="1" dirty="0" smtClean="0"/>
              <a:t>sky… and said</a:t>
            </a:r>
            <a:r>
              <a:rPr lang="en-US" sz="3200" i="1" dirty="0"/>
              <a:t>, ‘It will continue for three and a half </a:t>
            </a:r>
            <a:r>
              <a:rPr lang="en-US" sz="3200" i="1" dirty="0" smtClean="0"/>
              <a:t>years. </a:t>
            </a:r>
            <a:r>
              <a:rPr lang="en-US" sz="3200" i="1" dirty="0">
                <a:solidFill>
                  <a:srgbClr val="FFFF00"/>
                </a:solidFill>
              </a:rPr>
              <a:t>Then the enemies of God's holy people will finally lose their power. That will be the end of all these events</a:t>
            </a:r>
            <a:r>
              <a:rPr lang="en-US" sz="3200" i="1" dirty="0" smtClean="0">
                <a:solidFill>
                  <a:srgbClr val="FFFF00"/>
                </a:solidFill>
              </a:rPr>
              <a:t>. </a:t>
            </a:r>
            <a:r>
              <a:rPr lang="en-US" sz="3200" i="1" dirty="0" smtClean="0"/>
              <a:t>(Vs. 7 abbreviated)</a:t>
            </a:r>
            <a:endParaRPr lang="en-US" sz="3200" i="1" dirty="0"/>
          </a:p>
          <a:p>
            <a:pPr marL="68580" indent="0">
              <a:buNone/>
            </a:pPr>
            <a:endParaRPr lang="en-US" sz="3200" dirty="0" smtClean="0">
              <a:solidFill>
                <a:srgbClr val="FFFF00"/>
              </a:solidFill>
            </a:endParaRPr>
          </a:p>
        </p:txBody>
      </p:sp>
    </p:spTree>
    <p:extLst>
      <p:ext uri="{BB962C8B-B14F-4D97-AF65-F5344CB8AC3E}">
        <p14:creationId xmlns:p14="http://schemas.microsoft.com/office/powerpoint/2010/main" val="34503253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762000"/>
            <a:ext cx="8763000" cy="6096000"/>
          </a:xfrm>
        </p:spPr>
        <p:txBody>
          <a:bodyPr>
            <a:noAutofit/>
          </a:bodyPr>
          <a:lstStyle/>
          <a:p>
            <a:pPr marL="457200" indent="-457200">
              <a:spcBef>
                <a:spcPts val="600"/>
              </a:spcBef>
              <a:buClr>
                <a:schemeClr val="accent2"/>
              </a:buClr>
              <a:buSzPct val="85000"/>
              <a:defRPr/>
            </a:pPr>
            <a:r>
              <a:rPr lang="en-US" sz="3600" b="1" dirty="0">
                <a:solidFill>
                  <a:schemeClr val="accent4">
                    <a:lumMod val="60000"/>
                    <a:lumOff val="40000"/>
                  </a:schemeClr>
                </a:solidFill>
              </a:rPr>
              <a:t>Daniel </a:t>
            </a:r>
            <a:r>
              <a:rPr lang="en-US" sz="3600" b="1" dirty="0" smtClean="0">
                <a:solidFill>
                  <a:schemeClr val="accent4">
                    <a:lumMod val="60000"/>
                    <a:lumOff val="40000"/>
                  </a:schemeClr>
                </a:solidFill>
              </a:rPr>
              <a:t>12:6-13</a:t>
            </a:r>
            <a:endParaRPr lang="en-US" sz="3600" b="1" dirty="0">
              <a:solidFill>
                <a:schemeClr val="accent4">
                  <a:lumMod val="60000"/>
                  <a:lumOff val="40000"/>
                </a:schemeClr>
              </a:solidFill>
            </a:endParaRPr>
          </a:p>
          <a:p>
            <a:pPr marL="68580" indent="0">
              <a:buNone/>
            </a:pPr>
            <a:r>
              <a:rPr lang="en-US" sz="3200" dirty="0" smtClean="0">
                <a:solidFill>
                  <a:srgbClr val="FFFF00"/>
                </a:solidFill>
              </a:rPr>
              <a:t>(Vs. 10)</a:t>
            </a:r>
            <a:r>
              <a:rPr lang="en-US" sz="3200" dirty="0" smtClean="0"/>
              <a:t> </a:t>
            </a:r>
            <a:r>
              <a:rPr lang="en-US" sz="3200" i="1" dirty="0" smtClean="0"/>
              <a:t>The </a:t>
            </a:r>
            <a:r>
              <a:rPr lang="en-US" sz="3200" i="1" dirty="0"/>
              <a:t>time of trouble will cause many people to become clean and pure. But wicked people will continue to do evil things. </a:t>
            </a:r>
            <a:r>
              <a:rPr lang="en-US" sz="3200" i="1" dirty="0" smtClean="0"/>
              <a:t>Wicked </a:t>
            </a:r>
            <a:r>
              <a:rPr lang="en-US" sz="3200" i="1" dirty="0"/>
              <a:t>people will  </a:t>
            </a:r>
            <a:r>
              <a:rPr lang="en-US" sz="3200" i="1" dirty="0" smtClean="0"/>
              <a:t>not understand </a:t>
            </a:r>
            <a:r>
              <a:rPr lang="en-US" sz="3200" i="1" dirty="0"/>
              <a:t>what God is doing. But wise people will understand</a:t>
            </a:r>
            <a:r>
              <a:rPr lang="en-US" sz="3200" i="1" dirty="0" smtClean="0"/>
              <a:t>.</a:t>
            </a:r>
          </a:p>
          <a:p>
            <a:r>
              <a:rPr lang="en-US" sz="3200" dirty="0" smtClean="0">
                <a:solidFill>
                  <a:srgbClr val="FFFF00"/>
                </a:solidFill>
              </a:rPr>
              <a:t>When these predictions shall </a:t>
            </a:r>
            <a:r>
              <a:rPr lang="en-US" sz="3200" dirty="0">
                <a:solidFill>
                  <a:srgbClr val="FFFF00"/>
                </a:solidFill>
              </a:rPr>
              <a:t>come to pass, the godly shall be "purified" by the foretold trials and shall understand that the end is at </a:t>
            </a:r>
            <a:r>
              <a:rPr lang="en-US" sz="3200" dirty="0" smtClean="0">
                <a:solidFill>
                  <a:srgbClr val="FFFF00"/>
                </a:solidFill>
              </a:rPr>
              <a:t>hand. Persons will still be saved during the time of tribulation in spite of their difficulties.</a:t>
            </a:r>
          </a:p>
        </p:txBody>
      </p:sp>
    </p:spTree>
    <p:extLst>
      <p:ext uri="{BB962C8B-B14F-4D97-AF65-F5344CB8AC3E}">
        <p14:creationId xmlns:p14="http://schemas.microsoft.com/office/powerpoint/2010/main" val="18039231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762000"/>
            <a:ext cx="8763000" cy="6096000"/>
          </a:xfrm>
        </p:spPr>
        <p:txBody>
          <a:bodyPr>
            <a:noAutofit/>
          </a:bodyPr>
          <a:lstStyle/>
          <a:p>
            <a:pPr marL="457200" indent="-457200">
              <a:spcBef>
                <a:spcPts val="600"/>
              </a:spcBef>
              <a:buClr>
                <a:schemeClr val="accent2"/>
              </a:buClr>
              <a:buSzPct val="85000"/>
              <a:defRPr/>
            </a:pPr>
            <a:r>
              <a:rPr lang="en-US" sz="3600" b="1" dirty="0">
                <a:solidFill>
                  <a:schemeClr val="accent4">
                    <a:lumMod val="60000"/>
                    <a:lumOff val="40000"/>
                  </a:schemeClr>
                </a:solidFill>
              </a:rPr>
              <a:t>Daniel </a:t>
            </a:r>
            <a:r>
              <a:rPr lang="en-US" sz="3600" b="1" dirty="0" smtClean="0">
                <a:solidFill>
                  <a:schemeClr val="accent4">
                    <a:lumMod val="60000"/>
                    <a:lumOff val="40000"/>
                  </a:schemeClr>
                </a:solidFill>
              </a:rPr>
              <a:t>12:6-13</a:t>
            </a:r>
            <a:endParaRPr lang="en-US" sz="3600" b="1" dirty="0">
              <a:solidFill>
                <a:schemeClr val="accent4">
                  <a:lumMod val="60000"/>
                  <a:lumOff val="40000"/>
                </a:schemeClr>
              </a:solidFill>
            </a:endParaRPr>
          </a:p>
          <a:p>
            <a:pPr marL="68580" indent="0">
              <a:buNone/>
            </a:pPr>
            <a:r>
              <a:rPr lang="en-US" sz="3200" dirty="0" smtClean="0">
                <a:solidFill>
                  <a:srgbClr val="FFFF00"/>
                </a:solidFill>
              </a:rPr>
              <a:t>(Vs. 11)</a:t>
            </a:r>
            <a:r>
              <a:rPr lang="en-US" sz="3200" dirty="0"/>
              <a:t> </a:t>
            </a:r>
            <a:r>
              <a:rPr lang="en-US" sz="3200" i="1" dirty="0"/>
              <a:t>People will suffer for </a:t>
            </a:r>
            <a:r>
              <a:rPr lang="en-US" sz="3200" i="1" dirty="0">
                <a:solidFill>
                  <a:srgbClr val="FFFF00"/>
                </a:solidFill>
              </a:rPr>
              <a:t>1,290 </a:t>
            </a:r>
            <a:r>
              <a:rPr lang="en-US" sz="3200" i="1" dirty="0" smtClean="0">
                <a:solidFill>
                  <a:srgbClr val="FFFF00"/>
                </a:solidFill>
              </a:rPr>
              <a:t>days </a:t>
            </a:r>
            <a:r>
              <a:rPr lang="en-US" i="1" dirty="0" smtClean="0">
                <a:solidFill>
                  <a:schemeClr val="tx2">
                    <a:lumMod val="75000"/>
                  </a:schemeClr>
                </a:solidFill>
              </a:rPr>
              <a:t>(3 ½ years)*</a:t>
            </a:r>
            <a:r>
              <a:rPr lang="en-US" sz="3200" i="1" dirty="0" smtClean="0">
                <a:solidFill>
                  <a:srgbClr val="FFFF00"/>
                </a:solidFill>
              </a:rPr>
              <a:t> </a:t>
            </a:r>
            <a:r>
              <a:rPr lang="en-US" sz="3200" i="1" dirty="0"/>
              <a:t>during that time of trouble. </a:t>
            </a:r>
            <a:r>
              <a:rPr lang="en-US" sz="3200" i="1" dirty="0">
                <a:solidFill>
                  <a:srgbClr val="FFFF00"/>
                </a:solidFill>
              </a:rPr>
              <a:t>It will start from the time when people can no longer offer their sacrifices each day in the temple</a:t>
            </a:r>
            <a:r>
              <a:rPr lang="en-US" sz="3200" i="1" dirty="0"/>
              <a:t>. That is when the enemy will put </a:t>
            </a:r>
            <a:r>
              <a:rPr lang="en-US" sz="3200" i="1" dirty="0">
                <a:solidFill>
                  <a:srgbClr val="FFFF00"/>
                </a:solidFill>
              </a:rPr>
              <a:t>a disgusting </a:t>
            </a:r>
            <a:r>
              <a:rPr lang="en-US" sz="3200" i="1" dirty="0" smtClean="0">
                <a:solidFill>
                  <a:srgbClr val="FFFF00"/>
                </a:solidFill>
              </a:rPr>
              <a:t>thing (abomination of desolation)</a:t>
            </a:r>
            <a:r>
              <a:rPr lang="en-US" sz="3200" i="1" dirty="0" smtClean="0"/>
              <a:t> </a:t>
            </a:r>
            <a:r>
              <a:rPr lang="en-US" sz="3200" i="1" dirty="0"/>
              <a:t>that causes trouble in the holy </a:t>
            </a:r>
            <a:r>
              <a:rPr lang="en-US" sz="3200" i="1" dirty="0" smtClean="0"/>
              <a:t>place</a:t>
            </a:r>
          </a:p>
          <a:p>
            <a:r>
              <a:rPr lang="en-US" sz="3200" dirty="0" smtClean="0">
                <a:solidFill>
                  <a:srgbClr val="FFFF00"/>
                </a:solidFill>
              </a:rPr>
              <a:t>After the first 3 ½ years when the antichrist breaks his covenant and commits abomination in the temple; it will usher in the second half of the (great) tribulation which will last for another 3 ½ years, thereby totaling 7 years.</a:t>
            </a:r>
          </a:p>
          <a:p>
            <a:endParaRPr lang="en-US" sz="3200" i="1" dirty="0"/>
          </a:p>
        </p:txBody>
      </p:sp>
    </p:spTree>
    <p:extLst>
      <p:ext uri="{BB962C8B-B14F-4D97-AF65-F5344CB8AC3E}">
        <p14:creationId xmlns:p14="http://schemas.microsoft.com/office/powerpoint/2010/main" val="10021897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838200"/>
            <a:ext cx="8763000" cy="6019800"/>
          </a:xfrm>
        </p:spPr>
        <p:txBody>
          <a:bodyPr>
            <a:noAutofit/>
          </a:bodyPr>
          <a:lstStyle/>
          <a:p>
            <a:pPr marL="68580" indent="0" algn="ctr">
              <a:buNone/>
            </a:pPr>
            <a:r>
              <a:rPr lang="en-US" sz="3200" b="1" u="sng" dirty="0" smtClean="0">
                <a:solidFill>
                  <a:srgbClr val="FFFF00"/>
                </a:solidFill>
              </a:rPr>
              <a:t>SIGNS OF THE LAST DAYS</a:t>
            </a:r>
          </a:p>
          <a:p>
            <a:pPr marL="68580" indent="0" algn="ctr">
              <a:buNone/>
            </a:pPr>
            <a:endParaRPr lang="en-US" sz="800" b="1" u="sng" dirty="0" smtClean="0">
              <a:solidFill>
                <a:srgbClr val="FFFF00"/>
              </a:solidFill>
            </a:endParaRPr>
          </a:p>
          <a:p>
            <a:r>
              <a:rPr lang="en-US" sz="4000" dirty="0" smtClean="0">
                <a:solidFill>
                  <a:srgbClr val="FFFF00"/>
                </a:solidFill>
              </a:rPr>
              <a:t>DEPARTURE</a:t>
            </a:r>
            <a:r>
              <a:rPr lang="en-US" sz="4000" dirty="0" smtClean="0"/>
              <a:t> </a:t>
            </a:r>
            <a:r>
              <a:rPr lang="en-US" sz="4000" dirty="0" smtClean="0">
                <a:solidFill>
                  <a:schemeClr val="tx2">
                    <a:lumMod val="90000"/>
                  </a:schemeClr>
                </a:solidFill>
              </a:rPr>
              <a:t>from the faith</a:t>
            </a:r>
          </a:p>
          <a:p>
            <a:pPr marL="68580" indent="0">
              <a:buNone/>
            </a:pPr>
            <a:r>
              <a:rPr lang="en-US" sz="3200" dirty="0" smtClean="0"/>
              <a:t>This is otherwise called the </a:t>
            </a:r>
            <a:r>
              <a:rPr lang="en-US" sz="3200" b="1" i="1" dirty="0" smtClean="0">
                <a:solidFill>
                  <a:srgbClr val="FFFF00"/>
                </a:solidFill>
              </a:rPr>
              <a:t>FALLING AWAY</a:t>
            </a:r>
            <a:r>
              <a:rPr lang="en-US" sz="3200" dirty="0" smtClean="0"/>
              <a:t>. Some church members fall into this category. In these last days some who professed to be Christians have </a:t>
            </a:r>
            <a:r>
              <a:rPr lang="en-US" sz="3200" i="1" dirty="0" smtClean="0">
                <a:solidFill>
                  <a:srgbClr val="FFFF00"/>
                </a:solidFill>
              </a:rPr>
              <a:t>departed from obedience to the Bible</a:t>
            </a:r>
            <a:r>
              <a:rPr lang="en-US" sz="3200" dirty="0" smtClean="0"/>
              <a:t>, </a:t>
            </a:r>
            <a:r>
              <a:rPr lang="en-US" sz="3200" i="1" dirty="0" smtClean="0">
                <a:solidFill>
                  <a:srgbClr val="FFFF00"/>
                </a:solidFill>
              </a:rPr>
              <a:t>departed from their commitment to Christ</a:t>
            </a:r>
            <a:r>
              <a:rPr lang="en-US" sz="3200" dirty="0" smtClean="0"/>
              <a:t>, </a:t>
            </a:r>
            <a:r>
              <a:rPr lang="en-US" sz="3200" i="1" dirty="0" smtClean="0">
                <a:solidFill>
                  <a:srgbClr val="FFFF00"/>
                </a:solidFill>
              </a:rPr>
              <a:t>departed from service &amp; attendance to Church</a:t>
            </a:r>
            <a:r>
              <a:rPr lang="en-US" sz="3200" dirty="0" smtClean="0">
                <a:solidFill>
                  <a:srgbClr val="FFFF00"/>
                </a:solidFill>
              </a:rPr>
              <a:t> </a:t>
            </a:r>
            <a:r>
              <a:rPr lang="en-US" sz="3200" dirty="0" smtClean="0"/>
              <a:t>and have demonstrated </a:t>
            </a:r>
            <a:r>
              <a:rPr lang="en-US" sz="3200" i="1" dirty="0" smtClean="0">
                <a:solidFill>
                  <a:srgbClr val="FFFF00"/>
                </a:solidFill>
              </a:rPr>
              <a:t>a major disloyalty to the Christian faith</a:t>
            </a:r>
            <a:r>
              <a:rPr lang="en-US" sz="3200" dirty="0" smtClean="0"/>
              <a:t>. </a:t>
            </a:r>
            <a:r>
              <a:rPr lang="en-US" sz="3200" b="1" dirty="0" smtClean="0">
                <a:effectLst>
                  <a:outerShdw blurRad="38100" dist="38100" dir="2700000" algn="tl">
                    <a:srgbClr val="000000">
                      <a:alpha val="43137"/>
                    </a:srgbClr>
                  </a:outerShdw>
                </a:effectLst>
              </a:rPr>
              <a:t>This sparks a legitimate debate as to whether these persons are saved or not?  </a:t>
            </a:r>
          </a:p>
        </p:txBody>
      </p:sp>
    </p:spTree>
    <p:extLst>
      <p:ext uri="{BB962C8B-B14F-4D97-AF65-F5344CB8AC3E}">
        <p14:creationId xmlns:p14="http://schemas.microsoft.com/office/powerpoint/2010/main" val="42055210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838200"/>
            <a:ext cx="8763000" cy="6019800"/>
          </a:xfrm>
        </p:spPr>
        <p:txBody>
          <a:bodyPr>
            <a:noAutofit/>
          </a:bodyPr>
          <a:lstStyle/>
          <a:p>
            <a:pPr marL="457200" indent="-457200">
              <a:spcBef>
                <a:spcPts val="600"/>
              </a:spcBef>
              <a:buClr>
                <a:schemeClr val="accent2"/>
              </a:buClr>
              <a:buSzPct val="85000"/>
              <a:defRPr/>
            </a:pPr>
            <a:r>
              <a:rPr lang="en-US" sz="3600" b="1" dirty="0">
                <a:solidFill>
                  <a:schemeClr val="accent4">
                    <a:lumMod val="60000"/>
                    <a:lumOff val="40000"/>
                  </a:schemeClr>
                </a:solidFill>
              </a:rPr>
              <a:t>Daniel </a:t>
            </a:r>
            <a:r>
              <a:rPr lang="en-US" sz="3600" b="1" dirty="0" smtClean="0">
                <a:solidFill>
                  <a:schemeClr val="accent4">
                    <a:lumMod val="60000"/>
                    <a:lumOff val="40000"/>
                  </a:schemeClr>
                </a:solidFill>
              </a:rPr>
              <a:t>12:6-13</a:t>
            </a:r>
            <a:endParaRPr lang="en-US" sz="3600" b="1" dirty="0">
              <a:solidFill>
                <a:schemeClr val="accent4">
                  <a:lumMod val="60000"/>
                  <a:lumOff val="40000"/>
                </a:schemeClr>
              </a:solidFill>
            </a:endParaRPr>
          </a:p>
          <a:p>
            <a:pPr marL="68580" indent="0">
              <a:buNone/>
            </a:pPr>
            <a:r>
              <a:rPr lang="en-US" sz="3200" dirty="0" smtClean="0">
                <a:solidFill>
                  <a:srgbClr val="FFFF00"/>
                </a:solidFill>
              </a:rPr>
              <a:t>(Vs. 12)</a:t>
            </a:r>
            <a:r>
              <a:rPr lang="en-US" sz="3200" dirty="0"/>
              <a:t> </a:t>
            </a:r>
            <a:r>
              <a:rPr lang="en-US" sz="3200" i="1" dirty="0" smtClean="0"/>
              <a:t>But </a:t>
            </a:r>
            <a:r>
              <a:rPr lang="en-US" sz="3200" i="1" dirty="0"/>
              <a:t>God will bless all those people who remain faithful until the </a:t>
            </a:r>
            <a:r>
              <a:rPr lang="en-US" sz="3200" i="1" dirty="0">
                <a:solidFill>
                  <a:srgbClr val="FFFF00"/>
                </a:solidFill>
              </a:rPr>
              <a:t>1,335 days </a:t>
            </a:r>
            <a:r>
              <a:rPr lang="en-US" sz="3200" i="1" dirty="0" smtClean="0">
                <a:solidFill>
                  <a:srgbClr val="FFFF00"/>
                </a:solidFill>
              </a:rPr>
              <a:t>(3 ½ years)</a:t>
            </a:r>
            <a:r>
              <a:rPr lang="en-US" sz="3200" i="1" dirty="0" smtClean="0"/>
              <a:t> come </a:t>
            </a:r>
            <a:r>
              <a:rPr lang="en-US" sz="3200" i="1" dirty="0"/>
              <a:t>to an </a:t>
            </a:r>
            <a:r>
              <a:rPr lang="en-US" sz="3200" i="1" dirty="0" smtClean="0"/>
              <a:t>end.         </a:t>
            </a:r>
            <a:endParaRPr lang="en-US" sz="3200" i="1" dirty="0" smtClean="0">
              <a:solidFill>
                <a:srgbClr val="FFFF00"/>
              </a:solidFill>
            </a:endParaRPr>
          </a:p>
          <a:p>
            <a:pPr marL="68580" indent="0">
              <a:buNone/>
            </a:pPr>
            <a:r>
              <a:rPr lang="en-US" sz="3200" i="1" dirty="0" smtClean="0">
                <a:solidFill>
                  <a:schemeClr val="tx2">
                    <a:lumMod val="75000"/>
                  </a:schemeClr>
                </a:solidFill>
              </a:rPr>
              <a:t>Verse 11 says </a:t>
            </a:r>
            <a:r>
              <a:rPr lang="en-US" sz="3200" i="1" dirty="0" smtClean="0">
                <a:solidFill>
                  <a:srgbClr val="FFFF00"/>
                </a:solidFill>
              </a:rPr>
              <a:t>1290 days </a:t>
            </a:r>
            <a:r>
              <a:rPr lang="en-US" sz="3200" i="1" dirty="0" smtClean="0">
                <a:solidFill>
                  <a:schemeClr val="tx2">
                    <a:lumMod val="75000"/>
                  </a:schemeClr>
                </a:solidFill>
              </a:rPr>
              <a:t>which is approximately 3 years &amp; 5 months </a:t>
            </a:r>
          </a:p>
          <a:p>
            <a:pPr marL="68580" indent="0">
              <a:buNone/>
            </a:pPr>
            <a:r>
              <a:rPr lang="en-US" sz="3200" i="1" dirty="0" smtClean="0">
                <a:solidFill>
                  <a:schemeClr val="tx2">
                    <a:lumMod val="75000"/>
                  </a:schemeClr>
                </a:solidFill>
              </a:rPr>
              <a:t>verse 12 says </a:t>
            </a:r>
            <a:r>
              <a:rPr lang="en-US" sz="3200" i="1" dirty="0" smtClean="0">
                <a:solidFill>
                  <a:srgbClr val="FFFF00"/>
                </a:solidFill>
              </a:rPr>
              <a:t>1335 days </a:t>
            </a:r>
            <a:r>
              <a:rPr lang="en-US" sz="3200" i="1" dirty="0" smtClean="0">
                <a:solidFill>
                  <a:schemeClr val="tx2">
                    <a:lumMod val="75000"/>
                  </a:schemeClr>
                </a:solidFill>
              </a:rPr>
              <a:t>which is approximately 3 years &amp; 6 months</a:t>
            </a:r>
          </a:p>
          <a:p>
            <a:pPr marL="68580" indent="0">
              <a:buNone/>
            </a:pPr>
            <a:endParaRPr lang="en-US" sz="800" i="1" dirty="0" smtClean="0">
              <a:solidFill>
                <a:srgbClr val="FFFF00"/>
              </a:solidFill>
            </a:endParaRPr>
          </a:p>
          <a:p>
            <a:pPr marL="68580" indent="0">
              <a:buNone/>
            </a:pPr>
            <a:r>
              <a:rPr lang="en-US" sz="3200" i="1" dirty="0" smtClean="0">
                <a:solidFill>
                  <a:srgbClr val="FFFF00"/>
                </a:solidFill>
              </a:rPr>
              <a:t>The difference is approximately 45 days (1 month &amp; 15 days)</a:t>
            </a:r>
          </a:p>
        </p:txBody>
      </p:sp>
    </p:spTree>
    <p:extLst>
      <p:ext uri="{BB962C8B-B14F-4D97-AF65-F5344CB8AC3E}">
        <p14:creationId xmlns:p14="http://schemas.microsoft.com/office/powerpoint/2010/main" val="21708588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antichrist treaty</a:t>
            </a:r>
            <a:endParaRPr lang="en-US" sz="3600" b="1" u="sng" dirty="0">
              <a:solidFill>
                <a:srgbClr val="FFFF00"/>
              </a:solidFill>
            </a:endParaRPr>
          </a:p>
        </p:txBody>
      </p:sp>
      <p:sp>
        <p:nvSpPr>
          <p:cNvPr id="3" name="Content Placeholder 2"/>
          <p:cNvSpPr>
            <a:spLocks noGrp="1"/>
          </p:cNvSpPr>
          <p:nvPr>
            <p:ph idx="1"/>
          </p:nvPr>
        </p:nvSpPr>
        <p:spPr>
          <a:xfrm>
            <a:off x="381000" y="1219200"/>
            <a:ext cx="8763000" cy="5638800"/>
          </a:xfrm>
        </p:spPr>
        <p:txBody>
          <a:bodyPr>
            <a:noAutofit/>
          </a:bodyPr>
          <a:lstStyle/>
          <a:p>
            <a:pPr marL="457200" indent="-457200">
              <a:spcBef>
                <a:spcPts val="600"/>
              </a:spcBef>
              <a:buClr>
                <a:schemeClr val="accent2"/>
              </a:buClr>
              <a:buSzPct val="85000"/>
              <a:defRPr/>
            </a:pPr>
            <a:r>
              <a:rPr lang="en-US" sz="3600" b="1" dirty="0">
                <a:solidFill>
                  <a:schemeClr val="accent4">
                    <a:lumMod val="60000"/>
                    <a:lumOff val="40000"/>
                  </a:schemeClr>
                </a:solidFill>
              </a:rPr>
              <a:t>Daniel </a:t>
            </a:r>
            <a:r>
              <a:rPr lang="en-US" sz="3600" b="1" dirty="0" smtClean="0">
                <a:solidFill>
                  <a:schemeClr val="accent4">
                    <a:lumMod val="60000"/>
                    <a:lumOff val="40000"/>
                  </a:schemeClr>
                </a:solidFill>
              </a:rPr>
              <a:t>12:6-13</a:t>
            </a:r>
            <a:endParaRPr lang="en-US" sz="3600" b="1" dirty="0">
              <a:solidFill>
                <a:schemeClr val="accent4">
                  <a:lumMod val="60000"/>
                  <a:lumOff val="40000"/>
                </a:schemeClr>
              </a:solidFill>
            </a:endParaRPr>
          </a:p>
          <a:p>
            <a:pPr marL="68580" indent="0">
              <a:buNone/>
            </a:pPr>
            <a:endParaRPr lang="en-US" sz="1400" dirty="0" smtClean="0">
              <a:solidFill>
                <a:srgbClr val="FFFF00"/>
              </a:solidFill>
            </a:endParaRPr>
          </a:p>
          <a:p>
            <a:pPr marL="68580" indent="0">
              <a:buNone/>
            </a:pPr>
            <a:r>
              <a:rPr lang="en-US" sz="3200" dirty="0" smtClean="0">
                <a:solidFill>
                  <a:srgbClr val="FFFF00"/>
                </a:solidFill>
              </a:rPr>
              <a:t>(Vs. 13)</a:t>
            </a:r>
            <a:r>
              <a:rPr lang="en-US" sz="3200" dirty="0"/>
              <a:t> </a:t>
            </a:r>
            <a:endParaRPr lang="en-US" sz="3200" dirty="0" smtClean="0"/>
          </a:p>
          <a:p>
            <a:pPr marL="68580" indent="0">
              <a:buNone/>
            </a:pPr>
            <a:r>
              <a:rPr lang="en-US" sz="3600" dirty="0" smtClean="0"/>
              <a:t>(Daniel) You </a:t>
            </a:r>
            <a:r>
              <a:rPr lang="en-US" sz="3600" dirty="0"/>
              <a:t>yourself must serve God faithfully until the end of your life. You will die. But at the end of time you will rise to live again. Then you will receive the good things that God has prepared for you</a:t>
            </a:r>
            <a:r>
              <a:rPr lang="en-US" sz="3600" i="1" dirty="0" smtClean="0"/>
              <a:t>.</a:t>
            </a:r>
            <a:endParaRPr lang="en-US" sz="3600" i="1" dirty="0" smtClean="0">
              <a:solidFill>
                <a:srgbClr val="FFFF00"/>
              </a:solidFill>
            </a:endParaRPr>
          </a:p>
        </p:txBody>
      </p:sp>
    </p:spTree>
    <p:extLst>
      <p:ext uri="{BB962C8B-B14F-4D97-AF65-F5344CB8AC3E}">
        <p14:creationId xmlns:p14="http://schemas.microsoft.com/office/powerpoint/2010/main" val="13788037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144,000 Jews</a:t>
            </a:r>
            <a:endParaRPr lang="en-US" sz="3600" b="1" u="sng" dirty="0">
              <a:solidFill>
                <a:srgbClr val="FFFF00"/>
              </a:solidFill>
            </a:endParaRPr>
          </a:p>
        </p:txBody>
      </p:sp>
      <p:sp>
        <p:nvSpPr>
          <p:cNvPr id="3" name="Content Placeholder 2"/>
          <p:cNvSpPr>
            <a:spLocks noGrp="1"/>
          </p:cNvSpPr>
          <p:nvPr>
            <p:ph idx="1"/>
          </p:nvPr>
        </p:nvSpPr>
        <p:spPr>
          <a:xfrm>
            <a:off x="381000" y="1447800"/>
            <a:ext cx="8763000" cy="5181600"/>
          </a:xfrm>
        </p:spPr>
        <p:txBody>
          <a:bodyPr>
            <a:noAutofit/>
          </a:bodyPr>
          <a:lstStyle/>
          <a:p>
            <a:pPr marL="457200" indent="-457200">
              <a:spcBef>
                <a:spcPts val="600"/>
              </a:spcBef>
              <a:buClr>
                <a:schemeClr val="accent2"/>
              </a:buClr>
              <a:buSzPct val="85000"/>
              <a:defRPr/>
            </a:pPr>
            <a:r>
              <a:rPr lang="en-US" sz="4000" b="1" dirty="0" smtClean="0"/>
              <a:t>Sealing of 144,000 Jews: 12,000 from each tribe of Israel </a:t>
            </a:r>
          </a:p>
          <a:p>
            <a:pPr marL="0" indent="0">
              <a:spcBef>
                <a:spcPts val="600"/>
              </a:spcBef>
              <a:buClr>
                <a:schemeClr val="accent2"/>
              </a:buClr>
              <a:buSzPct val="85000"/>
              <a:buNone/>
              <a:defRPr/>
            </a:pPr>
            <a:r>
              <a:rPr lang="en-US" sz="3600" b="1" dirty="0" smtClean="0">
                <a:solidFill>
                  <a:srgbClr val="FFFF00"/>
                </a:solidFill>
              </a:rPr>
              <a:t>     </a:t>
            </a:r>
            <a:r>
              <a:rPr lang="en-US" sz="4000" dirty="0" smtClean="0">
                <a:solidFill>
                  <a:srgbClr val="FFFF00"/>
                </a:solidFill>
              </a:rPr>
              <a:t>(Revelation 7:1-8)</a:t>
            </a:r>
          </a:p>
          <a:p>
            <a:pPr marL="0" indent="0">
              <a:spcBef>
                <a:spcPts val="600"/>
              </a:spcBef>
              <a:buClr>
                <a:schemeClr val="accent2"/>
              </a:buClr>
              <a:buSzPct val="85000"/>
              <a:buNone/>
              <a:defRPr/>
            </a:pPr>
            <a:endParaRPr lang="en-US" sz="2000" dirty="0" smtClean="0">
              <a:solidFill>
                <a:srgbClr val="FFFF00"/>
              </a:solidFill>
            </a:endParaRPr>
          </a:p>
          <a:p>
            <a:pPr marL="457200" indent="-457200">
              <a:spcBef>
                <a:spcPts val="600"/>
              </a:spcBef>
              <a:buClr>
                <a:schemeClr val="accent2"/>
              </a:buClr>
              <a:buSzPct val="85000"/>
              <a:defRPr/>
            </a:pPr>
            <a:r>
              <a:rPr lang="en-US" sz="4000" b="1" dirty="0" smtClean="0"/>
              <a:t>Celebration of the 144,000 Jews: Mission accomplished</a:t>
            </a:r>
          </a:p>
          <a:p>
            <a:pPr marL="0" indent="0">
              <a:spcBef>
                <a:spcPts val="600"/>
              </a:spcBef>
              <a:buClr>
                <a:schemeClr val="accent2"/>
              </a:buClr>
              <a:buSzPct val="85000"/>
              <a:buNone/>
              <a:defRPr/>
            </a:pPr>
            <a:r>
              <a:rPr lang="en-US" sz="4000" b="1" dirty="0"/>
              <a:t> </a:t>
            </a:r>
            <a:r>
              <a:rPr lang="en-US" sz="4000" b="1" dirty="0" smtClean="0"/>
              <a:t>    </a:t>
            </a:r>
            <a:r>
              <a:rPr lang="en-US" sz="4000" dirty="0" smtClean="0">
                <a:solidFill>
                  <a:srgbClr val="FFFF00"/>
                </a:solidFill>
              </a:rPr>
              <a:t>(Revelation 14:1-7)</a:t>
            </a:r>
          </a:p>
        </p:txBody>
      </p:sp>
    </p:spTree>
    <p:extLst>
      <p:ext uri="{BB962C8B-B14F-4D97-AF65-F5344CB8AC3E}">
        <p14:creationId xmlns:p14="http://schemas.microsoft.com/office/powerpoint/2010/main" val="13157560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2 Witnesses</a:t>
            </a:r>
            <a:endParaRPr lang="en-US" sz="3600" b="1" u="sng" dirty="0">
              <a:solidFill>
                <a:srgbClr val="FFFF00"/>
              </a:solidFill>
            </a:endParaRPr>
          </a:p>
        </p:txBody>
      </p:sp>
      <p:sp>
        <p:nvSpPr>
          <p:cNvPr id="3" name="Content Placeholder 2"/>
          <p:cNvSpPr>
            <a:spLocks noGrp="1"/>
          </p:cNvSpPr>
          <p:nvPr>
            <p:ph idx="1"/>
          </p:nvPr>
        </p:nvSpPr>
        <p:spPr>
          <a:xfrm>
            <a:off x="381000" y="1524000"/>
            <a:ext cx="8763000" cy="5334000"/>
          </a:xfrm>
        </p:spPr>
        <p:txBody>
          <a:bodyPr>
            <a:noAutofit/>
          </a:bodyPr>
          <a:lstStyle/>
          <a:p>
            <a:pPr marL="457200" indent="-457200">
              <a:spcBef>
                <a:spcPts val="600"/>
              </a:spcBef>
              <a:buClr>
                <a:schemeClr val="accent2"/>
              </a:buClr>
              <a:buSzPct val="85000"/>
              <a:defRPr/>
            </a:pPr>
            <a:r>
              <a:rPr lang="en-US" sz="3600" b="1" dirty="0" smtClean="0">
                <a:solidFill>
                  <a:schemeClr val="tx2">
                    <a:lumMod val="90000"/>
                  </a:schemeClr>
                </a:solidFill>
              </a:rPr>
              <a:t>The 2 witnesses prophecy for 3 ½ years, they are killed &amp; then resurrected </a:t>
            </a:r>
          </a:p>
          <a:p>
            <a:pPr marL="0" indent="0">
              <a:spcBef>
                <a:spcPts val="600"/>
              </a:spcBef>
              <a:buClr>
                <a:schemeClr val="accent2"/>
              </a:buClr>
              <a:buSzPct val="85000"/>
              <a:buNone/>
              <a:defRPr/>
            </a:pPr>
            <a:r>
              <a:rPr lang="en-US" sz="3600" b="1" dirty="0" smtClean="0">
                <a:solidFill>
                  <a:srgbClr val="FFFF00"/>
                </a:solidFill>
              </a:rPr>
              <a:t>     </a:t>
            </a:r>
            <a:r>
              <a:rPr lang="en-US" sz="3600" dirty="0" smtClean="0">
                <a:solidFill>
                  <a:srgbClr val="FFFF00"/>
                </a:solidFill>
              </a:rPr>
              <a:t>(Revelation 11:1-13)</a:t>
            </a:r>
          </a:p>
          <a:p>
            <a:pPr marL="457200" indent="-457200">
              <a:spcBef>
                <a:spcPts val="600"/>
              </a:spcBef>
              <a:buClr>
                <a:schemeClr val="accent2"/>
              </a:buClr>
              <a:buSzPct val="85000"/>
              <a:defRPr/>
            </a:pPr>
            <a:r>
              <a:rPr lang="en-US" sz="3600" dirty="0" smtClean="0"/>
              <a:t>The 2 </a:t>
            </a:r>
            <a:r>
              <a:rPr lang="en-US" sz="3600" dirty="0"/>
              <a:t>witnesses </a:t>
            </a:r>
            <a:r>
              <a:rPr lang="en-US" sz="3600" dirty="0" smtClean="0"/>
              <a:t>will begin </a:t>
            </a:r>
            <a:r>
              <a:rPr lang="en-US" sz="3600" dirty="0"/>
              <a:t>a </a:t>
            </a:r>
            <a:r>
              <a:rPr lang="en-US" sz="3600" dirty="0" smtClean="0"/>
              <a:t>prophetic </a:t>
            </a:r>
            <a:r>
              <a:rPr lang="en-US" sz="3600" dirty="0"/>
              <a:t>ministry supported by signs and wonders </a:t>
            </a:r>
            <a:r>
              <a:rPr lang="en-US" sz="3600" dirty="0" smtClean="0"/>
              <a:t>which </a:t>
            </a:r>
            <a:r>
              <a:rPr lang="en-US" sz="3600" dirty="0"/>
              <a:t>will center in the Temple and include messages of judgment and repentance, particularly to Israel.</a:t>
            </a:r>
            <a:endParaRPr lang="en-US" sz="3600" b="1" dirty="0" smtClean="0"/>
          </a:p>
        </p:txBody>
      </p:sp>
    </p:spTree>
    <p:extLst>
      <p:ext uri="{BB962C8B-B14F-4D97-AF65-F5344CB8AC3E}">
        <p14:creationId xmlns:p14="http://schemas.microsoft.com/office/powerpoint/2010/main" val="7918291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2 Witnesses</a:t>
            </a:r>
            <a:endParaRPr lang="en-US" sz="3600" b="1" u="sng" dirty="0">
              <a:solidFill>
                <a:srgbClr val="FFFF00"/>
              </a:solidFill>
            </a:endParaRPr>
          </a:p>
        </p:txBody>
      </p:sp>
      <p:sp>
        <p:nvSpPr>
          <p:cNvPr id="3" name="Content Placeholder 2"/>
          <p:cNvSpPr>
            <a:spLocks noGrp="1"/>
          </p:cNvSpPr>
          <p:nvPr>
            <p:ph idx="1"/>
          </p:nvPr>
        </p:nvSpPr>
        <p:spPr>
          <a:xfrm>
            <a:off x="381000" y="1371600"/>
            <a:ext cx="8763000" cy="5486400"/>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I will authorize My two witnesses to prophesy for 1,260 days (42 months or 3 ½ years) clothed in sackcloth</a:t>
            </a:r>
            <a:r>
              <a:rPr lang="en-US" sz="3600" i="1" dirty="0" smtClean="0">
                <a:solidFill>
                  <a:srgbClr val="FFFF00"/>
                </a:solidFill>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(Rev. 11:3)</a:t>
            </a:r>
            <a:endParaRPr lang="en-US" sz="3600" dirty="0">
              <a:effectLst>
                <a:outerShdw blurRad="38100" dist="38100" dir="2700000" algn="tl">
                  <a:srgbClr val="000000">
                    <a:alpha val="43137"/>
                  </a:srgbClr>
                </a:outerShdw>
              </a:effectLst>
            </a:endParaRPr>
          </a:p>
          <a:p>
            <a:pPr marL="0" indent="0">
              <a:buNone/>
            </a:pPr>
            <a:endParaRPr lang="en-US" sz="3600" dirty="0" smtClean="0">
              <a:effectLst>
                <a:outerShdw blurRad="38100" dist="38100" dir="2700000" algn="tl">
                  <a:srgbClr val="000000">
                    <a:alpha val="43137"/>
                  </a:srgbClr>
                </a:outerShdw>
              </a:effectLst>
            </a:endParaRPr>
          </a:p>
          <a:p>
            <a:pPr marL="0" indent="0">
              <a:buNone/>
            </a:pPr>
            <a:r>
              <a:rPr lang="en-US" sz="4000" b="1" dirty="0" smtClean="0">
                <a:effectLst>
                  <a:outerShdw blurRad="38100" dist="38100" dir="2700000" algn="tl">
                    <a:srgbClr val="000000">
                      <a:alpha val="43137"/>
                    </a:srgbClr>
                  </a:outerShdw>
                </a:effectLst>
              </a:rPr>
              <a:t>God will </a:t>
            </a:r>
            <a:r>
              <a:rPr lang="en-US" sz="4000" b="1" dirty="0">
                <a:effectLst>
                  <a:outerShdw blurRad="38100" dist="38100" dir="2700000" algn="tl">
                    <a:srgbClr val="000000">
                      <a:alpha val="43137"/>
                    </a:srgbClr>
                  </a:outerShdw>
                </a:effectLst>
              </a:rPr>
              <a:t>grant to </a:t>
            </a:r>
            <a:r>
              <a:rPr lang="en-US" sz="4000" b="1" dirty="0" smtClean="0">
                <a:effectLst>
                  <a:outerShdw blurRad="38100" dist="38100" dir="2700000" algn="tl">
                    <a:srgbClr val="000000">
                      <a:alpha val="43137"/>
                    </a:srgbClr>
                  </a:outerShdw>
                </a:effectLst>
              </a:rPr>
              <a:t>His  </a:t>
            </a:r>
            <a:r>
              <a:rPr lang="en-US" sz="4000" b="1" dirty="0">
                <a:effectLst>
                  <a:outerShdw blurRad="38100" dist="38100" dir="2700000" algn="tl">
                    <a:srgbClr val="000000">
                      <a:alpha val="43137"/>
                    </a:srgbClr>
                  </a:outerShdw>
                </a:effectLst>
              </a:rPr>
              <a:t>two witnesses the right, or the power, of prophesying, during the time specified</a:t>
            </a:r>
            <a:r>
              <a:rPr lang="en-US" sz="4000" b="1" dirty="0" smtClean="0"/>
              <a:t>. </a:t>
            </a:r>
          </a:p>
        </p:txBody>
      </p:sp>
    </p:spTree>
    <p:extLst>
      <p:ext uri="{BB962C8B-B14F-4D97-AF65-F5344CB8AC3E}">
        <p14:creationId xmlns:p14="http://schemas.microsoft.com/office/powerpoint/2010/main" val="204993136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2 Witnesses</a:t>
            </a:r>
            <a:endParaRPr lang="en-US" sz="3600" b="1" u="sng" dirty="0">
              <a:solidFill>
                <a:srgbClr val="FFFF00"/>
              </a:solidFill>
            </a:endParaRPr>
          </a:p>
        </p:txBody>
      </p:sp>
      <p:sp>
        <p:nvSpPr>
          <p:cNvPr id="3" name="Content Placeholder 2"/>
          <p:cNvSpPr>
            <a:spLocks noGrp="1"/>
          </p:cNvSpPr>
          <p:nvPr>
            <p:ph idx="1"/>
          </p:nvPr>
        </p:nvSpPr>
        <p:spPr>
          <a:xfrm>
            <a:off x="381000" y="1295400"/>
            <a:ext cx="8763000" cy="5562600"/>
          </a:xfrm>
        </p:spPr>
        <p:txBody>
          <a:bodyPr>
            <a:noAutofit/>
          </a:bodyPr>
          <a:lstStyle/>
          <a:p>
            <a:pPr marL="457200" indent="-457200">
              <a:spcBef>
                <a:spcPts val="600"/>
              </a:spcBef>
              <a:buClr>
                <a:schemeClr val="accent2"/>
              </a:buClr>
              <a:buSzPct val="85000"/>
              <a:defRPr/>
            </a:pPr>
            <a:r>
              <a:rPr lang="en-US" sz="3600" b="1" dirty="0" smtClean="0">
                <a:solidFill>
                  <a:srgbClr val="FFFF00"/>
                </a:solidFill>
              </a:rPr>
              <a:t>Who are the 2 witnesses?</a:t>
            </a:r>
          </a:p>
          <a:p>
            <a:pPr marL="0" indent="0">
              <a:spcBef>
                <a:spcPts val="600"/>
              </a:spcBef>
              <a:buClr>
                <a:schemeClr val="accent2"/>
              </a:buClr>
              <a:buSzPct val="85000"/>
              <a:buNone/>
              <a:defRPr/>
            </a:pPr>
            <a:endParaRPr lang="en-US" sz="1200" b="1" dirty="0" smtClean="0">
              <a:solidFill>
                <a:srgbClr val="FFFF00"/>
              </a:solidFill>
            </a:endParaRPr>
          </a:p>
          <a:p>
            <a:pPr fontAlgn="base"/>
            <a:r>
              <a:rPr lang="en-US" sz="3600" b="1" dirty="0" smtClean="0"/>
              <a:t>The 2 witnesses will prophesy for 1,260 days (3 ½ years) which </a:t>
            </a:r>
            <a:r>
              <a:rPr lang="en-US" sz="3600" b="1" dirty="0"/>
              <a:t>would correspond with the </a:t>
            </a:r>
            <a:r>
              <a:rPr lang="en-US" sz="3600" b="1" dirty="0" smtClean="0"/>
              <a:t>42 </a:t>
            </a:r>
            <a:r>
              <a:rPr lang="en-US" sz="3600" b="1" dirty="0"/>
              <a:t>months of </a:t>
            </a:r>
            <a:r>
              <a:rPr lang="en-US" sz="3600" b="1" dirty="0" smtClean="0"/>
              <a:t>judgments described in Rev. 11:2. </a:t>
            </a:r>
            <a:r>
              <a:rPr lang="en-US" sz="3600" b="1" dirty="0"/>
              <a:t>T</a:t>
            </a:r>
            <a:r>
              <a:rPr lang="en-US" sz="3600" b="1" dirty="0" smtClean="0"/>
              <a:t>hese 2 </a:t>
            </a:r>
            <a:r>
              <a:rPr lang="en-US" sz="3600" b="1" dirty="0"/>
              <a:t>witnesses are real people with miraculous powers </a:t>
            </a:r>
            <a:r>
              <a:rPr lang="en-US" sz="3600" b="1" dirty="0" smtClean="0"/>
              <a:t>assigned </a:t>
            </a:r>
            <a:r>
              <a:rPr lang="en-US" sz="3600" b="1" dirty="0"/>
              <a:t>to preach and witness during the entire first half of the Tribulation. </a:t>
            </a:r>
            <a:endParaRPr lang="en-US" sz="3600" b="1" dirty="0" smtClean="0"/>
          </a:p>
        </p:txBody>
      </p:sp>
    </p:spTree>
    <p:extLst>
      <p:ext uri="{BB962C8B-B14F-4D97-AF65-F5344CB8AC3E}">
        <p14:creationId xmlns:p14="http://schemas.microsoft.com/office/powerpoint/2010/main" val="37740195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2 Witnesses</a:t>
            </a:r>
            <a:endParaRPr lang="en-US" sz="3600" b="1" u="sng" dirty="0">
              <a:solidFill>
                <a:srgbClr val="FFFF00"/>
              </a:solidFill>
            </a:endParaRPr>
          </a:p>
        </p:txBody>
      </p:sp>
      <p:sp>
        <p:nvSpPr>
          <p:cNvPr id="3" name="Content Placeholder 2"/>
          <p:cNvSpPr>
            <a:spLocks noGrp="1"/>
          </p:cNvSpPr>
          <p:nvPr>
            <p:ph idx="1"/>
          </p:nvPr>
        </p:nvSpPr>
        <p:spPr>
          <a:xfrm>
            <a:off x="381000" y="1066800"/>
            <a:ext cx="8763000" cy="5791200"/>
          </a:xfrm>
        </p:spPr>
        <p:txBody>
          <a:bodyPr>
            <a:noAutofit/>
          </a:bodyPr>
          <a:lstStyle/>
          <a:p>
            <a:pPr marL="457200" indent="-457200">
              <a:spcBef>
                <a:spcPts val="600"/>
              </a:spcBef>
              <a:buClr>
                <a:schemeClr val="accent2"/>
              </a:buClr>
              <a:buSzPct val="85000"/>
              <a:defRPr/>
            </a:pPr>
            <a:r>
              <a:rPr lang="en-US" sz="3600" b="1" dirty="0">
                <a:solidFill>
                  <a:srgbClr val="FFFF00"/>
                </a:solidFill>
              </a:rPr>
              <a:t>W</a:t>
            </a:r>
            <a:r>
              <a:rPr lang="en-US" sz="3600" b="1" dirty="0" smtClean="0">
                <a:solidFill>
                  <a:srgbClr val="FFFF00"/>
                </a:solidFill>
              </a:rPr>
              <a:t>ho are the 2 witnesses?</a:t>
            </a:r>
          </a:p>
          <a:p>
            <a:pPr marL="0" indent="0">
              <a:spcBef>
                <a:spcPts val="600"/>
              </a:spcBef>
              <a:buClr>
                <a:schemeClr val="accent2"/>
              </a:buClr>
              <a:buSzPct val="85000"/>
              <a:buNone/>
              <a:defRPr/>
            </a:pPr>
            <a:endParaRPr lang="en-US" sz="1200" b="1" dirty="0" smtClean="0">
              <a:solidFill>
                <a:srgbClr val="FFFF00"/>
              </a:solidFill>
            </a:endParaRPr>
          </a:p>
          <a:p>
            <a:pPr marL="0" indent="0">
              <a:buNone/>
            </a:pPr>
            <a:r>
              <a:rPr lang="en-US" sz="3600" b="1" dirty="0" smtClean="0">
                <a:solidFill>
                  <a:srgbClr val="FFFF00"/>
                </a:solidFill>
                <a:effectLst>
                  <a:outerShdw blurRad="38100" dist="38100" dir="2700000" algn="tl">
                    <a:srgbClr val="000000">
                      <a:alpha val="43137"/>
                    </a:srgbClr>
                  </a:outerShdw>
                </a:effectLst>
              </a:rPr>
              <a:t>(Rev. 11: 4) </a:t>
            </a: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olive tree was the source of the oil used to provide for the candlesticks. The candlesticks burning the oil, gave forth light. The symbols imply that during this period of </a:t>
            </a:r>
            <a:r>
              <a:rPr lang="en-US" sz="3600" dirty="0" smtClean="0">
                <a:effectLst>
                  <a:outerShdw blurRad="38100" dist="38100" dir="2700000" algn="tl">
                    <a:srgbClr val="000000">
                      <a:alpha val="43137"/>
                    </a:srgbClr>
                  </a:outerShdw>
                </a:effectLst>
              </a:rPr>
              <a:t>3 </a:t>
            </a:r>
            <a:r>
              <a:rPr lang="en-US" sz="3600" dirty="0">
                <a:effectLst>
                  <a:outerShdw blurRad="38100" dist="38100" dir="2700000" algn="tl">
                    <a:srgbClr val="000000">
                      <a:alpha val="43137"/>
                    </a:srgbClr>
                  </a:outerShdw>
                </a:effectLst>
              </a:rPr>
              <a:t>½ years; God shall have two agents, bearing divine witness, which shall give forth light to people. These agents shall be filled and sustained by the Holy Spirit.</a:t>
            </a:r>
          </a:p>
          <a:p>
            <a:pPr marL="68580" indent="0" fontAlgn="base">
              <a:buNone/>
            </a:pPr>
            <a:endParaRPr lang="en-US" sz="3200" dirty="0" smtClean="0"/>
          </a:p>
        </p:txBody>
      </p:sp>
    </p:spTree>
    <p:extLst>
      <p:ext uri="{BB962C8B-B14F-4D97-AF65-F5344CB8AC3E}">
        <p14:creationId xmlns:p14="http://schemas.microsoft.com/office/powerpoint/2010/main" val="29889536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2 Witnesses</a:t>
            </a:r>
            <a:endParaRPr lang="en-US" sz="3600" b="1" u="sng" dirty="0">
              <a:solidFill>
                <a:srgbClr val="FFFF00"/>
              </a:solidFill>
            </a:endParaRPr>
          </a:p>
        </p:txBody>
      </p:sp>
      <p:sp>
        <p:nvSpPr>
          <p:cNvPr id="3" name="Content Placeholder 2"/>
          <p:cNvSpPr>
            <a:spLocks noGrp="1"/>
          </p:cNvSpPr>
          <p:nvPr>
            <p:ph idx="1"/>
          </p:nvPr>
        </p:nvSpPr>
        <p:spPr>
          <a:xfrm>
            <a:off x="381000" y="1066800"/>
            <a:ext cx="8763000" cy="5791200"/>
          </a:xfrm>
        </p:spPr>
        <p:txBody>
          <a:bodyPr>
            <a:noAutofit/>
          </a:bodyPr>
          <a:lstStyle/>
          <a:p>
            <a:pPr marL="457200" indent="-457200">
              <a:spcBef>
                <a:spcPts val="600"/>
              </a:spcBef>
              <a:buClr>
                <a:schemeClr val="accent2"/>
              </a:buClr>
              <a:buSzPct val="85000"/>
              <a:defRPr/>
            </a:pPr>
            <a:r>
              <a:rPr lang="en-US" sz="3600" b="1" dirty="0" smtClean="0">
                <a:solidFill>
                  <a:srgbClr val="FFFF00"/>
                </a:solidFill>
              </a:rPr>
              <a:t>So who are the 2 witnesses?</a:t>
            </a:r>
          </a:p>
          <a:p>
            <a:pPr marL="0" indent="0">
              <a:spcBef>
                <a:spcPts val="600"/>
              </a:spcBef>
              <a:buClr>
                <a:schemeClr val="accent2"/>
              </a:buClr>
              <a:buSzPct val="85000"/>
              <a:buNone/>
              <a:defRPr/>
            </a:pPr>
            <a:endParaRPr lang="en-US" sz="1200" b="1" dirty="0" smtClean="0">
              <a:solidFill>
                <a:srgbClr val="FFFF00"/>
              </a:solidFill>
            </a:endParaRPr>
          </a:p>
          <a:p>
            <a:pPr marL="0" indent="0">
              <a:buNone/>
            </a:pPr>
            <a:r>
              <a:rPr lang="en-US" sz="3600" b="1" dirty="0" smtClean="0">
                <a:solidFill>
                  <a:schemeClr val="tx2">
                    <a:lumMod val="75000"/>
                  </a:schemeClr>
                </a:solidFill>
                <a:effectLst>
                  <a:outerShdw blurRad="38100" dist="38100" dir="2700000" algn="tl">
                    <a:srgbClr val="000000">
                      <a:alpha val="43137"/>
                    </a:srgbClr>
                  </a:outerShdw>
                </a:effectLst>
              </a:rPr>
              <a:t>LIST OF POPULAR SUGGESTIONS:</a:t>
            </a:r>
          </a:p>
          <a:p>
            <a:pPr marL="457200" indent="-457200"/>
            <a:r>
              <a:rPr lang="en-US" sz="3600" b="1" dirty="0" smtClean="0">
                <a:solidFill>
                  <a:srgbClr val="FFFF00"/>
                </a:solidFill>
                <a:effectLst>
                  <a:outerShdw blurRad="38100" dist="38100" dir="2700000" algn="tl">
                    <a:srgbClr val="000000">
                      <a:alpha val="43137"/>
                    </a:srgbClr>
                  </a:outerShdw>
                </a:effectLst>
              </a:rPr>
              <a:t>Elijah</a:t>
            </a:r>
          </a:p>
          <a:p>
            <a:pPr marL="457200" indent="-457200"/>
            <a:r>
              <a:rPr lang="en-US" sz="3600" b="1" dirty="0" smtClean="0">
                <a:solidFill>
                  <a:srgbClr val="FFFF00"/>
                </a:solidFill>
                <a:effectLst>
                  <a:outerShdw blurRad="38100" dist="38100" dir="2700000" algn="tl">
                    <a:srgbClr val="000000">
                      <a:alpha val="43137"/>
                    </a:srgbClr>
                  </a:outerShdw>
                </a:effectLst>
              </a:rPr>
              <a:t>Moses</a:t>
            </a:r>
            <a:r>
              <a:rPr lang="en-US" sz="3600" b="1" dirty="0" smtClean="0">
                <a:effectLst>
                  <a:outerShdw blurRad="38100" dist="38100" dir="2700000" algn="tl">
                    <a:srgbClr val="000000">
                      <a:alpha val="43137"/>
                    </a:srgbClr>
                  </a:outerShdw>
                </a:effectLst>
              </a:rPr>
              <a:t> </a:t>
            </a:r>
          </a:p>
          <a:p>
            <a:pPr marL="457200" indent="-457200"/>
            <a:r>
              <a:rPr lang="en-US" sz="3600" b="1" dirty="0" smtClean="0">
                <a:effectLst>
                  <a:outerShdw blurRad="38100" dist="38100" dir="2700000" algn="tl">
                    <a:srgbClr val="000000">
                      <a:alpha val="43137"/>
                    </a:srgbClr>
                  </a:outerShdw>
                </a:effectLst>
              </a:rPr>
              <a:t>Enoch</a:t>
            </a:r>
          </a:p>
          <a:p>
            <a:pPr marL="457200" indent="-457200"/>
            <a:r>
              <a:rPr lang="en-US" sz="3600" b="1" dirty="0" smtClean="0">
                <a:effectLst>
                  <a:outerShdw blurRad="38100" dist="38100" dir="2700000" algn="tl">
                    <a:srgbClr val="000000">
                      <a:alpha val="43137"/>
                    </a:srgbClr>
                  </a:outerShdw>
                </a:effectLst>
              </a:rPr>
              <a:t>Elisha</a:t>
            </a:r>
          </a:p>
          <a:p>
            <a:pPr marL="457200" indent="-457200"/>
            <a:r>
              <a:rPr lang="en-US" sz="3600" b="1" dirty="0" smtClean="0">
                <a:effectLst>
                  <a:outerShdw blurRad="38100" dist="38100" dir="2700000" algn="tl">
                    <a:srgbClr val="000000">
                      <a:alpha val="43137"/>
                    </a:srgbClr>
                  </a:outerShdw>
                </a:effectLst>
              </a:rPr>
              <a:t>Joshua</a:t>
            </a:r>
          </a:p>
          <a:p>
            <a:pPr marL="457200" indent="-457200"/>
            <a:r>
              <a:rPr lang="en-US" sz="3600" b="1" dirty="0">
                <a:effectLst>
                  <a:outerShdw blurRad="38100" dist="38100" dir="2700000" algn="tl">
                    <a:srgbClr val="000000">
                      <a:alpha val="43137"/>
                    </a:srgbClr>
                  </a:outerShdw>
                </a:effectLst>
              </a:rPr>
              <a:t>Zerubbabel</a:t>
            </a:r>
            <a:endParaRPr lang="en-US" sz="3600" b="1" dirty="0" smtClean="0">
              <a:effectLst>
                <a:outerShdw blurRad="38100" dist="38100" dir="2700000" algn="tl">
                  <a:srgbClr val="000000">
                    <a:alpha val="43137"/>
                  </a:srgbClr>
                </a:outerShdw>
              </a:effectLst>
            </a:endParaRPr>
          </a:p>
          <a:p>
            <a:pPr marL="457200" indent="-457200"/>
            <a:endParaRPr lang="en-US" sz="3200" dirty="0" smtClean="0"/>
          </a:p>
        </p:txBody>
      </p:sp>
      <p:sp>
        <p:nvSpPr>
          <p:cNvPr id="4" name="Right Brace 3"/>
          <p:cNvSpPr/>
          <p:nvPr/>
        </p:nvSpPr>
        <p:spPr>
          <a:xfrm>
            <a:off x="2590800" y="2819400"/>
            <a:ext cx="838200" cy="9144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3657600" y="2865953"/>
            <a:ext cx="3429000" cy="646331"/>
          </a:xfrm>
          <a:prstGeom prst="rect">
            <a:avLst/>
          </a:prstGeom>
          <a:noFill/>
        </p:spPr>
        <p:txBody>
          <a:bodyPr wrap="square" rtlCol="0">
            <a:spAutoFit/>
          </a:bodyPr>
          <a:lstStyle/>
          <a:p>
            <a:r>
              <a:rPr lang="en-US" sz="3600" dirty="0" smtClean="0"/>
              <a:t>Malachi 4:4-6</a:t>
            </a:r>
            <a:endParaRPr lang="en-US" sz="3600" dirty="0"/>
          </a:p>
        </p:txBody>
      </p:sp>
    </p:spTree>
    <p:extLst>
      <p:ext uri="{BB962C8B-B14F-4D97-AF65-F5344CB8AC3E}">
        <p14:creationId xmlns:p14="http://schemas.microsoft.com/office/powerpoint/2010/main" val="486772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lstStyle/>
          <a:p>
            <a:pPr algn="ctr"/>
            <a:r>
              <a:rPr lang="en-US" sz="3600" b="1" u="sng" dirty="0" smtClean="0">
                <a:solidFill>
                  <a:schemeClr val="accent4">
                    <a:lumMod val="60000"/>
                    <a:lumOff val="40000"/>
                  </a:schemeClr>
                </a:solidFill>
              </a:rPr>
              <a:t>TRIBULATION: </a:t>
            </a:r>
            <a:r>
              <a:rPr lang="en-US" sz="3600" b="1" u="sng" dirty="0" smtClean="0">
                <a:solidFill>
                  <a:srgbClr val="FFFF00"/>
                </a:solidFill>
              </a:rPr>
              <a:t>The 2 Witnesses</a:t>
            </a:r>
            <a:endParaRPr lang="en-US" sz="3600" b="1" u="sng" dirty="0">
              <a:solidFill>
                <a:srgbClr val="FFFF00"/>
              </a:solidFill>
            </a:endParaRPr>
          </a:p>
        </p:txBody>
      </p:sp>
      <p:sp>
        <p:nvSpPr>
          <p:cNvPr id="3" name="Content Placeholder 2"/>
          <p:cNvSpPr>
            <a:spLocks noGrp="1"/>
          </p:cNvSpPr>
          <p:nvPr>
            <p:ph idx="1"/>
          </p:nvPr>
        </p:nvSpPr>
        <p:spPr>
          <a:xfrm>
            <a:off x="381000" y="1219200"/>
            <a:ext cx="8763000" cy="5638800"/>
          </a:xfrm>
        </p:spPr>
        <p:txBody>
          <a:bodyPr>
            <a:noAutofit/>
          </a:bodyPr>
          <a:lstStyle/>
          <a:p>
            <a:pPr marL="0" indent="0">
              <a:buNone/>
            </a:pPr>
            <a:r>
              <a:rPr lang="en-US" sz="4000" dirty="0" smtClean="0">
                <a:effectLst>
                  <a:outerShdw blurRad="38100" dist="38100" dir="2700000" algn="tl">
                    <a:srgbClr val="000000">
                      <a:alpha val="43137"/>
                    </a:srgbClr>
                  </a:outerShdw>
                </a:effectLst>
              </a:rPr>
              <a:t>It </a:t>
            </a:r>
            <a:r>
              <a:rPr lang="en-US" sz="4000" dirty="0">
                <a:effectLst>
                  <a:outerShdw blurRad="38100" dist="38100" dir="2700000" algn="tl">
                    <a:srgbClr val="000000">
                      <a:alpha val="43137"/>
                    </a:srgbClr>
                  </a:outerShdw>
                </a:effectLst>
              </a:rPr>
              <a:t>could even be </a:t>
            </a:r>
            <a:r>
              <a:rPr lang="en-US" sz="4000" b="1" dirty="0">
                <a:solidFill>
                  <a:srgbClr val="00B0F0"/>
                </a:solidFill>
                <a:effectLst>
                  <a:outerShdw blurRad="38100" dist="38100" dir="2700000" algn="tl">
                    <a:srgbClr val="000000">
                      <a:alpha val="43137"/>
                    </a:srgbClr>
                  </a:outerShdw>
                </a:effectLst>
              </a:rPr>
              <a:t>two ordinary ministers </a:t>
            </a:r>
            <a:r>
              <a:rPr lang="en-US" sz="4000" dirty="0">
                <a:effectLst>
                  <a:outerShdw blurRad="38100" dist="38100" dir="2700000" algn="tl">
                    <a:srgbClr val="000000">
                      <a:alpha val="43137"/>
                    </a:srgbClr>
                  </a:outerShdw>
                </a:effectLst>
              </a:rPr>
              <a:t>who are contemporaries of that time period, who will be given extra ordinary powers by God to prophesy and declare on God’s behalf</a:t>
            </a:r>
            <a:r>
              <a:rPr lang="en-US" sz="4000" dirty="0" smtClean="0">
                <a:effectLst>
                  <a:outerShdw blurRad="38100" dist="38100" dir="2700000" algn="tl">
                    <a:srgbClr val="000000">
                      <a:alpha val="43137"/>
                    </a:srgbClr>
                  </a:outerShdw>
                </a:effectLst>
              </a:rPr>
              <a:t>.</a:t>
            </a:r>
            <a:r>
              <a:rPr lang="en-US" sz="4000" b="1" dirty="0">
                <a:solidFill>
                  <a:srgbClr val="00B0F0"/>
                </a:solidFill>
                <a:effectLst>
                  <a:outerShdw blurRad="38100" dist="38100" dir="2700000" algn="tl">
                    <a:srgbClr val="000000">
                      <a:alpha val="43137"/>
                    </a:srgbClr>
                  </a:outerShdw>
                </a:effectLst>
              </a:rPr>
              <a:t> </a:t>
            </a:r>
            <a:r>
              <a:rPr lang="en-US" sz="4000" b="1" dirty="0">
                <a:solidFill>
                  <a:srgbClr val="FFFF00"/>
                </a:solidFill>
                <a:effectLst>
                  <a:outerShdw blurRad="38100" dist="38100" dir="2700000" algn="tl">
                    <a:srgbClr val="000000">
                      <a:alpha val="43137"/>
                    </a:srgbClr>
                  </a:outerShdw>
                </a:effectLst>
              </a:rPr>
              <a:t>ONLY GOD KNOWS FOR SURE…</a:t>
            </a:r>
            <a:r>
              <a:rPr lang="en-US" sz="4000" b="1" dirty="0">
                <a:solidFill>
                  <a:srgbClr val="00B0F0"/>
                </a:solidFill>
                <a:effectLst>
                  <a:outerShdw blurRad="38100" dist="38100" dir="2700000" algn="tl">
                    <a:srgbClr val="000000">
                      <a:alpha val="43137"/>
                    </a:srgbClr>
                  </a:outerShdw>
                </a:effectLst>
              </a:rPr>
              <a:t> </a:t>
            </a:r>
            <a:r>
              <a:rPr lang="en-US" sz="4000" dirty="0">
                <a:effectLst>
                  <a:outerShdw blurRad="38100" dist="38100" dir="2700000" algn="tl">
                    <a:srgbClr val="000000">
                      <a:alpha val="43137"/>
                    </a:srgbClr>
                  </a:outerShdw>
                </a:effectLst>
              </a:rPr>
              <a:t>but what we do know is </a:t>
            </a:r>
            <a:r>
              <a:rPr lang="en-US" sz="4000" dirty="0" smtClean="0">
                <a:effectLst>
                  <a:outerShdw blurRad="38100" dist="38100" dir="2700000" algn="tl">
                    <a:srgbClr val="000000">
                      <a:alpha val="43137"/>
                    </a:srgbClr>
                  </a:outerShdw>
                </a:effectLst>
              </a:rPr>
              <a:t>that…</a:t>
            </a:r>
            <a:r>
              <a:rPr lang="en-US" sz="4000" b="1" dirty="0" smtClean="0">
                <a:solidFill>
                  <a:srgbClr val="FFFF00"/>
                </a:solidFill>
                <a:effectLst>
                  <a:outerShdw blurRad="38100" dist="38100" dir="2700000" algn="tl">
                    <a:srgbClr val="000000">
                      <a:alpha val="43137"/>
                    </a:srgbClr>
                  </a:outerShdw>
                </a:effectLst>
              </a:rPr>
              <a:t>God </a:t>
            </a:r>
            <a:r>
              <a:rPr lang="en-US" sz="4000" b="1" dirty="0">
                <a:solidFill>
                  <a:srgbClr val="FFFF00"/>
                </a:solidFill>
                <a:effectLst>
                  <a:outerShdw blurRad="38100" dist="38100" dir="2700000" algn="tl">
                    <a:srgbClr val="000000">
                      <a:alpha val="43137"/>
                    </a:srgbClr>
                  </a:outerShdw>
                </a:effectLst>
              </a:rPr>
              <a:t>shall have two agents, bearing divine witness, </a:t>
            </a:r>
            <a:r>
              <a:rPr lang="en-US" sz="4000" b="1" dirty="0" smtClean="0">
                <a:solidFill>
                  <a:srgbClr val="FFFF00"/>
                </a:solidFill>
                <a:effectLst>
                  <a:outerShdw blurRad="38100" dist="38100" dir="2700000" algn="tl">
                    <a:srgbClr val="000000">
                      <a:alpha val="43137"/>
                    </a:srgbClr>
                  </a:outerShdw>
                </a:effectLst>
              </a:rPr>
              <a:t>who </a:t>
            </a:r>
            <a:r>
              <a:rPr lang="en-US" sz="4000" b="1" dirty="0">
                <a:solidFill>
                  <a:srgbClr val="FFFF00"/>
                </a:solidFill>
                <a:effectLst>
                  <a:outerShdw blurRad="38100" dist="38100" dir="2700000" algn="tl">
                    <a:srgbClr val="000000">
                      <a:alpha val="43137"/>
                    </a:srgbClr>
                  </a:outerShdw>
                </a:effectLst>
              </a:rPr>
              <a:t>shall </a:t>
            </a:r>
            <a:r>
              <a:rPr lang="en-US" sz="4000" b="1" dirty="0" smtClean="0">
                <a:solidFill>
                  <a:srgbClr val="FFFF00"/>
                </a:solidFill>
                <a:effectLst>
                  <a:outerShdw blurRad="38100" dist="38100" dir="2700000" algn="tl">
                    <a:srgbClr val="000000">
                      <a:alpha val="43137"/>
                    </a:srgbClr>
                  </a:outerShdw>
                </a:effectLst>
              </a:rPr>
              <a:t>testify </a:t>
            </a:r>
            <a:r>
              <a:rPr lang="en-US" sz="4000" b="1" dirty="0">
                <a:solidFill>
                  <a:srgbClr val="FFFF00"/>
                </a:solidFill>
                <a:effectLst>
                  <a:outerShdw blurRad="38100" dist="38100" dir="2700000" algn="tl">
                    <a:srgbClr val="000000">
                      <a:alpha val="43137"/>
                    </a:srgbClr>
                  </a:outerShdw>
                </a:effectLst>
              </a:rPr>
              <a:t>to people.</a:t>
            </a:r>
            <a:endParaRPr lang="en-US" sz="4000" dirty="0">
              <a:solidFill>
                <a:srgbClr val="FFFF00"/>
              </a:solidFill>
              <a:effectLst>
                <a:outerShdw blurRad="38100" dist="38100" dir="2700000" algn="tl">
                  <a:srgbClr val="000000">
                    <a:alpha val="43137"/>
                  </a:srgbClr>
                </a:outerShdw>
              </a:effectLst>
            </a:endParaRPr>
          </a:p>
          <a:p>
            <a:pPr marL="0" indent="0">
              <a:buNone/>
            </a:pPr>
            <a:endParaRPr lang="en-US" sz="3200" dirty="0" smtClean="0"/>
          </a:p>
        </p:txBody>
      </p:sp>
    </p:spTree>
    <p:extLst>
      <p:ext uri="{BB962C8B-B14F-4D97-AF65-F5344CB8AC3E}">
        <p14:creationId xmlns:p14="http://schemas.microsoft.com/office/powerpoint/2010/main" val="13767839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s://i.pinimg.com/originals/e6/5e/69/e65e694b79077cdb720b2cf5002740b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69" y="0"/>
            <a:ext cx="8959331" cy="68954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38100"/>
            <a:ext cx="8153400" cy="830997"/>
          </a:xfrm>
          <a:prstGeom prst="rect">
            <a:avLst/>
          </a:prstGeom>
          <a:noFill/>
        </p:spPr>
        <p:txBody>
          <a:bodyPr wrap="square" rtlCol="0">
            <a:spAutoFit/>
          </a:bodyPr>
          <a:lstStyle/>
          <a:p>
            <a:pPr algn="ctr"/>
            <a:r>
              <a:rPr lang="en-US" sz="4800" b="1" dirty="0" smtClean="0"/>
              <a:t>TRIBULATION  JUDGMENTS</a:t>
            </a:r>
            <a:endParaRPr lang="en-US" sz="4800" b="1" dirty="0"/>
          </a:p>
        </p:txBody>
      </p:sp>
    </p:spTree>
    <p:extLst>
      <p:ext uri="{BB962C8B-B14F-4D97-AF65-F5344CB8AC3E}">
        <p14:creationId xmlns:p14="http://schemas.microsoft.com/office/powerpoint/2010/main" val="34612758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1447800"/>
            <a:ext cx="8763000" cy="5410200"/>
          </a:xfrm>
        </p:spPr>
        <p:txBody>
          <a:bodyPr>
            <a:normAutofit/>
          </a:bodyPr>
          <a:lstStyle/>
          <a:p>
            <a:pPr marL="68580" indent="0" algn="ctr">
              <a:buNone/>
            </a:pPr>
            <a:r>
              <a:rPr lang="en-US" sz="3200" b="1" u="sng" dirty="0" smtClean="0">
                <a:solidFill>
                  <a:srgbClr val="FFFF00"/>
                </a:solidFill>
              </a:rPr>
              <a:t>SIGNS OF THE LAST DAYS</a:t>
            </a:r>
          </a:p>
          <a:p>
            <a:pPr marL="68580" indent="0" algn="ctr">
              <a:buNone/>
            </a:pPr>
            <a:endParaRPr lang="en-US" sz="2800" b="1" u="sng" dirty="0" smtClean="0">
              <a:solidFill>
                <a:srgbClr val="FFFF00"/>
              </a:solidFill>
            </a:endParaRPr>
          </a:p>
          <a:p>
            <a:r>
              <a:rPr lang="en-US" sz="4000" dirty="0" smtClean="0">
                <a:solidFill>
                  <a:srgbClr val="FFFF00"/>
                </a:solidFill>
              </a:rPr>
              <a:t>DEPARTURE</a:t>
            </a:r>
            <a:r>
              <a:rPr lang="en-US" sz="4000" dirty="0" smtClean="0"/>
              <a:t> </a:t>
            </a:r>
            <a:r>
              <a:rPr lang="en-US" sz="4000" dirty="0">
                <a:solidFill>
                  <a:schemeClr val="tx2">
                    <a:lumMod val="90000"/>
                  </a:schemeClr>
                </a:solidFill>
              </a:rPr>
              <a:t>from the </a:t>
            </a:r>
            <a:r>
              <a:rPr lang="en-US" sz="4000" dirty="0" smtClean="0">
                <a:solidFill>
                  <a:schemeClr val="tx2">
                    <a:lumMod val="90000"/>
                  </a:schemeClr>
                </a:solidFill>
              </a:rPr>
              <a:t>faith</a:t>
            </a:r>
          </a:p>
          <a:p>
            <a:pPr marL="68580" indent="0">
              <a:buNone/>
            </a:pPr>
            <a:endParaRPr lang="en-US" sz="1400" dirty="0"/>
          </a:p>
          <a:p>
            <a:pPr>
              <a:buFont typeface="Wingdings" pitchFamily="2" charset="2"/>
              <a:buChar char="Ø"/>
            </a:pPr>
            <a:r>
              <a:rPr lang="en-US" sz="4000" dirty="0" smtClean="0"/>
              <a:t> </a:t>
            </a:r>
            <a:r>
              <a:rPr lang="en-US" sz="4000" dirty="0"/>
              <a:t>2 Thessalonians </a:t>
            </a:r>
            <a:r>
              <a:rPr lang="en-US" sz="4000" dirty="0" smtClean="0"/>
              <a:t>2:1-3</a:t>
            </a:r>
          </a:p>
          <a:p>
            <a:pPr>
              <a:buFont typeface="Wingdings" pitchFamily="2" charset="2"/>
              <a:buChar char="Ø"/>
            </a:pPr>
            <a:r>
              <a:rPr lang="en-US" sz="4000" dirty="0"/>
              <a:t> 1 Timothy  4:1-6</a:t>
            </a:r>
            <a:endParaRPr lang="en-US" sz="4000" dirty="0" smtClean="0"/>
          </a:p>
        </p:txBody>
      </p:sp>
    </p:spTree>
    <p:extLst>
      <p:ext uri="{BB962C8B-B14F-4D97-AF65-F5344CB8AC3E}">
        <p14:creationId xmlns:p14="http://schemas.microsoft.com/office/powerpoint/2010/main" val="2538079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s://dispensationalpublishing.com/wp-content/uploads/2017/05/050217-Blog-Schmidt-Chart-1012x627.jpg"/>
          <p:cNvPicPr>
            <a:picLocks noChangeAspect="1" noChangeArrowheads="1"/>
          </p:cNvPicPr>
          <p:nvPr/>
        </p:nvPicPr>
        <p:blipFill rotWithShape="1">
          <a:blip r:embed="rId2">
            <a:extLst>
              <a:ext uri="{28A0092B-C50C-407E-A947-70E740481C1C}">
                <a14:useLocalDpi xmlns:a14="http://schemas.microsoft.com/office/drawing/2010/main" val="0"/>
              </a:ext>
            </a:extLst>
          </a:blip>
          <a:srcRect t="15949" b="17544"/>
          <a:stretch/>
        </p:blipFill>
        <p:spPr bwMode="auto">
          <a:xfrm>
            <a:off x="-19050" y="0"/>
            <a:ext cx="91297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5864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www.evidenceunseen.com/wp-content/uploads/2013/12/Picture3-1024x77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66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3476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s://www.credocourses.com/wp-content/uploads/2015/05/4-plus-3-and-6-plus-1-patterns-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19" y="152400"/>
            <a:ext cx="9077881"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3929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lstStyle/>
          <a:p>
            <a:pPr algn="ctr"/>
            <a:r>
              <a:rPr lang="en-US" sz="5400" b="1" u="sng" dirty="0" smtClean="0"/>
              <a:t>THE SEVEN (7) SEALS</a:t>
            </a:r>
            <a:endParaRPr lang="en-US" sz="5400" b="1" u="sng" dirty="0"/>
          </a:p>
        </p:txBody>
      </p:sp>
      <p:sp>
        <p:nvSpPr>
          <p:cNvPr id="3" name="Content Placeholder 2"/>
          <p:cNvSpPr>
            <a:spLocks noGrp="1"/>
          </p:cNvSpPr>
          <p:nvPr>
            <p:ph idx="1"/>
          </p:nvPr>
        </p:nvSpPr>
        <p:spPr>
          <a:xfrm>
            <a:off x="381000" y="1524000"/>
            <a:ext cx="8763000" cy="5334000"/>
          </a:xfrm>
        </p:spPr>
        <p:txBody>
          <a:bodyPr/>
          <a:lstStyle/>
          <a:p>
            <a:pPr marL="640080" lvl="1" indent="-274320" defTabSz="914400">
              <a:spcBef>
                <a:spcPts val="300"/>
              </a:spcBef>
              <a:buClr>
                <a:schemeClr val="accent2">
                  <a:shade val="75000"/>
                </a:schemeClr>
              </a:buClr>
              <a:buSzPct val="85000"/>
              <a:defRPr/>
            </a:pPr>
            <a:r>
              <a:rPr lang="en-US" sz="4000" b="1" dirty="0"/>
              <a:t>1.  White Horse of cold war </a:t>
            </a:r>
            <a:endParaRPr lang="en-US" sz="4000" b="1" dirty="0">
              <a:solidFill>
                <a:srgbClr val="FFFF00"/>
              </a:solidFill>
            </a:endParaRPr>
          </a:p>
          <a:p>
            <a:pPr marL="640080" lvl="1" indent="-274320" defTabSz="914400">
              <a:spcBef>
                <a:spcPts val="300"/>
              </a:spcBef>
              <a:buClr>
                <a:schemeClr val="accent2">
                  <a:shade val="75000"/>
                </a:schemeClr>
              </a:buClr>
              <a:buSzPct val="85000"/>
              <a:defRPr/>
            </a:pPr>
            <a:r>
              <a:rPr lang="en-US" sz="4000" b="1" dirty="0"/>
              <a:t>2.  Red Horse of war </a:t>
            </a:r>
            <a:endParaRPr lang="en-US" sz="4000" b="1" dirty="0">
              <a:solidFill>
                <a:srgbClr val="FFFF00"/>
              </a:solidFill>
            </a:endParaRPr>
          </a:p>
          <a:p>
            <a:pPr marL="640080" lvl="1" indent="-274320" defTabSz="914400">
              <a:spcBef>
                <a:spcPts val="300"/>
              </a:spcBef>
              <a:buClr>
                <a:schemeClr val="accent2">
                  <a:shade val="75000"/>
                </a:schemeClr>
              </a:buClr>
              <a:buSzPct val="85000"/>
              <a:defRPr/>
            </a:pPr>
            <a:r>
              <a:rPr lang="en-US" sz="4000" b="1" dirty="0"/>
              <a:t>3.  Black Horse of famine </a:t>
            </a:r>
            <a:endParaRPr lang="en-US" sz="4000" b="1" dirty="0">
              <a:solidFill>
                <a:srgbClr val="FFFF00"/>
              </a:solidFill>
            </a:endParaRPr>
          </a:p>
          <a:p>
            <a:pPr marL="640080" lvl="1" indent="-274320" defTabSz="914400">
              <a:spcBef>
                <a:spcPts val="300"/>
              </a:spcBef>
              <a:buClr>
                <a:schemeClr val="accent2">
                  <a:shade val="75000"/>
                </a:schemeClr>
              </a:buClr>
              <a:buSzPct val="85000"/>
              <a:defRPr/>
            </a:pPr>
            <a:r>
              <a:rPr lang="en-US" sz="4000" b="1" dirty="0"/>
              <a:t>4.  Pale Horse of death </a:t>
            </a:r>
            <a:endParaRPr lang="en-US" sz="4000" b="1" dirty="0">
              <a:solidFill>
                <a:srgbClr val="FFFF00"/>
              </a:solidFill>
            </a:endParaRPr>
          </a:p>
          <a:p>
            <a:pPr marL="640080" lvl="1" indent="-274320" defTabSz="914400">
              <a:spcBef>
                <a:spcPts val="300"/>
              </a:spcBef>
              <a:buClr>
                <a:schemeClr val="accent2">
                  <a:shade val="75000"/>
                </a:schemeClr>
              </a:buClr>
              <a:buSzPct val="85000"/>
              <a:defRPr/>
            </a:pPr>
            <a:r>
              <a:rPr lang="en-US" sz="4000" b="1" dirty="0"/>
              <a:t>5.  Martyred Saints </a:t>
            </a:r>
            <a:endParaRPr lang="en-US" sz="4000" b="1" dirty="0">
              <a:solidFill>
                <a:srgbClr val="FFFF00"/>
              </a:solidFill>
            </a:endParaRPr>
          </a:p>
          <a:p>
            <a:pPr marL="640080" lvl="1" indent="-274320" defTabSz="914400">
              <a:spcBef>
                <a:spcPts val="300"/>
              </a:spcBef>
              <a:buClr>
                <a:schemeClr val="accent2">
                  <a:shade val="75000"/>
                </a:schemeClr>
              </a:buClr>
              <a:buSzPct val="85000"/>
              <a:defRPr/>
            </a:pPr>
            <a:r>
              <a:rPr lang="en-US" sz="4000" b="1" dirty="0"/>
              <a:t>6.  Cosmic Disturbances </a:t>
            </a:r>
            <a:endParaRPr lang="en-US" sz="4000" b="1" dirty="0">
              <a:solidFill>
                <a:srgbClr val="FFFF00"/>
              </a:solidFill>
            </a:endParaRPr>
          </a:p>
          <a:p>
            <a:pPr marL="640080" lvl="1" indent="-274320" defTabSz="914400">
              <a:spcBef>
                <a:spcPts val="300"/>
              </a:spcBef>
              <a:buClr>
                <a:schemeClr val="accent2">
                  <a:shade val="75000"/>
                </a:schemeClr>
              </a:buClr>
              <a:buSzPct val="85000"/>
              <a:defRPr/>
            </a:pPr>
            <a:r>
              <a:rPr lang="en-US" sz="4000" b="1" dirty="0" smtClean="0"/>
              <a:t>7.  Silence: Intro to the 7 trumpets</a:t>
            </a:r>
            <a:endParaRPr lang="en-US" sz="4000" dirty="0"/>
          </a:p>
          <a:p>
            <a:endParaRPr lang="en-US" dirty="0"/>
          </a:p>
        </p:txBody>
      </p:sp>
    </p:spTree>
    <p:extLst>
      <p:ext uri="{BB962C8B-B14F-4D97-AF65-F5344CB8AC3E}">
        <p14:creationId xmlns:p14="http://schemas.microsoft.com/office/powerpoint/2010/main" val="34077920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Image result for image of white horse rider in revelation 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5715000"/>
            <a:ext cx="9144000" cy="584775"/>
          </a:xfrm>
          <a:prstGeom prst="rect">
            <a:avLst/>
          </a:prstGeom>
          <a:noFill/>
        </p:spPr>
        <p:txBody>
          <a:bodyPr wrap="square" rtlCol="0">
            <a:spAutoFit/>
          </a:bodyPr>
          <a:lstStyle/>
          <a:p>
            <a:pPr algn="ctr"/>
            <a:r>
              <a:rPr lang="en-US" sz="3200" b="1" dirty="0" smtClean="0">
                <a:latin typeface="Arial Black" pitchFamily="34" charset="0"/>
              </a:rPr>
              <a:t>THE FIRST 4 SEALS ARE 4 HORSEMEN</a:t>
            </a:r>
            <a:endParaRPr lang="en-US" sz="3200" b="1" dirty="0">
              <a:latin typeface="Arial Black" pitchFamily="34" charset="0"/>
            </a:endParaRPr>
          </a:p>
        </p:txBody>
      </p:sp>
    </p:spTree>
    <p:extLst>
      <p:ext uri="{BB962C8B-B14F-4D97-AF65-F5344CB8AC3E}">
        <p14:creationId xmlns:p14="http://schemas.microsoft.com/office/powerpoint/2010/main" val="4361851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534400" cy="838200"/>
          </a:xfrm>
        </p:spPr>
        <p:txBody>
          <a:bodyPr/>
          <a:lstStyle/>
          <a:p>
            <a:pPr algn="ctr"/>
            <a:r>
              <a:rPr lang="en-US" b="1" dirty="0" smtClean="0">
                <a:solidFill>
                  <a:schemeClr val="tx1"/>
                </a:solidFill>
              </a:rPr>
              <a:t>1</a:t>
            </a:r>
            <a:r>
              <a:rPr lang="en-US" b="1" baseline="30000" dirty="0" smtClean="0">
                <a:solidFill>
                  <a:schemeClr val="tx1"/>
                </a:solidFill>
              </a:rPr>
              <a:t>st</a:t>
            </a:r>
            <a:r>
              <a:rPr lang="en-US" b="1" dirty="0">
                <a:solidFill>
                  <a:schemeClr val="tx1"/>
                </a:solidFill>
              </a:rPr>
              <a:t> </a:t>
            </a:r>
            <a:r>
              <a:rPr lang="en-US" b="1" dirty="0" smtClean="0">
                <a:solidFill>
                  <a:schemeClr val="tx1"/>
                </a:solidFill>
              </a:rPr>
              <a:t>SEAL: White Horseman</a:t>
            </a:r>
            <a:endParaRPr lang="en-US" b="1" dirty="0">
              <a:solidFill>
                <a:schemeClr val="tx1"/>
              </a:solidFill>
            </a:endParaRPr>
          </a:p>
        </p:txBody>
      </p:sp>
      <p:pic>
        <p:nvPicPr>
          <p:cNvPr id="4" name="Picture 2" descr="Image result for image of white horse rider in revelation 6: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8763000" cy="4260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4600" y="5715000"/>
            <a:ext cx="4419600" cy="923330"/>
          </a:xfrm>
          <a:prstGeom prst="rect">
            <a:avLst/>
          </a:prstGeom>
          <a:noFill/>
        </p:spPr>
        <p:txBody>
          <a:bodyPr wrap="square" rtlCol="0">
            <a:spAutoFit/>
          </a:bodyPr>
          <a:lstStyle/>
          <a:p>
            <a:pPr algn="ctr"/>
            <a:r>
              <a:rPr lang="en-US" sz="5400" b="1" dirty="0" smtClean="0"/>
              <a:t>Revelation 6:2</a:t>
            </a:r>
            <a:endParaRPr lang="en-US" sz="5400" b="1" dirty="0"/>
          </a:p>
        </p:txBody>
      </p:sp>
    </p:spTree>
    <p:extLst>
      <p:ext uri="{BB962C8B-B14F-4D97-AF65-F5344CB8AC3E}">
        <p14:creationId xmlns:p14="http://schemas.microsoft.com/office/powerpoint/2010/main" val="17064829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algn="ctr"/>
            <a:r>
              <a:rPr lang="en-US" sz="3600" b="1" u="sng" dirty="0" smtClean="0">
                <a:solidFill>
                  <a:schemeClr val="tx1"/>
                </a:solidFill>
              </a:rPr>
              <a:t>1</a:t>
            </a:r>
            <a:r>
              <a:rPr lang="en-US" sz="3600" b="1" u="sng" baseline="30000" dirty="0" smtClean="0">
                <a:solidFill>
                  <a:schemeClr val="tx1"/>
                </a:solidFill>
              </a:rPr>
              <a:t>st</a:t>
            </a:r>
            <a:r>
              <a:rPr lang="en-US" sz="3600" b="1" u="sng" dirty="0" smtClean="0">
                <a:solidFill>
                  <a:schemeClr val="tx1"/>
                </a:solidFill>
              </a:rPr>
              <a:t> SEAL: White Horseman </a:t>
            </a:r>
            <a:r>
              <a:rPr lang="en-US" sz="3600" b="1" u="sng" dirty="0" smtClean="0">
                <a:solidFill>
                  <a:srgbClr val="FFFF00"/>
                </a:solidFill>
              </a:rPr>
              <a:t>(Rev. 6:2)</a:t>
            </a:r>
            <a:endParaRPr lang="en-US" sz="3600" b="1" u="sng" dirty="0">
              <a:solidFill>
                <a:srgbClr val="FFFF00"/>
              </a:solidFill>
            </a:endParaRPr>
          </a:p>
        </p:txBody>
      </p:sp>
      <p:sp>
        <p:nvSpPr>
          <p:cNvPr id="3" name="Content Placeholder 2"/>
          <p:cNvSpPr>
            <a:spLocks noGrp="1"/>
          </p:cNvSpPr>
          <p:nvPr>
            <p:ph idx="1"/>
          </p:nvPr>
        </p:nvSpPr>
        <p:spPr>
          <a:xfrm>
            <a:off x="381000" y="1295400"/>
            <a:ext cx="8763000" cy="5562600"/>
          </a:xfrm>
        </p:spPr>
        <p:txBody>
          <a:bodyPr>
            <a:noAutofit/>
          </a:bodyPr>
          <a:lstStyle/>
          <a:p>
            <a:pPr marL="0" indent="0">
              <a:buNone/>
            </a:pPr>
            <a:r>
              <a:rPr lang="en-US" sz="3600" dirty="0" smtClean="0"/>
              <a:t>There </a:t>
            </a:r>
            <a:r>
              <a:rPr lang="en-US" sz="3600" dirty="0"/>
              <a:t>are several features of the 1</a:t>
            </a:r>
            <a:r>
              <a:rPr lang="en-US" sz="3600" baseline="30000" dirty="0"/>
              <a:t>st</a:t>
            </a:r>
            <a:r>
              <a:rPr lang="en-US" sz="3600" dirty="0"/>
              <a:t> rider that grab our attention: </a:t>
            </a:r>
          </a:p>
          <a:p>
            <a:pPr marL="0" indent="0">
              <a:buNone/>
            </a:pPr>
            <a:r>
              <a:rPr lang="en-US" sz="3600" dirty="0" smtClean="0">
                <a:solidFill>
                  <a:srgbClr val="00B0F0"/>
                </a:solidFill>
              </a:rPr>
              <a:t>1) </a:t>
            </a:r>
            <a:r>
              <a:rPr lang="en-US" sz="3600" dirty="0">
                <a:solidFill>
                  <a:srgbClr val="00B0F0"/>
                </a:solidFill>
              </a:rPr>
              <a:t>The horse… </a:t>
            </a:r>
            <a:r>
              <a:rPr lang="en-US" sz="3600" dirty="0" smtClean="0"/>
              <a:t>2) </a:t>
            </a:r>
            <a:r>
              <a:rPr lang="en-US" sz="3600" dirty="0"/>
              <a:t>His white color… </a:t>
            </a:r>
            <a:r>
              <a:rPr lang="en-US" sz="3600" dirty="0" smtClean="0">
                <a:solidFill>
                  <a:srgbClr val="92D050"/>
                </a:solidFill>
              </a:rPr>
              <a:t>3) </a:t>
            </a:r>
            <a:r>
              <a:rPr lang="en-US" sz="3600" dirty="0">
                <a:solidFill>
                  <a:srgbClr val="92D050"/>
                </a:solidFill>
              </a:rPr>
              <a:t>The rider…</a:t>
            </a:r>
            <a:r>
              <a:rPr lang="en-US" sz="3600" dirty="0"/>
              <a:t> </a:t>
            </a:r>
            <a:r>
              <a:rPr lang="en-US" sz="3600" dirty="0" smtClean="0">
                <a:solidFill>
                  <a:srgbClr val="FF0000"/>
                </a:solidFill>
              </a:rPr>
              <a:t>4) </a:t>
            </a:r>
            <a:r>
              <a:rPr lang="en-US" sz="3600" dirty="0">
                <a:solidFill>
                  <a:srgbClr val="FF0000"/>
                </a:solidFill>
              </a:rPr>
              <a:t>His crown</a:t>
            </a:r>
            <a:r>
              <a:rPr lang="en-US" sz="3600" dirty="0"/>
              <a:t> </a:t>
            </a:r>
            <a:r>
              <a:rPr lang="en-US" sz="3600" dirty="0" smtClean="0">
                <a:solidFill>
                  <a:schemeClr val="tx2"/>
                </a:solidFill>
              </a:rPr>
              <a:t>5) </a:t>
            </a:r>
            <a:r>
              <a:rPr lang="en-US" sz="3600" dirty="0">
                <a:solidFill>
                  <a:schemeClr val="tx2"/>
                </a:solidFill>
              </a:rPr>
              <a:t>His </a:t>
            </a:r>
            <a:r>
              <a:rPr lang="en-US" sz="3600" dirty="0" smtClean="0">
                <a:solidFill>
                  <a:schemeClr val="tx2"/>
                </a:solidFill>
              </a:rPr>
              <a:t>bow…</a:t>
            </a:r>
            <a:r>
              <a:rPr lang="en-US" sz="3600" dirty="0" smtClean="0"/>
              <a:t> </a:t>
            </a:r>
            <a:r>
              <a:rPr lang="en-US" sz="3600" dirty="0" smtClean="0">
                <a:solidFill>
                  <a:srgbClr val="FFFF00"/>
                </a:solidFill>
              </a:rPr>
              <a:t>&amp;</a:t>
            </a:r>
            <a:r>
              <a:rPr lang="en-US" sz="3600" dirty="0" smtClean="0"/>
              <a:t> </a:t>
            </a:r>
            <a:r>
              <a:rPr lang="en-US" sz="3600" dirty="0" smtClean="0">
                <a:solidFill>
                  <a:schemeClr val="accent4"/>
                </a:solidFill>
              </a:rPr>
              <a:t>6) </a:t>
            </a:r>
            <a:r>
              <a:rPr lang="en-US" sz="3600" dirty="0">
                <a:solidFill>
                  <a:schemeClr val="accent4"/>
                </a:solidFill>
              </a:rPr>
              <a:t>His mission</a:t>
            </a:r>
            <a:r>
              <a:rPr lang="en-US" sz="3600" dirty="0"/>
              <a:t>. </a:t>
            </a:r>
          </a:p>
          <a:p>
            <a:pPr marL="0" indent="0">
              <a:buNone/>
            </a:pPr>
            <a:r>
              <a:rPr lang="en-US" sz="3600" dirty="0"/>
              <a:t>It is certain that none of these features would have been named if they did not </a:t>
            </a:r>
            <a:r>
              <a:rPr lang="en-US" sz="3600" dirty="0" smtClean="0"/>
              <a:t>have </a:t>
            </a:r>
            <a:r>
              <a:rPr lang="en-US" sz="3600" dirty="0"/>
              <a:t>a significance. </a:t>
            </a:r>
          </a:p>
          <a:p>
            <a:pPr marL="0" indent="0">
              <a:buNone/>
            </a:pPr>
            <a:r>
              <a:rPr lang="en-US" sz="3600" dirty="0"/>
              <a:t>What do each of these symbols mean? </a:t>
            </a:r>
          </a:p>
          <a:p>
            <a:pPr marL="0" indent="0">
              <a:buNone/>
            </a:pPr>
            <a:endParaRPr lang="en-US" sz="3200" dirty="0" smtClean="0"/>
          </a:p>
        </p:txBody>
      </p:sp>
    </p:spTree>
    <p:extLst>
      <p:ext uri="{BB962C8B-B14F-4D97-AF65-F5344CB8AC3E}">
        <p14:creationId xmlns:p14="http://schemas.microsoft.com/office/powerpoint/2010/main" val="36920016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algn="ctr"/>
            <a:r>
              <a:rPr lang="en-US" sz="3600" b="1" u="sng" dirty="0" smtClean="0">
                <a:solidFill>
                  <a:schemeClr val="tx1"/>
                </a:solidFill>
              </a:rPr>
              <a:t>1</a:t>
            </a:r>
            <a:r>
              <a:rPr lang="en-US" sz="3600" b="1" u="sng" baseline="30000" dirty="0" smtClean="0">
                <a:solidFill>
                  <a:schemeClr val="tx1"/>
                </a:solidFill>
              </a:rPr>
              <a:t>st</a:t>
            </a:r>
            <a:r>
              <a:rPr lang="en-US" sz="3600" b="1" u="sng" dirty="0" smtClean="0">
                <a:solidFill>
                  <a:schemeClr val="tx1"/>
                </a:solidFill>
              </a:rPr>
              <a:t> SEAL: White Horseman </a:t>
            </a:r>
            <a:r>
              <a:rPr lang="en-US" sz="3600" b="1" u="sng" dirty="0" smtClean="0">
                <a:solidFill>
                  <a:srgbClr val="FFFF00"/>
                </a:solidFill>
              </a:rPr>
              <a:t>(Rev. 6:2)</a:t>
            </a:r>
            <a:endParaRPr lang="en-US" sz="3600" b="1" u="sng" dirty="0">
              <a:solidFill>
                <a:srgbClr val="FFFF00"/>
              </a:solidFill>
            </a:endParaRPr>
          </a:p>
        </p:txBody>
      </p:sp>
      <p:sp>
        <p:nvSpPr>
          <p:cNvPr id="3" name="Content Placeholder 2"/>
          <p:cNvSpPr>
            <a:spLocks noGrp="1"/>
          </p:cNvSpPr>
          <p:nvPr>
            <p:ph idx="1"/>
          </p:nvPr>
        </p:nvSpPr>
        <p:spPr>
          <a:xfrm>
            <a:off x="381000" y="990600"/>
            <a:ext cx="8763000" cy="5867400"/>
          </a:xfrm>
        </p:spPr>
        <p:txBody>
          <a:bodyPr>
            <a:noAutofit/>
          </a:bodyPr>
          <a:lstStyle/>
          <a:p>
            <a:pPr marL="0" indent="0">
              <a:buNone/>
            </a:pPr>
            <a:r>
              <a:rPr lang="en-US" sz="3500" dirty="0" smtClean="0">
                <a:solidFill>
                  <a:srgbClr val="FFFF00"/>
                </a:solidFill>
              </a:rPr>
              <a:t>(1</a:t>
            </a:r>
            <a:r>
              <a:rPr lang="en-US" sz="3500" dirty="0">
                <a:solidFill>
                  <a:srgbClr val="FFFF00"/>
                </a:solidFill>
              </a:rPr>
              <a:t>) </a:t>
            </a:r>
            <a:r>
              <a:rPr lang="en-US" sz="3500" b="1" dirty="0">
                <a:solidFill>
                  <a:srgbClr val="FFFF00"/>
                </a:solidFill>
              </a:rPr>
              <a:t>The horse:</a:t>
            </a:r>
            <a:r>
              <a:rPr lang="en-US" sz="3500" dirty="0">
                <a:solidFill>
                  <a:srgbClr val="FFFF00"/>
                </a:solidFill>
              </a:rPr>
              <a:t>  </a:t>
            </a:r>
            <a:r>
              <a:rPr lang="en-US" sz="3500" dirty="0"/>
              <a:t>The horse was not normally used by the Jews or Orientals as an animal of burden. The ox and the ass were devoted to that office, while the horse was reserved for war. Whenever the horse is mentioned by the prophets it will be found in connection with war-like employments. Hence this symbol points to a period of war, though it does not declare whether the conflict is carnal or spiritual, or whether it is </a:t>
            </a:r>
            <a:r>
              <a:rPr lang="en-US" sz="3500" dirty="0" smtClean="0"/>
              <a:t>(false) peace </a:t>
            </a:r>
            <a:r>
              <a:rPr lang="en-US" sz="3500" dirty="0"/>
              <a:t>or disastrous. </a:t>
            </a:r>
          </a:p>
        </p:txBody>
      </p:sp>
    </p:spTree>
    <p:extLst>
      <p:ext uri="{BB962C8B-B14F-4D97-AF65-F5344CB8AC3E}">
        <p14:creationId xmlns:p14="http://schemas.microsoft.com/office/powerpoint/2010/main" val="28525358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algn="ctr"/>
            <a:r>
              <a:rPr lang="en-US" sz="3600" b="1" u="sng" dirty="0" smtClean="0">
                <a:solidFill>
                  <a:schemeClr val="tx1"/>
                </a:solidFill>
              </a:rPr>
              <a:t>1</a:t>
            </a:r>
            <a:r>
              <a:rPr lang="en-US" sz="3600" b="1" u="sng" baseline="30000" dirty="0" smtClean="0">
                <a:solidFill>
                  <a:schemeClr val="tx1"/>
                </a:solidFill>
              </a:rPr>
              <a:t>st</a:t>
            </a:r>
            <a:r>
              <a:rPr lang="en-US" sz="3600" b="1" u="sng" dirty="0" smtClean="0">
                <a:solidFill>
                  <a:schemeClr val="tx1"/>
                </a:solidFill>
              </a:rPr>
              <a:t> SEAL: White Horseman </a:t>
            </a:r>
            <a:r>
              <a:rPr lang="en-US" sz="3600" b="1" u="sng" dirty="0" smtClean="0">
                <a:solidFill>
                  <a:srgbClr val="FFFF00"/>
                </a:solidFill>
              </a:rPr>
              <a:t>(Rev. 6:2)</a:t>
            </a:r>
            <a:endParaRPr lang="en-US" sz="3600" b="1" u="sng" dirty="0">
              <a:solidFill>
                <a:srgbClr val="FFFF00"/>
              </a:solidFill>
            </a:endParaRPr>
          </a:p>
        </p:txBody>
      </p:sp>
      <p:sp>
        <p:nvSpPr>
          <p:cNvPr id="3" name="Content Placeholder 2"/>
          <p:cNvSpPr>
            <a:spLocks noGrp="1"/>
          </p:cNvSpPr>
          <p:nvPr>
            <p:ph idx="1"/>
          </p:nvPr>
        </p:nvSpPr>
        <p:spPr>
          <a:xfrm>
            <a:off x="381000" y="1371600"/>
            <a:ext cx="8763000" cy="5486400"/>
          </a:xfrm>
        </p:spPr>
        <p:txBody>
          <a:bodyPr>
            <a:noAutofit/>
          </a:bodyPr>
          <a:lstStyle/>
          <a:p>
            <a:pPr marL="0" indent="0">
              <a:buNone/>
            </a:pPr>
            <a:r>
              <a:rPr lang="en-US" sz="4000" b="1" dirty="0"/>
              <a:t>(2) The white color:  </a:t>
            </a:r>
            <a:r>
              <a:rPr lang="en-US" sz="4000" dirty="0">
                <a:solidFill>
                  <a:srgbClr val="FFFF00"/>
                </a:solidFill>
              </a:rPr>
              <a:t>As there are three more horses in succession under the three following seals, each has a different color,  thus the color must have a meaning. White must have a different significance from red, or black, or pale. </a:t>
            </a:r>
            <a:r>
              <a:rPr lang="en-US" sz="4000" b="1" dirty="0"/>
              <a:t>White is the color of prosperity, of happiness, and </a:t>
            </a:r>
            <a:r>
              <a:rPr lang="en-US" sz="4000" b="1" u="sng" dirty="0" smtClean="0">
                <a:effectLst>
                  <a:outerShdw blurRad="38100" dist="38100" dir="2700000" algn="tl">
                    <a:srgbClr val="000000">
                      <a:alpha val="43137"/>
                    </a:srgbClr>
                  </a:outerShdw>
                </a:effectLst>
              </a:rPr>
              <a:t>TRIUMPH</a:t>
            </a:r>
            <a:r>
              <a:rPr lang="en-US" sz="4000" b="1" dirty="0" smtClean="0"/>
              <a:t> </a:t>
            </a:r>
            <a:r>
              <a:rPr lang="en-US" sz="4000" i="1" dirty="0" smtClean="0"/>
              <a:t>(conquest)</a:t>
            </a:r>
            <a:r>
              <a:rPr lang="en-US" sz="4000" b="1" dirty="0" smtClean="0"/>
              <a:t>. </a:t>
            </a:r>
            <a:endParaRPr lang="en-US" sz="4000" b="1" dirty="0"/>
          </a:p>
        </p:txBody>
      </p:sp>
    </p:spTree>
    <p:extLst>
      <p:ext uri="{BB962C8B-B14F-4D97-AF65-F5344CB8AC3E}">
        <p14:creationId xmlns:p14="http://schemas.microsoft.com/office/powerpoint/2010/main" val="28850100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algn="ctr"/>
            <a:r>
              <a:rPr lang="en-US" sz="3600" b="1" u="sng" dirty="0" smtClean="0">
                <a:solidFill>
                  <a:schemeClr val="tx1"/>
                </a:solidFill>
              </a:rPr>
              <a:t>1</a:t>
            </a:r>
            <a:r>
              <a:rPr lang="en-US" sz="3600" b="1" u="sng" baseline="30000" dirty="0" smtClean="0">
                <a:solidFill>
                  <a:schemeClr val="tx1"/>
                </a:solidFill>
              </a:rPr>
              <a:t>st</a:t>
            </a:r>
            <a:r>
              <a:rPr lang="en-US" sz="3600" b="1" u="sng" dirty="0" smtClean="0">
                <a:solidFill>
                  <a:schemeClr val="tx1"/>
                </a:solidFill>
              </a:rPr>
              <a:t> SEAL: White Horseman </a:t>
            </a:r>
            <a:r>
              <a:rPr lang="en-US" sz="3600" b="1" u="sng" dirty="0" smtClean="0">
                <a:solidFill>
                  <a:srgbClr val="FFFF00"/>
                </a:solidFill>
              </a:rPr>
              <a:t>(Rev. 6:2)</a:t>
            </a:r>
            <a:endParaRPr lang="en-US" sz="3600" b="1" u="sng" dirty="0">
              <a:solidFill>
                <a:srgbClr val="FFFF00"/>
              </a:solidFill>
            </a:endParaRPr>
          </a:p>
        </p:txBody>
      </p:sp>
      <p:sp>
        <p:nvSpPr>
          <p:cNvPr id="3" name="Content Placeholder 2"/>
          <p:cNvSpPr>
            <a:spLocks noGrp="1"/>
          </p:cNvSpPr>
          <p:nvPr>
            <p:ph idx="1"/>
          </p:nvPr>
        </p:nvSpPr>
        <p:spPr>
          <a:xfrm>
            <a:off x="381000" y="1295400"/>
            <a:ext cx="8763000" cy="5562600"/>
          </a:xfrm>
        </p:spPr>
        <p:txBody>
          <a:bodyPr>
            <a:noAutofit/>
          </a:bodyPr>
          <a:lstStyle/>
          <a:p>
            <a:pPr marL="0" indent="0">
              <a:buNone/>
            </a:pPr>
            <a:r>
              <a:rPr lang="en-US" sz="3500" b="1" dirty="0">
                <a:solidFill>
                  <a:srgbClr val="FFFF00"/>
                </a:solidFill>
              </a:rPr>
              <a:t>(3) The crown: </a:t>
            </a:r>
            <a:r>
              <a:rPr lang="en-US" sz="3500" i="1" dirty="0">
                <a:solidFill>
                  <a:schemeClr val="tx2">
                    <a:lumMod val="90000"/>
                  </a:schemeClr>
                </a:solidFill>
              </a:rPr>
              <a:t>"There was a crown given to him." </a:t>
            </a:r>
            <a:r>
              <a:rPr lang="en-US" sz="3500" i="1" dirty="0" smtClean="0">
                <a:solidFill>
                  <a:schemeClr val="tx2">
                    <a:lumMod val="90000"/>
                  </a:schemeClr>
                </a:solidFill>
              </a:rPr>
              <a:t> </a:t>
            </a:r>
            <a:r>
              <a:rPr lang="en-US" sz="3500" dirty="0" smtClean="0"/>
              <a:t>This </a:t>
            </a:r>
            <a:r>
              <a:rPr lang="en-US" sz="3500" dirty="0"/>
              <a:t>crown is not "the diadem" </a:t>
            </a:r>
            <a:r>
              <a:rPr lang="en-US" sz="3400" i="1" dirty="0"/>
              <a:t>(</a:t>
            </a:r>
            <a:r>
              <a:rPr lang="en-US" sz="3400" i="1" dirty="0" err="1"/>
              <a:t>diadema</a:t>
            </a:r>
            <a:r>
              <a:rPr lang="en-US" sz="3400" i="1" dirty="0"/>
              <a:t>)</a:t>
            </a:r>
            <a:r>
              <a:rPr lang="en-US" sz="3500" dirty="0"/>
              <a:t> but the "garland crown" </a:t>
            </a:r>
            <a:r>
              <a:rPr lang="en-US" sz="3500" i="1" dirty="0"/>
              <a:t>(</a:t>
            </a:r>
            <a:r>
              <a:rPr lang="en-US" sz="3500" i="1" dirty="0" err="1"/>
              <a:t>stephanos</a:t>
            </a:r>
            <a:r>
              <a:rPr lang="en-US" sz="3500" i="1" dirty="0"/>
              <a:t>)</a:t>
            </a:r>
            <a:r>
              <a:rPr lang="en-US" sz="3500" dirty="0"/>
              <a:t>. The garland or wreath crown was given as a reward for victory in battle, for great achievements or for victory in games. Jesus makes appearances in both crowns at different occasions.  In Rev. 14:14 He will wear a golden garland crown (</a:t>
            </a:r>
            <a:r>
              <a:rPr lang="en-US" sz="3500" dirty="0" err="1"/>
              <a:t>stephanos</a:t>
            </a:r>
            <a:r>
              <a:rPr lang="en-US" sz="3500" dirty="0"/>
              <a:t>) &amp; then in Rev. 19:12 He will wear many kingly crowns (</a:t>
            </a:r>
            <a:r>
              <a:rPr lang="en-US" sz="3500" dirty="0" err="1"/>
              <a:t>diadema</a:t>
            </a:r>
            <a:r>
              <a:rPr lang="en-US" sz="3500" dirty="0" smtClean="0"/>
              <a:t>).</a:t>
            </a:r>
            <a:endParaRPr lang="en-US" sz="3500" dirty="0"/>
          </a:p>
        </p:txBody>
      </p:sp>
    </p:spTree>
    <p:extLst>
      <p:ext uri="{BB962C8B-B14F-4D97-AF65-F5344CB8AC3E}">
        <p14:creationId xmlns:p14="http://schemas.microsoft.com/office/powerpoint/2010/main" val="34840154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762000"/>
          </a:xfrm>
        </p:spPr>
        <p:txBody>
          <a:bodyPr/>
          <a:lstStyle/>
          <a:p>
            <a:pPr algn="ctr"/>
            <a:r>
              <a:rPr lang="en-US" sz="4400" b="1" dirty="0" smtClean="0"/>
              <a:t>A look at the </a:t>
            </a:r>
            <a:r>
              <a:rPr lang="en-US" sz="4400" b="1" dirty="0" smtClean="0">
                <a:solidFill>
                  <a:srgbClr val="FFFF00"/>
                </a:solidFill>
              </a:rPr>
              <a:t>LAST DAYS</a:t>
            </a:r>
            <a:endParaRPr lang="en-US" sz="4400" b="1" dirty="0">
              <a:solidFill>
                <a:schemeClr val="accent2"/>
              </a:solidFill>
            </a:endParaRPr>
          </a:p>
        </p:txBody>
      </p:sp>
      <p:sp>
        <p:nvSpPr>
          <p:cNvPr id="3" name="Content Placeholder 2"/>
          <p:cNvSpPr>
            <a:spLocks noGrp="1"/>
          </p:cNvSpPr>
          <p:nvPr>
            <p:ph idx="1"/>
          </p:nvPr>
        </p:nvSpPr>
        <p:spPr>
          <a:xfrm>
            <a:off x="381000" y="1447800"/>
            <a:ext cx="8763000" cy="5410200"/>
          </a:xfrm>
        </p:spPr>
        <p:txBody>
          <a:bodyPr>
            <a:normAutofit/>
          </a:bodyPr>
          <a:lstStyle/>
          <a:p>
            <a:pPr marL="68580" indent="0" algn="ctr">
              <a:buNone/>
            </a:pPr>
            <a:r>
              <a:rPr lang="en-US" sz="3200" b="1" u="sng" dirty="0" smtClean="0">
                <a:solidFill>
                  <a:srgbClr val="FFFF00"/>
                </a:solidFill>
              </a:rPr>
              <a:t>SIGNS OF THE LAST DAYS</a:t>
            </a:r>
          </a:p>
          <a:p>
            <a:pPr marL="68580" indent="0" algn="ctr">
              <a:buNone/>
            </a:pPr>
            <a:endParaRPr lang="en-US" sz="2800" b="1" u="sng" dirty="0" smtClean="0">
              <a:solidFill>
                <a:srgbClr val="FFFF00"/>
              </a:solidFill>
            </a:endParaRPr>
          </a:p>
          <a:p>
            <a:r>
              <a:rPr lang="en-US" sz="4000" dirty="0" smtClean="0">
                <a:solidFill>
                  <a:srgbClr val="FFFF00"/>
                </a:solidFill>
              </a:rPr>
              <a:t>DISPUTES </a:t>
            </a:r>
            <a:r>
              <a:rPr lang="en-US" sz="4000" dirty="0" smtClean="0">
                <a:solidFill>
                  <a:schemeClr val="tx2">
                    <a:lumMod val="90000"/>
                  </a:schemeClr>
                </a:solidFill>
              </a:rPr>
              <a:t>among nations</a:t>
            </a:r>
          </a:p>
          <a:p>
            <a:pPr marL="68580" indent="0">
              <a:buNone/>
            </a:pPr>
            <a:endParaRPr lang="en-US" sz="1400" dirty="0"/>
          </a:p>
          <a:p>
            <a:pPr>
              <a:buFont typeface="Wingdings" pitchFamily="2" charset="2"/>
              <a:buChar char="Ø"/>
            </a:pPr>
            <a:r>
              <a:rPr lang="en-US" sz="4000" dirty="0" smtClean="0"/>
              <a:t> Matthew 24:6-10</a:t>
            </a:r>
          </a:p>
          <a:p>
            <a:pPr>
              <a:buFont typeface="Wingdings" pitchFamily="2" charset="2"/>
              <a:buChar char="Ø"/>
            </a:pPr>
            <a:r>
              <a:rPr lang="en-US" sz="4000" dirty="0"/>
              <a:t> </a:t>
            </a:r>
            <a:r>
              <a:rPr lang="en-US" sz="4000" dirty="0" smtClean="0"/>
              <a:t>Mark 13:7-8</a:t>
            </a:r>
          </a:p>
          <a:p>
            <a:pPr>
              <a:buFont typeface="Wingdings" pitchFamily="2" charset="2"/>
              <a:buChar char="Ø"/>
            </a:pPr>
            <a:r>
              <a:rPr lang="en-US" sz="4000" dirty="0"/>
              <a:t> </a:t>
            </a:r>
            <a:r>
              <a:rPr lang="en-US" sz="4000" dirty="0" smtClean="0"/>
              <a:t>Luke 21:9-10</a:t>
            </a:r>
          </a:p>
        </p:txBody>
      </p:sp>
    </p:spTree>
    <p:extLst>
      <p:ext uri="{BB962C8B-B14F-4D97-AF65-F5344CB8AC3E}">
        <p14:creationId xmlns:p14="http://schemas.microsoft.com/office/powerpoint/2010/main" val="22875002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algn="ctr"/>
            <a:r>
              <a:rPr lang="en-US" sz="3600" b="1" u="sng" dirty="0" smtClean="0">
                <a:solidFill>
                  <a:schemeClr val="tx1"/>
                </a:solidFill>
              </a:rPr>
              <a:t>1</a:t>
            </a:r>
            <a:r>
              <a:rPr lang="en-US" sz="3600" b="1" u="sng" baseline="30000" dirty="0" smtClean="0">
                <a:solidFill>
                  <a:schemeClr val="tx1"/>
                </a:solidFill>
              </a:rPr>
              <a:t>st</a:t>
            </a:r>
            <a:r>
              <a:rPr lang="en-US" sz="3600" b="1" u="sng" dirty="0" smtClean="0">
                <a:solidFill>
                  <a:schemeClr val="tx1"/>
                </a:solidFill>
              </a:rPr>
              <a:t> SEAL: White Horseman </a:t>
            </a:r>
            <a:r>
              <a:rPr lang="en-US" sz="3600" b="1" u="sng" dirty="0" smtClean="0">
                <a:solidFill>
                  <a:srgbClr val="FFFF00"/>
                </a:solidFill>
              </a:rPr>
              <a:t>(Rev. 6:2)</a:t>
            </a:r>
            <a:endParaRPr lang="en-US" sz="3600" b="1" u="sng" dirty="0">
              <a:solidFill>
                <a:srgbClr val="FFFF00"/>
              </a:solidFill>
            </a:endParaRPr>
          </a:p>
        </p:txBody>
      </p:sp>
      <p:sp>
        <p:nvSpPr>
          <p:cNvPr id="3" name="Content Placeholder 2"/>
          <p:cNvSpPr>
            <a:spLocks noGrp="1"/>
          </p:cNvSpPr>
          <p:nvPr>
            <p:ph idx="1"/>
          </p:nvPr>
        </p:nvSpPr>
        <p:spPr>
          <a:xfrm>
            <a:off x="381000" y="1447800"/>
            <a:ext cx="8763000" cy="5410200"/>
          </a:xfrm>
        </p:spPr>
        <p:txBody>
          <a:bodyPr>
            <a:noAutofit/>
          </a:bodyPr>
          <a:lstStyle/>
          <a:p>
            <a:pPr marL="0" lvl="0" indent="0">
              <a:buNone/>
            </a:pPr>
            <a:r>
              <a:rPr lang="en-US" sz="4400" b="1" dirty="0" smtClean="0">
                <a:solidFill>
                  <a:srgbClr val="FFFF00"/>
                </a:solidFill>
              </a:rPr>
              <a:t>(</a:t>
            </a:r>
            <a:r>
              <a:rPr lang="en-US" sz="4400" b="1" dirty="0">
                <a:solidFill>
                  <a:srgbClr val="FFFF00"/>
                </a:solidFill>
              </a:rPr>
              <a:t>4) The rider:  </a:t>
            </a:r>
            <a:r>
              <a:rPr lang="en-US" sz="4400" dirty="0"/>
              <a:t>His significance is due to his arms, his crown, and the white horse he rides. It is enough to state here that he represents either some conqueror, or a conquering age.  </a:t>
            </a:r>
            <a:endParaRPr lang="en-US" sz="4400" dirty="0" smtClean="0"/>
          </a:p>
          <a:p>
            <a:pPr marL="0" lvl="0" indent="0">
              <a:buNone/>
            </a:pPr>
            <a:r>
              <a:rPr lang="en-US" sz="4400" dirty="0" smtClean="0">
                <a:solidFill>
                  <a:srgbClr val="FFFF00"/>
                </a:solidFill>
              </a:rPr>
              <a:t>A </a:t>
            </a:r>
            <a:r>
              <a:rPr lang="en-US" sz="4400" dirty="0">
                <a:solidFill>
                  <a:srgbClr val="FFFF00"/>
                </a:solidFill>
              </a:rPr>
              <a:t>major debate is determining who </a:t>
            </a:r>
            <a:r>
              <a:rPr lang="en-US" sz="4400" dirty="0" smtClean="0">
                <a:solidFill>
                  <a:srgbClr val="FFFF00"/>
                </a:solidFill>
              </a:rPr>
              <a:t>is the rider?</a:t>
            </a:r>
            <a:endParaRPr lang="en-US" sz="4400" dirty="0">
              <a:solidFill>
                <a:srgbClr val="FFFF00"/>
              </a:solidFill>
            </a:endParaRPr>
          </a:p>
        </p:txBody>
      </p:sp>
    </p:spTree>
    <p:extLst>
      <p:ext uri="{BB962C8B-B14F-4D97-AF65-F5344CB8AC3E}">
        <p14:creationId xmlns:p14="http://schemas.microsoft.com/office/powerpoint/2010/main" val="385993141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algn="ctr"/>
            <a:r>
              <a:rPr lang="en-US" sz="3600" b="1" u="sng" dirty="0" smtClean="0">
                <a:solidFill>
                  <a:schemeClr val="tx1"/>
                </a:solidFill>
              </a:rPr>
              <a:t>1</a:t>
            </a:r>
            <a:r>
              <a:rPr lang="en-US" sz="3600" b="1" u="sng" baseline="30000" dirty="0" smtClean="0">
                <a:solidFill>
                  <a:schemeClr val="tx1"/>
                </a:solidFill>
              </a:rPr>
              <a:t>st</a:t>
            </a:r>
            <a:r>
              <a:rPr lang="en-US" sz="3600" b="1" u="sng" dirty="0" smtClean="0">
                <a:solidFill>
                  <a:schemeClr val="tx1"/>
                </a:solidFill>
              </a:rPr>
              <a:t> SEAL: White Horseman </a:t>
            </a:r>
            <a:r>
              <a:rPr lang="en-US" sz="3600" b="1" u="sng" dirty="0" smtClean="0">
                <a:solidFill>
                  <a:srgbClr val="FFFF00"/>
                </a:solidFill>
              </a:rPr>
              <a:t>(Rev. 6:2)</a:t>
            </a:r>
            <a:endParaRPr lang="en-US" sz="3600" b="1" u="sng" dirty="0">
              <a:solidFill>
                <a:srgbClr val="FFFF00"/>
              </a:solidFill>
            </a:endParaRPr>
          </a:p>
        </p:txBody>
      </p:sp>
      <p:sp>
        <p:nvSpPr>
          <p:cNvPr id="3" name="Content Placeholder 2"/>
          <p:cNvSpPr>
            <a:spLocks noGrp="1"/>
          </p:cNvSpPr>
          <p:nvPr>
            <p:ph idx="1"/>
          </p:nvPr>
        </p:nvSpPr>
        <p:spPr>
          <a:xfrm>
            <a:off x="381000" y="1219200"/>
            <a:ext cx="8763000" cy="5638800"/>
          </a:xfrm>
        </p:spPr>
        <p:txBody>
          <a:bodyPr>
            <a:noAutofit/>
          </a:bodyPr>
          <a:lstStyle/>
          <a:p>
            <a:pPr marL="0" lvl="0" indent="0" algn="ctr">
              <a:lnSpc>
                <a:spcPct val="100000"/>
              </a:lnSpc>
              <a:spcBef>
                <a:spcPts val="600"/>
              </a:spcBef>
              <a:buClr>
                <a:schemeClr val="accent2"/>
              </a:buClr>
              <a:buSzPct val="85000"/>
              <a:buNone/>
              <a:defRPr/>
            </a:pPr>
            <a:r>
              <a:rPr lang="en-US" sz="3600" b="1" u="sng" dirty="0" smtClean="0">
                <a:solidFill>
                  <a:srgbClr val="FFFF00"/>
                </a:solidFill>
                <a:effectLst>
                  <a:outerShdw blurRad="38100" dist="38100" dir="2700000" algn="tl">
                    <a:srgbClr val="000000">
                      <a:alpha val="43137"/>
                    </a:srgbClr>
                  </a:outerShdw>
                </a:effectLst>
              </a:rPr>
              <a:t>WHO IS THE RIDER?</a:t>
            </a:r>
          </a:p>
          <a:p>
            <a:pPr marL="0" lvl="0" indent="0">
              <a:lnSpc>
                <a:spcPct val="100000"/>
              </a:lnSpc>
              <a:spcBef>
                <a:spcPts val="600"/>
              </a:spcBef>
              <a:buClr>
                <a:schemeClr val="accent2"/>
              </a:buClr>
              <a:buSzPct val="85000"/>
              <a:buNone/>
              <a:defRPr/>
            </a:pPr>
            <a:endParaRPr lang="en-US" sz="800" b="1" dirty="0" smtClean="0"/>
          </a:p>
          <a:p>
            <a:pPr marL="0" lvl="0" indent="0">
              <a:lnSpc>
                <a:spcPct val="100000"/>
              </a:lnSpc>
              <a:spcBef>
                <a:spcPts val="600"/>
              </a:spcBef>
              <a:buClr>
                <a:schemeClr val="accent2"/>
              </a:buClr>
              <a:buSzPct val="85000"/>
              <a:buNone/>
              <a:defRPr/>
            </a:pPr>
            <a:r>
              <a:rPr lang="en-US" sz="3200" b="1" dirty="0" smtClean="0"/>
              <a:t>Some </a:t>
            </a:r>
            <a:r>
              <a:rPr lang="en-US" sz="3200" b="1" dirty="0"/>
              <a:t>say: </a:t>
            </a:r>
            <a:r>
              <a:rPr lang="en-US" sz="3200" b="1" dirty="0" smtClean="0">
                <a:solidFill>
                  <a:srgbClr val="00B0F0"/>
                </a:solidFill>
              </a:rPr>
              <a:t>JESUS</a:t>
            </a:r>
            <a:r>
              <a:rPr lang="en-US" sz="3200" b="1" dirty="0" smtClean="0"/>
              <a:t> </a:t>
            </a:r>
            <a:r>
              <a:rPr lang="en-US" sz="3200" b="1" dirty="0" smtClean="0">
                <a:solidFill>
                  <a:srgbClr val="00B0F0"/>
                </a:solidFill>
              </a:rPr>
              <a:t>CHRIST</a:t>
            </a:r>
            <a:r>
              <a:rPr lang="en-US" sz="3200" b="1" dirty="0" smtClean="0"/>
              <a:t>  </a:t>
            </a:r>
            <a:r>
              <a:rPr lang="en-US" sz="3200" b="1" dirty="0"/>
              <a:t>or  </a:t>
            </a:r>
            <a:r>
              <a:rPr lang="en-US" sz="3200" b="1" dirty="0" smtClean="0">
                <a:solidFill>
                  <a:srgbClr val="FF0000"/>
                </a:solidFill>
              </a:rPr>
              <a:t>ANTI-CHRIST</a:t>
            </a:r>
            <a:r>
              <a:rPr lang="en-US" sz="3200" b="1" dirty="0" smtClean="0"/>
              <a:t>  </a:t>
            </a:r>
            <a:r>
              <a:rPr lang="en-US" sz="3200" b="1" dirty="0"/>
              <a:t>or an </a:t>
            </a:r>
            <a:r>
              <a:rPr lang="en-US" sz="3200" b="1" dirty="0" smtClean="0">
                <a:solidFill>
                  <a:srgbClr val="92D050"/>
                </a:solidFill>
              </a:rPr>
              <a:t>ANGEL</a:t>
            </a:r>
            <a:r>
              <a:rPr lang="en-US" sz="3200" b="1" dirty="0" smtClean="0"/>
              <a:t> </a:t>
            </a:r>
            <a:endParaRPr lang="en-US" sz="3200" b="1" dirty="0"/>
          </a:p>
          <a:p>
            <a:pPr marL="0" lvl="0" indent="0">
              <a:lnSpc>
                <a:spcPct val="100000"/>
              </a:lnSpc>
              <a:spcBef>
                <a:spcPts val="600"/>
              </a:spcBef>
              <a:buClr>
                <a:schemeClr val="accent2"/>
              </a:buClr>
              <a:buSzPct val="85000"/>
              <a:buNone/>
              <a:defRPr/>
            </a:pPr>
            <a:endParaRPr lang="en-US" sz="800" b="1" dirty="0" smtClean="0"/>
          </a:p>
          <a:p>
            <a:pPr marL="0" lvl="0" indent="0">
              <a:lnSpc>
                <a:spcPct val="100000"/>
              </a:lnSpc>
              <a:spcBef>
                <a:spcPts val="600"/>
              </a:spcBef>
              <a:buClr>
                <a:schemeClr val="accent2"/>
              </a:buClr>
              <a:buSzPct val="85000"/>
              <a:buNone/>
              <a:defRPr/>
            </a:pPr>
            <a:r>
              <a:rPr lang="en-US" sz="3200" b="1" dirty="0" smtClean="0"/>
              <a:t>Verdict</a:t>
            </a:r>
            <a:r>
              <a:rPr lang="en-US" sz="3200" b="1" dirty="0"/>
              <a:t>:</a:t>
            </a:r>
            <a:r>
              <a:rPr lang="en-US" sz="3200" b="1" dirty="0">
                <a:solidFill>
                  <a:schemeClr val="bg1"/>
                </a:solidFill>
              </a:rPr>
              <a:t> </a:t>
            </a:r>
            <a:r>
              <a:rPr lang="en-US" sz="3200" b="1" dirty="0">
                <a:solidFill>
                  <a:srgbClr val="FFFF00"/>
                </a:solidFill>
              </a:rPr>
              <a:t>UNCERTAIN</a:t>
            </a:r>
          </a:p>
          <a:p>
            <a:pPr marL="0" lvl="0" indent="0">
              <a:lnSpc>
                <a:spcPct val="100000"/>
              </a:lnSpc>
              <a:spcBef>
                <a:spcPts val="600"/>
              </a:spcBef>
              <a:buClr>
                <a:schemeClr val="accent2"/>
              </a:buClr>
              <a:buSzPct val="85000"/>
              <a:buNone/>
              <a:defRPr/>
            </a:pPr>
            <a:endParaRPr lang="en-US" sz="800" b="1" dirty="0" smtClean="0">
              <a:solidFill>
                <a:srgbClr val="FFFF00"/>
              </a:solidFill>
            </a:endParaRPr>
          </a:p>
          <a:p>
            <a:pPr marL="0" lvl="0" indent="0">
              <a:lnSpc>
                <a:spcPct val="100000"/>
              </a:lnSpc>
              <a:spcBef>
                <a:spcPts val="600"/>
              </a:spcBef>
              <a:buClr>
                <a:schemeClr val="accent2"/>
              </a:buClr>
              <a:buSzPct val="85000"/>
              <a:buNone/>
              <a:defRPr/>
            </a:pPr>
            <a:r>
              <a:rPr lang="en-US" sz="3200" b="1" dirty="0" smtClean="0">
                <a:solidFill>
                  <a:srgbClr val="FFFF00"/>
                </a:solidFill>
              </a:rPr>
              <a:t>Why </a:t>
            </a:r>
            <a:r>
              <a:rPr lang="en-US" sz="3200" b="1" dirty="0">
                <a:solidFill>
                  <a:srgbClr val="FFFF00"/>
                </a:solidFill>
              </a:rPr>
              <a:t>Christ? </a:t>
            </a:r>
            <a:r>
              <a:rPr lang="en-US" sz="3200" b="1" dirty="0"/>
              <a:t>He rides a white horse in Rev. 19:11</a:t>
            </a:r>
          </a:p>
          <a:p>
            <a:pPr marL="0" lvl="0" indent="0">
              <a:lnSpc>
                <a:spcPct val="100000"/>
              </a:lnSpc>
              <a:spcBef>
                <a:spcPts val="600"/>
              </a:spcBef>
              <a:buClr>
                <a:schemeClr val="accent2"/>
              </a:buClr>
              <a:buSzPct val="85000"/>
              <a:buNone/>
              <a:defRPr/>
            </a:pPr>
            <a:endParaRPr lang="en-US" sz="800" b="1" dirty="0" smtClean="0">
              <a:solidFill>
                <a:srgbClr val="FFFF00"/>
              </a:solidFill>
            </a:endParaRPr>
          </a:p>
          <a:p>
            <a:pPr marL="0" lvl="0" indent="0">
              <a:lnSpc>
                <a:spcPct val="100000"/>
              </a:lnSpc>
              <a:spcBef>
                <a:spcPts val="600"/>
              </a:spcBef>
              <a:buClr>
                <a:schemeClr val="accent2"/>
              </a:buClr>
              <a:buSzPct val="85000"/>
              <a:buNone/>
              <a:defRPr/>
            </a:pPr>
            <a:r>
              <a:rPr lang="en-US" sz="3200" b="1" dirty="0" smtClean="0">
                <a:solidFill>
                  <a:srgbClr val="FFFF00"/>
                </a:solidFill>
              </a:rPr>
              <a:t>Uncertainty </a:t>
            </a:r>
            <a:r>
              <a:rPr lang="en-US" sz="3200" b="1" dirty="0">
                <a:solidFill>
                  <a:srgbClr val="FFFF00"/>
                </a:solidFill>
              </a:rPr>
              <a:t>of Christ</a:t>
            </a:r>
            <a:r>
              <a:rPr lang="en-US" sz="3200" b="1" dirty="0"/>
              <a:t>: </a:t>
            </a:r>
            <a:r>
              <a:rPr lang="en-US" sz="3200" b="1" dirty="0" smtClean="0"/>
              <a:t>Christ’s </a:t>
            </a:r>
            <a:r>
              <a:rPr lang="en-US" sz="3200" b="1" dirty="0"/>
              <a:t>role in chapter 6 was that of opening the seals &amp; He was seen in heaven during the seal revelations </a:t>
            </a:r>
            <a:r>
              <a:rPr lang="en-US" sz="3200" b="1" dirty="0">
                <a:solidFill>
                  <a:srgbClr val="FFFF00"/>
                </a:solidFill>
              </a:rPr>
              <a:t>(6:14-16</a:t>
            </a:r>
            <a:r>
              <a:rPr lang="en-US" sz="3200" b="1" dirty="0" smtClean="0">
                <a:solidFill>
                  <a:srgbClr val="FFFF00"/>
                </a:solidFill>
              </a:rPr>
              <a:t>)</a:t>
            </a:r>
            <a:endParaRPr lang="en-US" sz="3200" b="1" dirty="0"/>
          </a:p>
        </p:txBody>
      </p:sp>
    </p:spTree>
    <p:extLst>
      <p:ext uri="{BB962C8B-B14F-4D97-AF65-F5344CB8AC3E}">
        <p14:creationId xmlns:p14="http://schemas.microsoft.com/office/powerpoint/2010/main" val="418980866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algn="ctr"/>
            <a:r>
              <a:rPr lang="en-US" sz="3600" b="1" u="sng" dirty="0" smtClean="0">
                <a:solidFill>
                  <a:schemeClr val="tx1"/>
                </a:solidFill>
              </a:rPr>
              <a:t>1</a:t>
            </a:r>
            <a:r>
              <a:rPr lang="en-US" sz="3600" b="1" u="sng" baseline="30000" dirty="0" smtClean="0">
                <a:solidFill>
                  <a:schemeClr val="tx1"/>
                </a:solidFill>
              </a:rPr>
              <a:t>st</a:t>
            </a:r>
            <a:r>
              <a:rPr lang="en-US" sz="3600" b="1" u="sng" dirty="0" smtClean="0">
                <a:solidFill>
                  <a:schemeClr val="tx1"/>
                </a:solidFill>
              </a:rPr>
              <a:t> SEAL: White Horseman </a:t>
            </a:r>
            <a:r>
              <a:rPr lang="en-US" sz="3600" b="1" u="sng" dirty="0" smtClean="0">
                <a:solidFill>
                  <a:srgbClr val="FFFF00"/>
                </a:solidFill>
              </a:rPr>
              <a:t>(Rev. 6:2)</a:t>
            </a:r>
            <a:endParaRPr lang="en-US" sz="3600" b="1" u="sng" dirty="0">
              <a:solidFill>
                <a:srgbClr val="FFFF00"/>
              </a:solidFill>
            </a:endParaRPr>
          </a:p>
        </p:txBody>
      </p:sp>
      <p:sp>
        <p:nvSpPr>
          <p:cNvPr id="3" name="Content Placeholder 2"/>
          <p:cNvSpPr>
            <a:spLocks noGrp="1"/>
          </p:cNvSpPr>
          <p:nvPr>
            <p:ph idx="1"/>
          </p:nvPr>
        </p:nvSpPr>
        <p:spPr>
          <a:xfrm>
            <a:off x="381000" y="914400"/>
            <a:ext cx="8763000" cy="5943600"/>
          </a:xfrm>
        </p:spPr>
        <p:txBody>
          <a:bodyPr>
            <a:noAutofit/>
          </a:bodyPr>
          <a:lstStyle/>
          <a:p>
            <a:pPr marL="0" lvl="0" indent="0">
              <a:lnSpc>
                <a:spcPct val="100000"/>
              </a:lnSpc>
              <a:spcBef>
                <a:spcPts val="600"/>
              </a:spcBef>
              <a:buClr>
                <a:schemeClr val="accent2"/>
              </a:buClr>
              <a:buSzPct val="85000"/>
              <a:buNone/>
              <a:defRPr/>
            </a:pPr>
            <a:r>
              <a:rPr lang="en-US" sz="3200" b="1" dirty="0">
                <a:solidFill>
                  <a:srgbClr val="FFFF00"/>
                </a:solidFill>
                <a:effectLst>
                  <a:outerShdw blurRad="38100" dist="38100" dir="2700000" algn="tl">
                    <a:srgbClr val="000000">
                      <a:alpha val="43137"/>
                    </a:srgbClr>
                  </a:outerShdw>
                </a:effectLst>
              </a:rPr>
              <a:t>Why Anti-Christ</a:t>
            </a:r>
            <a:r>
              <a:rPr lang="en-US" sz="3200" b="1" dirty="0">
                <a:solidFill>
                  <a:srgbClr val="FFFF00"/>
                </a:solidFill>
              </a:rPr>
              <a:t>? </a:t>
            </a:r>
            <a:r>
              <a:rPr lang="en-US" sz="3200" dirty="0"/>
              <a:t>He will rise to power &amp; prominence during that period &amp; have the same motive to conquer. The method of conquest does not seem to be open hostilities; because peace is not removed from the earth until the 2</a:t>
            </a:r>
            <a:r>
              <a:rPr lang="en-US" sz="3200" baseline="30000" dirty="0"/>
              <a:t>nd</a:t>
            </a:r>
            <a:r>
              <a:rPr lang="en-US" sz="3200" dirty="0"/>
              <a:t> seal is opened. That’s why it is labeled the </a:t>
            </a:r>
            <a:r>
              <a:rPr lang="en-US" sz="3200" dirty="0">
                <a:solidFill>
                  <a:srgbClr val="FFFF00"/>
                </a:solidFill>
              </a:rPr>
              <a:t>cold war</a:t>
            </a:r>
            <a:r>
              <a:rPr lang="en-US" sz="3200" dirty="0"/>
              <a:t> because it corresponds with the </a:t>
            </a:r>
            <a:r>
              <a:rPr lang="en-US" sz="3200" dirty="0">
                <a:solidFill>
                  <a:srgbClr val="FFFF00"/>
                </a:solidFill>
              </a:rPr>
              <a:t>delusion of peace &amp; safety that the Anti-Christ will bring</a:t>
            </a:r>
            <a:r>
              <a:rPr lang="en-US" sz="3200" dirty="0"/>
              <a:t> at the beginning of the tribulation.</a:t>
            </a:r>
          </a:p>
          <a:p>
            <a:pPr marL="0" lvl="0" indent="0">
              <a:lnSpc>
                <a:spcPct val="100000"/>
              </a:lnSpc>
              <a:spcBef>
                <a:spcPts val="600"/>
              </a:spcBef>
              <a:buClr>
                <a:schemeClr val="accent2"/>
              </a:buClr>
              <a:buSzPct val="85000"/>
              <a:buNone/>
              <a:defRPr/>
            </a:pPr>
            <a:r>
              <a:rPr lang="en-US" sz="3200" b="1" dirty="0">
                <a:solidFill>
                  <a:srgbClr val="FFFF00"/>
                </a:solidFill>
                <a:effectLst>
                  <a:outerShdw blurRad="38100" dist="38100" dir="2700000" algn="tl">
                    <a:srgbClr val="000000">
                      <a:alpha val="43137"/>
                    </a:srgbClr>
                  </a:outerShdw>
                </a:effectLst>
              </a:rPr>
              <a:t>Uncertainty of </a:t>
            </a:r>
            <a:r>
              <a:rPr lang="en-US" sz="3200" b="1" dirty="0" smtClean="0">
                <a:solidFill>
                  <a:srgbClr val="FFFF00"/>
                </a:solidFill>
                <a:effectLst>
                  <a:outerShdw blurRad="38100" dist="38100" dir="2700000" algn="tl">
                    <a:srgbClr val="000000">
                      <a:alpha val="43137"/>
                    </a:srgbClr>
                  </a:outerShdw>
                </a:effectLst>
              </a:rPr>
              <a:t>the Anti-Christ</a:t>
            </a:r>
            <a:r>
              <a:rPr lang="en-US" sz="3200" b="1" dirty="0">
                <a:solidFill>
                  <a:srgbClr val="FFFF00"/>
                </a:solidFill>
              </a:rPr>
              <a:t>: </a:t>
            </a:r>
            <a:r>
              <a:rPr lang="en-US" sz="3200" dirty="0" smtClean="0"/>
              <a:t>The 3 other riders seem to be spirit beings (angels) sent to do God’s will; so why should this 1</a:t>
            </a:r>
            <a:r>
              <a:rPr lang="en-US" sz="3200" baseline="30000" dirty="0" smtClean="0"/>
              <a:t>st</a:t>
            </a:r>
            <a:r>
              <a:rPr lang="en-US" sz="3200" dirty="0" smtClean="0"/>
              <a:t> rider be any different?</a:t>
            </a:r>
            <a:endParaRPr lang="en-US" sz="3200" dirty="0"/>
          </a:p>
        </p:txBody>
      </p:sp>
    </p:spTree>
    <p:extLst>
      <p:ext uri="{BB962C8B-B14F-4D97-AF65-F5344CB8AC3E}">
        <p14:creationId xmlns:p14="http://schemas.microsoft.com/office/powerpoint/2010/main" val="35369406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algn="ctr"/>
            <a:r>
              <a:rPr lang="en-US" sz="3600" b="1" u="sng" dirty="0" smtClean="0">
                <a:solidFill>
                  <a:schemeClr val="tx1"/>
                </a:solidFill>
              </a:rPr>
              <a:t>1</a:t>
            </a:r>
            <a:r>
              <a:rPr lang="en-US" sz="3600" b="1" u="sng" baseline="30000" dirty="0" smtClean="0">
                <a:solidFill>
                  <a:schemeClr val="tx1"/>
                </a:solidFill>
              </a:rPr>
              <a:t>st</a:t>
            </a:r>
            <a:r>
              <a:rPr lang="en-US" sz="3600" b="1" u="sng" dirty="0" smtClean="0">
                <a:solidFill>
                  <a:schemeClr val="tx1"/>
                </a:solidFill>
              </a:rPr>
              <a:t> SEAL: White Horseman </a:t>
            </a:r>
            <a:r>
              <a:rPr lang="en-US" sz="3600" b="1" u="sng" dirty="0" smtClean="0">
                <a:solidFill>
                  <a:srgbClr val="FFFF00"/>
                </a:solidFill>
              </a:rPr>
              <a:t>(Rev. 6:2)</a:t>
            </a:r>
            <a:endParaRPr lang="en-US" sz="3600" b="1" u="sng" dirty="0">
              <a:solidFill>
                <a:srgbClr val="FFFF00"/>
              </a:solidFill>
            </a:endParaRPr>
          </a:p>
        </p:txBody>
      </p:sp>
      <p:sp>
        <p:nvSpPr>
          <p:cNvPr id="3" name="Content Placeholder 2"/>
          <p:cNvSpPr>
            <a:spLocks noGrp="1"/>
          </p:cNvSpPr>
          <p:nvPr>
            <p:ph idx="1"/>
          </p:nvPr>
        </p:nvSpPr>
        <p:spPr>
          <a:xfrm>
            <a:off x="609600" y="1295400"/>
            <a:ext cx="8534400" cy="5562600"/>
          </a:xfrm>
        </p:spPr>
        <p:txBody>
          <a:bodyPr>
            <a:noAutofit/>
          </a:bodyPr>
          <a:lstStyle/>
          <a:p>
            <a:pPr marL="0" lvl="0" indent="0">
              <a:lnSpc>
                <a:spcPct val="100000"/>
              </a:lnSpc>
              <a:spcBef>
                <a:spcPts val="600"/>
              </a:spcBef>
              <a:buClr>
                <a:schemeClr val="accent2"/>
              </a:buClr>
              <a:buSzPct val="85000"/>
              <a:buNone/>
              <a:defRPr/>
            </a:pPr>
            <a:endParaRPr lang="en-US" sz="3200" b="1" dirty="0">
              <a:solidFill>
                <a:srgbClr val="00B0F0"/>
              </a:solidFill>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r>
              <a:rPr lang="en-US" sz="6000" b="1" dirty="0">
                <a:effectLst>
                  <a:outerShdw blurRad="38100" dist="38100" dir="2700000" algn="tl">
                    <a:srgbClr val="000000">
                      <a:alpha val="43137"/>
                    </a:srgbClr>
                  </a:outerShdw>
                </a:effectLst>
              </a:rPr>
              <a:t>When all other identities are uncertain; it could very well be an</a:t>
            </a:r>
            <a:r>
              <a:rPr lang="en-US" sz="6000" b="1" dirty="0">
                <a:solidFill>
                  <a:srgbClr val="00B0F0"/>
                </a:solidFill>
                <a:effectLst>
                  <a:outerShdw blurRad="38100" dist="38100" dir="2700000" algn="tl">
                    <a:srgbClr val="000000">
                      <a:alpha val="43137"/>
                    </a:srgbClr>
                  </a:outerShdw>
                </a:effectLst>
              </a:rPr>
              <a:t> </a:t>
            </a:r>
            <a:r>
              <a:rPr lang="en-US" sz="6000" b="1" dirty="0">
                <a:solidFill>
                  <a:srgbClr val="FFC000"/>
                </a:solidFill>
                <a:effectLst>
                  <a:outerShdw blurRad="38100" dist="38100" dir="2700000" algn="tl">
                    <a:srgbClr val="000000">
                      <a:alpha val="43137"/>
                    </a:srgbClr>
                  </a:outerShdw>
                </a:effectLst>
              </a:rPr>
              <a:t>ANGEL</a:t>
            </a:r>
            <a:r>
              <a:rPr lang="en-US" sz="6000" b="1" dirty="0">
                <a:effectLst>
                  <a:outerShdw blurRad="38100" dist="38100" dir="2700000" algn="tl">
                    <a:srgbClr val="000000">
                      <a:alpha val="43137"/>
                    </a:srgbClr>
                  </a:outerShdw>
                </a:effectLst>
              </a:rPr>
              <a:t>!</a:t>
            </a:r>
          </a:p>
          <a:p>
            <a:pPr marL="0" lvl="0" indent="0">
              <a:lnSpc>
                <a:spcPct val="100000"/>
              </a:lnSpc>
              <a:spcBef>
                <a:spcPts val="600"/>
              </a:spcBef>
              <a:buClr>
                <a:schemeClr val="accent2"/>
              </a:buClr>
              <a:buSzPct val="85000"/>
              <a:buNone/>
              <a:defRPr/>
            </a:pPr>
            <a:endParaRPr lang="en-US" sz="3200" b="1" dirty="0"/>
          </a:p>
        </p:txBody>
      </p:sp>
    </p:spTree>
    <p:extLst>
      <p:ext uri="{BB962C8B-B14F-4D97-AF65-F5344CB8AC3E}">
        <p14:creationId xmlns:p14="http://schemas.microsoft.com/office/powerpoint/2010/main" val="6281798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algn="ctr"/>
            <a:r>
              <a:rPr lang="en-US" sz="3600" b="1" u="sng" dirty="0" smtClean="0">
                <a:solidFill>
                  <a:schemeClr val="tx1"/>
                </a:solidFill>
              </a:rPr>
              <a:t>1</a:t>
            </a:r>
            <a:r>
              <a:rPr lang="en-US" sz="3600" b="1" u="sng" baseline="30000" dirty="0" smtClean="0">
                <a:solidFill>
                  <a:schemeClr val="tx1"/>
                </a:solidFill>
              </a:rPr>
              <a:t>st</a:t>
            </a:r>
            <a:r>
              <a:rPr lang="en-US" sz="3600" b="1" u="sng" dirty="0" smtClean="0">
                <a:solidFill>
                  <a:schemeClr val="tx1"/>
                </a:solidFill>
              </a:rPr>
              <a:t> SEAL: White Horseman </a:t>
            </a:r>
            <a:r>
              <a:rPr lang="en-US" sz="3600" b="1" u="sng" dirty="0" smtClean="0">
                <a:solidFill>
                  <a:srgbClr val="FFFF00"/>
                </a:solidFill>
              </a:rPr>
              <a:t>(Rev. 6:2)</a:t>
            </a:r>
            <a:endParaRPr lang="en-US" sz="3600" b="1" u="sng" dirty="0">
              <a:solidFill>
                <a:srgbClr val="FFFF00"/>
              </a:solidFill>
            </a:endParaRPr>
          </a:p>
        </p:txBody>
      </p:sp>
      <p:sp>
        <p:nvSpPr>
          <p:cNvPr id="3" name="Content Placeholder 2"/>
          <p:cNvSpPr>
            <a:spLocks noGrp="1"/>
          </p:cNvSpPr>
          <p:nvPr>
            <p:ph idx="1"/>
          </p:nvPr>
        </p:nvSpPr>
        <p:spPr>
          <a:xfrm>
            <a:off x="381000" y="1143000"/>
            <a:ext cx="8763000" cy="5715000"/>
          </a:xfrm>
        </p:spPr>
        <p:txBody>
          <a:bodyPr>
            <a:noAutofit/>
          </a:bodyPr>
          <a:lstStyle/>
          <a:p>
            <a:pPr marL="0" indent="0">
              <a:spcBef>
                <a:spcPts val="600"/>
              </a:spcBef>
              <a:buClr>
                <a:schemeClr val="accent2"/>
              </a:buClr>
              <a:buSzPct val="85000"/>
              <a:buNone/>
              <a:defRPr/>
            </a:pPr>
            <a:r>
              <a:rPr lang="en-US" sz="3600" b="1" dirty="0" smtClean="0">
                <a:solidFill>
                  <a:srgbClr val="FFFF00"/>
                </a:solidFill>
              </a:rPr>
              <a:t>(</a:t>
            </a:r>
            <a:r>
              <a:rPr lang="en-US" sz="3600" b="1" dirty="0">
                <a:solidFill>
                  <a:srgbClr val="FFFF00"/>
                </a:solidFill>
              </a:rPr>
              <a:t>5) The bow:  </a:t>
            </a:r>
            <a:r>
              <a:rPr lang="en-US" sz="3600" dirty="0"/>
              <a:t>He is armed with a usual weapon of war in that age. The bow was a</a:t>
            </a:r>
            <a:r>
              <a:rPr lang="en-US" sz="3600" b="1" dirty="0">
                <a:effectLst>
                  <a:outerShdw blurRad="38100" dist="38100" dir="2700000" algn="tl">
                    <a:srgbClr val="000000">
                      <a:alpha val="43137"/>
                    </a:srgbClr>
                  </a:outerShdw>
                </a:effectLst>
              </a:rPr>
              <a:t> weapon of war; a symbol of military might &amp; power. </a:t>
            </a:r>
            <a:r>
              <a:rPr lang="en-US" sz="3600" dirty="0"/>
              <a:t>The bow may simply signify that the rider is a </a:t>
            </a:r>
            <a:r>
              <a:rPr lang="en-US" sz="3600" dirty="0" smtClean="0"/>
              <a:t>great </a:t>
            </a:r>
            <a:r>
              <a:rPr lang="en-US" sz="3600" dirty="0"/>
              <a:t>warlike </a:t>
            </a:r>
            <a:r>
              <a:rPr lang="en-US" sz="3600" dirty="0" smtClean="0"/>
              <a:t>figure. Note that it did </a:t>
            </a:r>
            <a:r>
              <a:rPr lang="en-US" sz="3600" i="1" dirty="0" smtClean="0">
                <a:solidFill>
                  <a:srgbClr val="FFFF00"/>
                </a:solidFill>
              </a:rPr>
              <a:t>NOT</a:t>
            </a:r>
            <a:r>
              <a:rPr lang="en-US" sz="3600" dirty="0" smtClean="0"/>
              <a:t> say bow &amp; </a:t>
            </a:r>
            <a:r>
              <a:rPr lang="en-US" sz="3600" dirty="0" smtClean="0">
                <a:solidFill>
                  <a:srgbClr val="FFFF00"/>
                </a:solidFill>
              </a:rPr>
              <a:t>arrow</a:t>
            </a:r>
            <a:r>
              <a:rPr lang="en-US" sz="3600" dirty="0" smtClean="0"/>
              <a:t>, hence there is the deliberation if he carries a </a:t>
            </a:r>
            <a:r>
              <a:rPr lang="en-US" sz="3600" u="sng" dirty="0" smtClean="0">
                <a:solidFill>
                  <a:srgbClr val="FFFF00"/>
                </a:solidFill>
              </a:rPr>
              <a:t>bow only</a:t>
            </a:r>
            <a:r>
              <a:rPr lang="en-US" sz="3600" dirty="0" smtClean="0">
                <a:solidFill>
                  <a:srgbClr val="FFFF00"/>
                </a:solidFill>
              </a:rPr>
              <a:t> </a:t>
            </a:r>
            <a:r>
              <a:rPr lang="en-US" sz="3600" dirty="0" smtClean="0"/>
              <a:t>to represent conquest without hostility or it is assumed that he carries a </a:t>
            </a:r>
            <a:r>
              <a:rPr lang="en-US" sz="3600" u="sng" dirty="0" smtClean="0">
                <a:solidFill>
                  <a:srgbClr val="FFFF00"/>
                </a:solidFill>
              </a:rPr>
              <a:t>bow &amp; arrow</a:t>
            </a:r>
            <a:r>
              <a:rPr lang="en-US" sz="3600" dirty="0" smtClean="0"/>
              <a:t> to represent conquest with autocracy (dictator). </a:t>
            </a:r>
            <a:endParaRPr lang="en-US" sz="3600" dirty="0"/>
          </a:p>
        </p:txBody>
      </p:sp>
    </p:spTree>
    <p:extLst>
      <p:ext uri="{BB962C8B-B14F-4D97-AF65-F5344CB8AC3E}">
        <p14:creationId xmlns:p14="http://schemas.microsoft.com/office/powerpoint/2010/main" val="18605381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algn="ctr"/>
            <a:r>
              <a:rPr lang="en-US" sz="3600" b="1" u="sng" dirty="0" smtClean="0">
                <a:solidFill>
                  <a:schemeClr val="tx1"/>
                </a:solidFill>
              </a:rPr>
              <a:t>1</a:t>
            </a:r>
            <a:r>
              <a:rPr lang="en-US" sz="3600" b="1" u="sng" baseline="30000" dirty="0" smtClean="0">
                <a:solidFill>
                  <a:schemeClr val="tx1"/>
                </a:solidFill>
              </a:rPr>
              <a:t>st</a:t>
            </a:r>
            <a:r>
              <a:rPr lang="en-US" sz="3600" b="1" u="sng" dirty="0" smtClean="0">
                <a:solidFill>
                  <a:schemeClr val="tx1"/>
                </a:solidFill>
              </a:rPr>
              <a:t> SEAL: White Horseman </a:t>
            </a:r>
            <a:r>
              <a:rPr lang="en-US" sz="3600" b="1" u="sng" dirty="0" smtClean="0">
                <a:solidFill>
                  <a:srgbClr val="FFFF00"/>
                </a:solidFill>
              </a:rPr>
              <a:t>(Rev. 6:2)</a:t>
            </a:r>
            <a:endParaRPr lang="en-US" sz="3600" b="1" u="sng" dirty="0">
              <a:solidFill>
                <a:srgbClr val="FFFF00"/>
              </a:solidFill>
            </a:endParaRPr>
          </a:p>
        </p:txBody>
      </p:sp>
      <p:sp>
        <p:nvSpPr>
          <p:cNvPr id="3" name="Content Placeholder 2"/>
          <p:cNvSpPr>
            <a:spLocks noGrp="1"/>
          </p:cNvSpPr>
          <p:nvPr>
            <p:ph idx="1"/>
          </p:nvPr>
        </p:nvSpPr>
        <p:spPr>
          <a:xfrm>
            <a:off x="381000" y="1219200"/>
            <a:ext cx="8763000" cy="5638800"/>
          </a:xfrm>
        </p:spPr>
        <p:txBody>
          <a:bodyPr>
            <a:noAutofit/>
          </a:bodyPr>
          <a:lstStyle/>
          <a:p>
            <a:pPr marL="0" lvl="0" indent="0">
              <a:spcBef>
                <a:spcPts val="600"/>
              </a:spcBef>
              <a:buClr>
                <a:schemeClr val="accent2"/>
              </a:buClr>
              <a:buSzPct val="85000"/>
              <a:buNone/>
              <a:defRPr/>
            </a:pPr>
            <a:r>
              <a:rPr lang="en-US" sz="4000" b="1" dirty="0" smtClean="0">
                <a:solidFill>
                  <a:srgbClr val="FFFF00"/>
                </a:solidFill>
              </a:rPr>
              <a:t>(</a:t>
            </a:r>
            <a:r>
              <a:rPr lang="en-US" sz="4000" b="1" dirty="0">
                <a:solidFill>
                  <a:srgbClr val="FFFF00"/>
                </a:solidFill>
              </a:rPr>
              <a:t>6) His mission: </a:t>
            </a:r>
            <a:r>
              <a:rPr lang="en-US" sz="4000" dirty="0"/>
              <a:t> </a:t>
            </a:r>
            <a:r>
              <a:rPr lang="en-US" sz="4000" i="1" dirty="0">
                <a:solidFill>
                  <a:schemeClr val="tx2">
                    <a:lumMod val="90000"/>
                  </a:schemeClr>
                </a:solidFill>
              </a:rPr>
              <a:t>“And he went forth conquering and to conquer”</a:t>
            </a:r>
            <a:r>
              <a:rPr lang="en-US" sz="4000" dirty="0">
                <a:solidFill>
                  <a:schemeClr val="tx2">
                    <a:lumMod val="90000"/>
                  </a:schemeClr>
                </a:solidFill>
              </a:rPr>
              <a:t> </a:t>
            </a:r>
            <a:r>
              <a:rPr lang="en-US" sz="4000" dirty="0"/>
              <a:t>- That is; He aimed at nothing else; he lived only to conquer and to rule over people. This rider went out with the intention to defeat, subdue and to set up a kingdom on the earth. </a:t>
            </a:r>
            <a:r>
              <a:rPr lang="en-US" sz="4000" b="1" dirty="0">
                <a:effectLst>
                  <a:outerShdw blurRad="38100" dist="38100" dir="2700000" algn="tl">
                    <a:srgbClr val="000000">
                      <a:alpha val="43137"/>
                    </a:srgbClr>
                  </a:outerShdw>
                </a:effectLst>
              </a:rPr>
              <a:t>No warfare is described so it would seem like a silent, one-sided kind of war. </a:t>
            </a:r>
            <a:endParaRPr lang="en-US" sz="4000" b="1" dirty="0"/>
          </a:p>
        </p:txBody>
      </p:sp>
    </p:spTree>
    <p:extLst>
      <p:ext uri="{BB962C8B-B14F-4D97-AF65-F5344CB8AC3E}">
        <p14:creationId xmlns:p14="http://schemas.microsoft.com/office/powerpoint/2010/main" val="280278622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534400" cy="838200"/>
          </a:xfrm>
        </p:spPr>
        <p:txBody>
          <a:bodyPr/>
          <a:lstStyle/>
          <a:p>
            <a:pPr algn="ctr"/>
            <a:r>
              <a:rPr lang="en-US" b="1" dirty="0" smtClean="0">
                <a:solidFill>
                  <a:srgbClr val="FF0000"/>
                </a:solidFill>
              </a:rPr>
              <a:t>2</a:t>
            </a:r>
            <a:r>
              <a:rPr lang="en-US" b="1" baseline="30000" dirty="0" smtClean="0">
                <a:solidFill>
                  <a:srgbClr val="FF0000"/>
                </a:solidFill>
              </a:rPr>
              <a:t>nd</a:t>
            </a:r>
            <a:r>
              <a:rPr lang="en-US" b="1" dirty="0" smtClean="0">
                <a:solidFill>
                  <a:srgbClr val="FF0000"/>
                </a:solidFill>
              </a:rPr>
              <a:t> SEAL: Red Horseman</a:t>
            </a:r>
            <a:endParaRPr lang="en-US" b="1" dirty="0">
              <a:solidFill>
                <a:srgbClr val="FF0000"/>
              </a:solidFill>
            </a:endParaRPr>
          </a:p>
        </p:txBody>
      </p:sp>
      <p:sp>
        <p:nvSpPr>
          <p:cNvPr id="5" name="TextBox 4"/>
          <p:cNvSpPr txBox="1"/>
          <p:nvPr/>
        </p:nvSpPr>
        <p:spPr>
          <a:xfrm>
            <a:off x="1676400" y="5715000"/>
            <a:ext cx="6172200" cy="923330"/>
          </a:xfrm>
          <a:prstGeom prst="rect">
            <a:avLst/>
          </a:prstGeom>
          <a:noFill/>
        </p:spPr>
        <p:txBody>
          <a:bodyPr wrap="square" rtlCol="0">
            <a:spAutoFit/>
          </a:bodyPr>
          <a:lstStyle/>
          <a:p>
            <a:pPr algn="ctr"/>
            <a:r>
              <a:rPr lang="en-US" sz="5400" b="1" dirty="0" smtClean="0"/>
              <a:t>Revelation 6:3-4</a:t>
            </a:r>
            <a:endParaRPr lang="en-US" sz="5400" b="1" dirty="0"/>
          </a:p>
        </p:txBody>
      </p:sp>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168567"/>
            <a:ext cx="6324600" cy="443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96518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algn="ctr"/>
            <a:r>
              <a:rPr lang="en-US" sz="3200" b="1" u="sng" dirty="0" smtClean="0">
                <a:solidFill>
                  <a:srgbClr val="FF0000"/>
                </a:solidFill>
              </a:rPr>
              <a:t>2</a:t>
            </a:r>
            <a:r>
              <a:rPr lang="en-US" sz="3200" b="1" u="sng" baseline="30000" dirty="0" smtClean="0">
                <a:solidFill>
                  <a:srgbClr val="FF0000"/>
                </a:solidFill>
              </a:rPr>
              <a:t>nd</a:t>
            </a:r>
            <a:r>
              <a:rPr lang="en-US" sz="3200" b="1" u="sng" dirty="0" smtClean="0">
                <a:solidFill>
                  <a:srgbClr val="FF0000"/>
                </a:solidFill>
              </a:rPr>
              <a:t> SEAL: Red Horseman of War </a:t>
            </a:r>
            <a:r>
              <a:rPr lang="en-US" sz="3200" b="1" u="sng" dirty="0" smtClean="0">
                <a:solidFill>
                  <a:srgbClr val="FFFF00"/>
                </a:solidFill>
              </a:rPr>
              <a:t>(Rev. 6:4)</a:t>
            </a:r>
            <a:endParaRPr lang="en-US" sz="3200" b="1" u="sng" dirty="0">
              <a:solidFill>
                <a:srgbClr val="FFFF00"/>
              </a:solidFill>
            </a:endParaRPr>
          </a:p>
        </p:txBody>
      </p:sp>
      <p:sp>
        <p:nvSpPr>
          <p:cNvPr id="3" name="Content Placeholder 2"/>
          <p:cNvSpPr>
            <a:spLocks noGrp="1"/>
          </p:cNvSpPr>
          <p:nvPr>
            <p:ph idx="1"/>
          </p:nvPr>
        </p:nvSpPr>
        <p:spPr>
          <a:xfrm>
            <a:off x="381000" y="1143000"/>
            <a:ext cx="8763000" cy="5715000"/>
          </a:xfrm>
        </p:spPr>
        <p:txBody>
          <a:bodyPr>
            <a:noAutofit/>
          </a:bodyPr>
          <a:lstStyle/>
          <a:p>
            <a:pPr marL="0" lvl="0" indent="0">
              <a:lnSpc>
                <a:spcPct val="100000"/>
              </a:lnSpc>
              <a:spcBef>
                <a:spcPts val="600"/>
              </a:spcBef>
              <a:buClr>
                <a:schemeClr val="accent2"/>
              </a:buClr>
              <a:buSzPct val="85000"/>
              <a:buNone/>
              <a:defRPr/>
            </a:pPr>
            <a:r>
              <a:rPr lang="en-US" sz="3600" b="1" dirty="0" smtClean="0">
                <a:effectLst>
                  <a:outerShdw blurRad="38100" dist="38100" dir="2700000" algn="tl">
                    <a:srgbClr val="000000">
                      <a:alpha val="43137"/>
                    </a:srgbClr>
                  </a:outerShdw>
                </a:effectLst>
              </a:rPr>
              <a:t>What </a:t>
            </a:r>
            <a:r>
              <a:rPr lang="en-US" sz="3600" b="1" dirty="0">
                <a:effectLst>
                  <a:outerShdw blurRad="38100" dist="38100" dir="2700000" algn="tl">
                    <a:srgbClr val="000000">
                      <a:alpha val="43137"/>
                    </a:srgbClr>
                  </a:outerShdw>
                </a:effectLst>
              </a:rPr>
              <a:t>did the rider come on?</a:t>
            </a:r>
          </a:p>
          <a:p>
            <a:pPr marL="0" lvl="0" indent="0">
              <a:lnSpc>
                <a:spcPct val="100000"/>
              </a:lnSpc>
              <a:spcBef>
                <a:spcPts val="600"/>
              </a:spcBef>
              <a:buClr>
                <a:schemeClr val="accent2"/>
              </a:buClr>
              <a:buSzPct val="85000"/>
              <a:buNone/>
              <a:defRPr/>
            </a:pPr>
            <a:endParaRPr lang="en-US" sz="1200" b="1" dirty="0">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r>
              <a:rPr lang="en-US" sz="3200" b="1" dirty="0">
                <a:solidFill>
                  <a:srgbClr val="FFFF00"/>
                </a:solidFill>
                <a:effectLst>
                  <a:outerShdw blurRad="38100" dist="38100" dir="2700000" algn="tl">
                    <a:srgbClr val="000000">
                      <a:alpha val="43137"/>
                    </a:srgbClr>
                  </a:outerShdw>
                </a:effectLst>
              </a:rPr>
              <a:t>A </a:t>
            </a:r>
            <a:r>
              <a:rPr lang="en-US" sz="3200" b="1" dirty="0">
                <a:solidFill>
                  <a:srgbClr val="FF3300"/>
                </a:solidFill>
                <a:effectLst>
                  <a:outerShdw blurRad="38100" dist="38100" dir="2700000" algn="tl">
                    <a:srgbClr val="000000">
                      <a:alpha val="43137"/>
                    </a:srgbClr>
                  </a:outerShdw>
                </a:effectLst>
              </a:rPr>
              <a:t>RED</a:t>
            </a:r>
            <a:r>
              <a:rPr lang="en-US" sz="3200" b="1" dirty="0">
                <a:solidFill>
                  <a:srgbClr val="FFFF00"/>
                </a:solidFill>
                <a:effectLst>
                  <a:outerShdw blurRad="38100" dist="38100" dir="2700000" algn="tl">
                    <a:srgbClr val="000000">
                      <a:alpha val="43137"/>
                    </a:srgbClr>
                  </a:outerShdw>
                </a:effectLst>
              </a:rPr>
              <a:t> HORSE!</a:t>
            </a:r>
          </a:p>
          <a:p>
            <a:pPr marL="0" lvl="0" indent="0">
              <a:lnSpc>
                <a:spcPct val="100000"/>
              </a:lnSpc>
              <a:spcBef>
                <a:spcPts val="600"/>
              </a:spcBef>
              <a:buClr>
                <a:schemeClr val="accent2"/>
              </a:buClr>
              <a:buSzPct val="85000"/>
              <a:buNone/>
              <a:defRPr/>
            </a:pPr>
            <a:endParaRPr lang="en-US" sz="1200" b="1" u="sng" dirty="0">
              <a:solidFill>
                <a:srgbClr val="FFFF00"/>
              </a:solidFill>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600" b="1" dirty="0">
                <a:solidFill>
                  <a:srgbClr val="FF3300"/>
                </a:solidFill>
                <a:effectLst>
                  <a:outerShdw blurRad="38100" dist="38100" dir="2700000" algn="tl">
                    <a:srgbClr val="000000">
                      <a:alpha val="43137"/>
                    </a:srgbClr>
                  </a:outerShdw>
                </a:effectLst>
              </a:rPr>
              <a:t>RED</a:t>
            </a:r>
            <a:r>
              <a:rPr lang="en-US" sz="3600" b="1" dirty="0">
                <a:solidFill>
                  <a:srgbClr val="FFFF00"/>
                </a:solidFill>
                <a:effectLst>
                  <a:outerShdw blurRad="38100" dist="38100" dir="2700000" algn="tl">
                    <a:srgbClr val="000000">
                      <a:alpha val="43137"/>
                    </a:srgbClr>
                  </a:outerShdw>
                </a:effectLst>
              </a:rPr>
              <a:t>: </a:t>
            </a:r>
            <a:r>
              <a:rPr lang="en-US" sz="3600" b="1" dirty="0">
                <a:solidFill>
                  <a:srgbClr val="FF0000"/>
                </a:solidFill>
                <a:effectLst>
                  <a:outerShdw blurRad="38100" dist="38100" dir="2700000" algn="tl">
                    <a:srgbClr val="000000">
                      <a:alpha val="43137"/>
                    </a:srgbClr>
                  </a:outerShdw>
                </a:effectLst>
              </a:rPr>
              <a:t>Representing bloodshed </a:t>
            </a:r>
          </a:p>
          <a:p>
            <a:pPr marL="0" lvl="0" indent="0">
              <a:spcBef>
                <a:spcPts val="600"/>
              </a:spcBef>
              <a:buClr>
                <a:schemeClr val="accent2"/>
              </a:buClr>
              <a:buSzPct val="85000"/>
              <a:buNone/>
              <a:defRPr/>
            </a:pPr>
            <a:endParaRPr lang="en-US" sz="3200" b="1" dirty="0">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600" b="1" dirty="0">
                <a:effectLst>
                  <a:outerShdw blurRad="38100" dist="38100" dir="2700000" algn="tl">
                    <a:srgbClr val="000000">
                      <a:alpha val="43137"/>
                    </a:srgbClr>
                  </a:outerShdw>
                </a:effectLst>
              </a:rPr>
              <a:t>What did the rider carry?</a:t>
            </a:r>
          </a:p>
          <a:p>
            <a:pPr marL="0" lvl="0" indent="0">
              <a:spcBef>
                <a:spcPts val="600"/>
              </a:spcBef>
              <a:buClr>
                <a:schemeClr val="accent2"/>
              </a:buClr>
              <a:buSzPct val="85000"/>
              <a:buNone/>
              <a:defRPr/>
            </a:pPr>
            <a:endParaRPr lang="en-US" sz="1200" b="1" dirty="0">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200" b="1" dirty="0">
                <a:solidFill>
                  <a:srgbClr val="FFFF00"/>
                </a:solidFill>
                <a:effectLst>
                  <a:outerShdw blurRad="38100" dist="38100" dir="2700000" algn="tl">
                    <a:srgbClr val="000000">
                      <a:alpha val="43137"/>
                    </a:srgbClr>
                  </a:outerShdw>
                </a:effectLst>
              </a:rPr>
              <a:t>A GREAT SWORD!</a:t>
            </a:r>
          </a:p>
          <a:p>
            <a:pPr marL="0" lvl="0" indent="0">
              <a:spcBef>
                <a:spcPts val="600"/>
              </a:spcBef>
              <a:buClr>
                <a:schemeClr val="accent2"/>
              </a:buClr>
              <a:buSzPct val="85000"/>
              <a:buNone/>
              <a:defRPr/>
            </a:pPr>
            <a:endParaRPr lang="en-US" sz="1200" b="1" u="sng" dirty="0">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200" b="1" dirty="0">
                <a:solidFill>
                  <a:srgbClr val="FFFF00"/>
                </a:solidFill>
                <a:effectLst>
                  <a:outerShdw blurRad="38100" dist="38100" dir="2700000" algn="tl">
                    <a:srgbClr val="000000">
                      <a:alpha val="43137"/>
                    </a:srgbClr>
                  </a:outerShdw>
                </a:effectLst>
              </a:rPr>
              <a:t>SWORD: Symbolizing death, murder, carnage</a:t>
            </a:r>
          </a:p>
          <a:p>
            <a:pPr marL="0" lvl="0" indent="0">
              <a:spcBef>
                <a:spcPts val="600"/>
              </a:spcBef>
              <a:buClr>
                <a:schemeClr val="accent2"/>
              </a:buClr>
              <a:buSzPct val="85000"/>
              <a:buNone/>
              <a:defRPr/>
            </a:pPr>
            <a:r>
              <a:rPr lang="en-US" sz="4000" b="1" dirty="0" smtClean="0">
                <a:effectLst>
                  <a:outerShdw blurRad="38100" dist="38100" dir="2700000" algn="tl">
                    <a:srgbClr val="000000">
                      <a:alpha val="43137"/>
                    </a:srgbClr>
                  </a:outerShdw>
                </a:effectLst>
              </a:rPr>
              <a:t> </a:t>
            </a:r>
            <a:endParaRPr lang="en-US" sz="4000" b="1" dirty="0"/>
          </a:p>
        </p:txBody>
      </p:sp>
    </p:spTree>
    <p:extLst>
      <p:ext uri="{BB962C8B-B14F-4D97-AF65-F5344CB8AC3E}">
        <p14:creationId xmlns:p14="http://schemas.microsoft.com/office/powerpoint/2010/main" val="43141206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algn="ctr"/>
            <a:r>
              <a:rPr lang="en-US" sz="3200" b="1" u="sng" dirty="0" smtClean="0">
                <a:solidFill>
                  <a:srgbClr val="FF0000"/>
                </a:solidFill>
              </a:rPr>
              <a:t>2</a:t>
            </a:r>
            <a:r>
              <a:rPr lang="en-US" sz="3200" b="1" u="sng" baseline="30000" dirty="0" smtClean="0">
                <a:solidFill>
                  <a:srgbClr val="FF0000"/>
                </a:solidFill>
              </a:rPr>
              <a:t>nd</a:t>
            </a:r>
            <a:r>
              <a:rPr lang="en-US" sz="3200" b="1" u="sng" dirty="0" smtClean="0">
                <a:solidFill>
                  <a:srgbClr val="FF0000"/>
                </a:solidFill>
              </a:rPr>
              <a:t> SEAL: Red Horseman of War </a:t>
            </a:r>
            <a:r>
              <a:rPr lang="en-US" sz="3200" b="1" u="sng" dirty="0" smtClean="0">
                <a:solidFill>
                  <a:srgbClr val="FFFF00"/>
                </a:solidFill>
              </a:rPr>
              <a:t>(Rev. 6:4)</a:t>
            </a:r>
            <a:endParaRPr lang="en-US" sz="3200" b="1" u="sng" dirty="0">
              <a:solidFill>
                <a:srgbClr val="FFFF00"/>
              </a:solidFill>
            </a:endParaRPr>
          </a:p>
        </p:txBody>
      </p:sp>
      <p:sp>
        <p:nvSpPr>
          <p:cNvPr id="3" name="Content Placeholder 2"/>
          <p:cNvSpPr>
            <a:spLocks noGrp="1"/>
          </p:cNvSpPr>
          <p:nvPr>
            <p:ph idx="1"/>
          </p:nvPr>
        </p:nvSpPr>
        <p:spPr>
          <a:xfrm>
            <a:off x="381000" y="1295400"/>
            <a:ext cx="8763000" cy="5562600"/>
          </a:xfrm>
        </p:spPr>
        <p:txBody>
          <a:bodyPr>
            <a:noAutofit/>
          </a:bodyPr>
          <a:lstStyle/>
          <a:p>
            <a:pPr marL="0" lvl="0" indent="0" algn="ctr">
              <a:lnSpc>
                <a:spcPct val="100000"/>
              </a:lnSpc>
              <a:spcBef>
                <a:spcPts val="600"/>
              </a:spcBef>
              <a:buClr>
                <a:schemeClr val="accent2"/>
              </a:buClr>
              <a:buSzPct val="85000"/>
              <a:buNone/>
              <a:defRPr/>
            </a:pPr>
            <a:r>
              <a:rPr lang="en-US" sz="4000" b="1" dirty="0" smtClean="0">
                <a:effectLst>
                  <a:outerShdw blurRad="38100" dist="38100" dir="2700000" algn="tl">
                    <a:srgbClr val="000000">
                      <a:alpha val="43137"/>
                    </a:srgbClr>
                  </a:outerShdw>
                </a:effectLst>
              </a:rPr>
              <a:t>WHAT DID THE RIDER DO?</a:t>
            </a:r>
          </a:p>
          <a:p>
            <a:pPr marL="0" lvl="0" indent="0">
              <a:lnSpc>
                <a:spcPct val="100000"/>
              </a:lnSpc>
              <a:spcBef>
                <a:spcPts val="600"/>
              </a:spcBef>
              <a:buClr>
                <a:schemeClr val="accent2"/>
              </a:buClr>
              <a:buSzPct val="85000"/>
              <a:buNone/>
              <a:defRPr/>
            </a:pPr>
            <a:endParaRPr lang="en-US" sz="1800" b="1" dirty="0">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r>
              <a:rPr lang="en-US" sz="4800" b="1" dirty="0">
                <a:solidFill>
                  <a:srgbClr val="FFFF00"/>
                </a:solidFill>
                <a:effectLst>
                  <a:outerShdw blurRad="38100" dist="38100" dir="2700000" algn="tl">
                    <a:srgbClr val="000000">
                      <a:alpha val="43137"/>
                    </a:srgbClr>
                  </a:outerShdw>
                </a:effectLst>
              </a:rPr>
              <a:t>He removes peace from the earth &amp; people will begin to war against each other. </a:t>
            </a:r>
            <a:endParaRPr lang="en-US" sz="4800" b="1" dirty="0" smtClean="0">
              <a:solidFill>
                <a:srgbClr val="FFFF00"/>
              </a:solidFill>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r>
              <a:rPr lang="en-US" sz="4800" b="1" dirty="0" smtClean="0">
                <a:solidFill>
                  <a:srgbClr val="FFFF00"/>
                </a:solidFill>
                <a:effectLst>
                  <a:outerShdw blurRad="38100" dist="38100" dir="2700000" algn="tl">
                    <a:srgbClr val="000000">
                      <a:alpha val="43137"/>
                    </a:srgbClr>
                  </a:outerShdw>
                </a:effectLst>
              </a:rPr>
              <a:t>People </a:t>
            </a:r>
            <a:r>
              <a:rPr lang="en-US" sz="4800" b="1" dirty="0">
                <a:solidFill>
                  <a:srgbClr val="FFFF00"/>
                </a:solidFill>
                <a:effectLst>
                  <a:outerShdw blurRad="38100" dist="38100" dir="2700000" algn="tl">
                    <a:srgbClr val="000000">
                      <a:alpha val="43137"/>
                    </a:srgbClr>
                  </a:outerShdw>
                </a:effectLst>
              </a:rPr>
              <a:t>will literally slaughter each other.</a:t>
            </a:r>
          </a:p>
          <a:p>
            <a:pPr marL="0" lvl="0" indent="0">
              <a:lnSpc>
                <a:spcPct val="100000"/>
              </a:lnSpc>
              <a:spcBef>
                <a:spcPts val="600"/>
              </a:spcBef>
              <a:buClr>
                <a:schemeClr val="accent2"/>
              </a:buClr>
              <a:buSzPct val="85000"/>
              <a:buNone/>
              <a:defRPr/>
            </a:pPr>
            <a:endParaRPr lang="en-US" sz="4000" b="1" dirty="0"/>
          </a:p>
        </p:txBody>
      </p:sp>
    </p:spTree>
    <p:extLst>
      <p:ext uri="{BB962C8B-B14F-4D97-AF65-F5344CB8AC3E}">
        <p14:creationId xmlns:p14="http://schemas.microsoft.com/office/powerpoint/2010/main" val="44155984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762000"/>
          </a:xfrm>
        </p:spPr>
        <p:txBody>
          <a:bodyPr/>
          <a:lstStyle/>
          <a:p>
            <a:pPr algn="ctr"/>
            <a:r>
              <a:rPr lang="en-US" sz="3200" b="1" u="sng" dirty="0" smtClean="0">
                <a:solidFill>
                  <a:srgbClr val="FF0000"/>
                </a:solidFill>
              </a:rPr>
              <a:t>2</a:t>
            </a:r>
            <a:r>
              <a:rPr lang="en-US" sz="3200" b="1" u="sng" baseline="30000" dirty="0" smtClean="0">
                <a:solidFill>
                  <a:srgbClr val="FF0000"/>
                </a:solidFill>
              </a:rPr>
              <a:t>nd</a:t>
            </a:r>
            <a:r>
              <a:rPr lang="en-US" sz="3200" b="1" u="sng" dirty="0" smtClean="0">
                <a:solidFill>
                  <a:srgbClr val="FF0000"/>
                </a:solidFill>
              </a:rPr>
              <a:t> SEAL: Red Horseman of War </a:t>
            </a:r>
            <a:r>
              <a:rPr lang="en-US" sz="3200" b="1" u="sng" dirty="0" smtClean="0">
                <a:solidFill>
                  <a:srgbClr val="FFFF00"/>
                </a:solidFill>
              </a:rPr>
              <a:t>(Rev. 6:4)</a:t>
            </a:r>
            <a:endParaRPr lang="en-US" sz="3200" b="1" u="sng" dirty="0">
              <a:solidFill>
                <a:srgbClr val="FFFF00"/>
              </a:solidFill>
            </a:endParaRPr>
          </a:p>
        </p:txBody>
      </p:sp>
      <p:sp>
        <p:nvSpPr>
          <p:cNvPr id="3" name="Content Placeholder 2"/>
          <p:cNvSpPr>
            <a:spLocks noGrp="1"/>
          </p:cNvSpPr>
          <p:nvPr>
            <p:ph idx="1"/>
          </p:nvPr>
        </p:nvSpPr>
        <p:spPr>
          <a:xfrm>
            <a:off x="381000" y="1600200"/>
            <a:ext cx="8763000" cy="5257800"/>
          </a:xfrm>
        </p:spPr>
        <p:txBody>
          <a:bodyPr>
            <a:noAutofit/>
          </a:bodyPr>
          <a:lstStyle/>
          <a:p>
            <a:pPr marL="0" lvl="0" indent="0">
              <a:lnSpc>
                <a:spcPct val="100000"/>
              </a:lnSpc>
              <a:spcBef>
                <a:spcPts val="600"/>
              </a:spcBef>
              <a:buClr>
                <a:schemeClr val="accent2"/>
              </a:buClr>
              <a:buSzPct val="85000"/>
              <a:buNone/>
              <a:defRPr/>
            </a:pPr>
            <a:r>
              <a:rPr lang="en-US" sz="3600" i="1" dirty="0">
                <a:solidFill>
                  <a:srgbClr val="FFFF00"/>
                </a:solidFill>
                <a:effectLst>
                  <a:outerShdw blurRad="38100" dist="38100" dir="2700000" algn="tl">
                    <a:srgbClr val="000000">
                      <a:alpha val="43137"/>
                    </a:srgbClr>
                  </a:outerShdw>
                </a:effectLst>
              </a:rPr>
              <a:t>“…power was given to him that sat thereon to take peace from the earth, and that they should kill one another…” </a:t>
            </a:r>
          </a:p>
          <a:p>
            <a:pPr marL="0" lvl="0" indent="0">
              <a:lnSpc>
                <a:spcPct val="100000"/>
              </a:lnSpc>
              <a:spcBef>
                <a:spcPts val="600"/>
              </a:spcBef>
              <a:buClr>
                <a:schemeClr val="accent2"/>
              </a:buClr>
              <a:buSzPct val="85000"/>
              <a:buNone/>
              <a:defRPr/>
            </a:pPr>
            <a:endParaRPr lang="en-US" sz="2400" dirty="0" smtClean="0">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r>
              <a:rPr lang="en-US" sz="3600" dirty="0" smtClean="0">
                <a:effectLst>
                  <a:outerShdw blurRad="38100" dist="38100" dir="2700000" algn="tl">
                    <a:srgbClr val="000000">
                      <a:alpha val="43137"/>
                    </a:srgbClr>
                  </a:outerShdw>
                </a:effectLst>
              </a:rPr>
              <a:t>This </a:t>
            </a:r>
            <a:r>
              <a:rPr lang="en-US" sz="3600" dirty="0">
                <a:effectLst>
                  <a:outerShdw blurRad="38100" dist="38100" dir="2700000" algn="tl">
                    <a:srgbClr val="000000">
                      <a:alpha val="43137"/>
                    </a:srgbClr>
                  </a:outerShdw>
                </a:effectLst>
              </a:rPr>
              <a:t>would seem to indicate that peace and tranquility existed before &amp; that such peace and tranquility were now taken away, and were succeeded by confusion and </a:t>
            </a:r>
            <a:r>
              <a:rPr lang="en-US" sz="3600" dirty="0" smtClean="0">
                <a:effectLst>
                  <a:outerShdw blurRad="38100" dist="38100" dir="2700000" algn="tl">
                    <a:srgbClr val="000000">
                      <a:alpha val="43137"/>
                    </a:srgbClr>
                  </a:outerShdw>
                </a:effectLst>
              </a:rPr>
              <a:t>bloodshed</a:t>
            </a:r>
            <a:r>
              <a:rPr lang="en-US" sz="3600" dirty="0">
                <a:effectLst>
                  <a:outerShdw blurRad="38100" dist="38100" dir="2700000" algn="tl">
                    <a:srgbClr val="000000">
                      <a:alpha val="43137"/>
                    </a:srgbClr>
                  </a:outerShdw>
                </a:effectLst>
              </a:rPr>
              <a:t>.</a:t>
            </a:r>
            <a:endParaRPr lang="en-US" sz="3600" b="1" dirty="0">
              <a:solidFill>
                <a:srgbClr val="FFFF00"/>
              </a:solidFill>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endParaRPr lang="en-US" sz="4000" b="1" dirty="0"/>
          </a:p>
        </p:txBody>
      </p:sp>
    </p:spTree>
    <p:extLst>
      <p:ext uri="{BB962C8B-B14F-4D97-AF65-F5344CB8AC3E}">
        <p14:creationId xmlns:p14="http://schemas.microsoft.com/office/powerpoint/2010/main" val="16954451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5731</TotalTime>
  <Words>19944</Words>
  <Application>Microsoft Office PowerPoint</Application>
  <PresentationFormat>On-screen Show (4:3)</PresentationFormat>
  <Paragraphs>1551</Paragraphs>
  <Slides>370</Slides>
  <Notes>154</Notes>
  <HiddenSlides>0</HiddenSlides>
  <MMClips>0</MMClips>
  <ScaleCrop>false</ScaleCrop>
  <HeadingPairs>
    <vt:vector size="4" baseType="variant">
      <vt:variant>
        <vt:lpstr>Theme</vt:lpstr>
      </vt:variant>
      <vt:variant>
        <vt:i4>1</vt:i4>
      </vt:variant>
      <vt:variant>
        <vt:lpstr>Slide Titles</vt:lpstr>
      </vt:variant>
      <vt:variant>
        <vt:i4>370</vt:i4>
      </vt:variant>
    </vt:vector>
  </HeadingPairs>
  <TitlesOfParts>
    <vt:vector size="371" baseType="lpstr">
      <vt:lpstr>Metro</vt:lpstr>
      <vt:lpstr>THE END IS NEAR</vt:lpstr>
      <vt:lpstr>The LAST DAYS</vt:lpstr>
      <vt:lpstr>The LAST DAYS</vt:lpstr>
      <vt:lpstr>A look at the LAST DAYS</vt:lpstr>
      <vt:lpstr>A look at the LAST DAYS</vt:lpstr>
      <vt:lpstr>A look at the LAST DAYS</vt:lpstr>
      <vt:lpstr>A look at the LAST DAYS</vt:lpstr>
      <vt:lpstr>A look at the LAST DAYS</vt:lpstr>
      <vt:lpstr>A look at the LAST DAYS</vt:lpstr>
      <vt:lpstr>A look at the LAST DAYS</vt:lpstr>
      <vt:lpstr>A look at the LAST DAYS</vt:lpstr>
      <vt:lpstr>A look at the LAST DAYS</vt:lpstr>
      <vt:lpstr>A look at the LAST DAYS</vt:lpstr>
      <vt:lpstr>A look at the LAST DAYS</vt:lpstr>
      <vt:lpstr>A look at the LAST DAYS</vt:lpstr>
      <vt:lpstr>A look at the LAST DAYS</vt:lpstr>
      <vt:lpstr>A look at the LAST DAYS</vt:lpstr>
      <vt:lpstr>A look at the LAST DAYS</vt:lpstr>
      <vt:lpstr>A look at the LAST DAYS</vt:lpstr>
      <vt:lpstr>A look at the LAST DAYS</vt:lpstr>
      <vt:lpstr>A look at the LAST DAYS</vt:lpstr>
      <vt:lpstr>A look at the LAST DAYS</vt:lpstr>
      <vt:lpstr>A look at the LAST DAYS</vt:lpstr>
      <vt:lpstr>PowerPoint Presentation</vt:lpstr>
      <vt:lpstr>A look at the LAST DAYS</vt:lpstr>
      <vt:lpstr>A look at the LAST DAYS</vt:lpstr>
      <vt:lpstr>A look at the LAST DAYS</vt:lpstr>
      <vt:lpstr>A look at the LAST DAYS</vt:lpstr>
      <vt:lpstr>A look at the LAST DAYS</vt:lpstr>
      <vt:lpstr>PowerPoint Presentation</vt:lpstr>
      <vt:lpstr>PowerPoint Presentation</vt:lpstr>
      <vt:lpstr>THE TRIBULATION</vt:lpstr>
      <vt:lpstr>THE TRIBULATION</vt:lpstr>
      <vt:lpstr>PowerPoint Presentation</vt:lpstr>
      <vt:lpstr>THE TRIBULATION</vt:lpstr>
      <vt:lpstr>THE TRIBULATION</vt:lpstr>
      <vt:lpstr>THE TRIBULATION</vt:lpstr>
      <vt:lpstr>THE TRIBULATION</vt:lpstr>
      <vt:lpstr>THE TRIBULATION</vt:lpstr>
      <vt:lpstr>THE TRIBULATION</vt:lpstr>
      <vt:lpstr>THE TRIBULATION</vt:lpstr>
      <vt:lpstr>THE TRIBULATION</vt:lpstr>
      <vt:lpstr>THE TRIBULATION</vt:lpstr>
      <vt:lpstr>THE TRIBULATION</vt:lpstr>
      <vt:lpstr>PowerPoint Presentation</vt:lpstr>
      <vt:lpstr>PowerPoint Presentation</vt:lpstr>
      <vt:lpstr>PowerPoint Presentation</vt:lpstr>
      <vt:lpstr>EVENTS OF THE TRIBULATION</vt:lpstr>
      <vt:lpstr>EVENTS OF THE TRIBULATION</vt:lpstr>
      <vt:lpstr>EVENTS OF THE TRIBULATION</vt:lpstr>
      <vt:lpstr>TRIBULATION: The antichrist treaty</vt:lpstr>
      <vt:lpstr>TRIBULATION: The antichrist treaty</vt:lpstr>
      <vt:lpstr>TRIBULATION: The antichrist treaty</vt:lpstr>
      <vt:lpstr>TRIBULATION: The antichrist treaty</vt:lpstr>
      <vt:lpstr>TRIBULATION: The antichrist treaty</vt:lpstr>
      <vt:lpstr>TRIBULATION: The antichrist treaty</vt:lpstr>
      <vt:lpstr>TRIBULATION: The antichrist treaty</vt:lpstr>
      <vt:lpstr>TRIBULATION: The antichrist treaty</vt:lpstr>
      <vt:lpstr>TRIBULATION: The antichrist treaty</vt:lpstr>
      <vt:lpstr>TRIBULATION: The antichrist treaty</vt:lpstr>
      <vt:lpstr>TRIBULATION: The antichrist treaty</vt:lpstr>
      <vt:lpstr>TRIBULATION: The antichrist treaty</vt:lpstr>
      <vt:lpstr>TRIBULATION: The antichrist treaty</vt:lpstr>
      <vt:lpstr>TRIBULATION: The antichrist treaty</vt:lpstr>
      <vt:lpstr>TRIBULATION: The antichrist treaty</vt:lpstr>
      <vt:lpstr>TRIBULATION: The antichrist treaty</vt:lpstr>
      <vt:lpstr>TRIBULATION: The antichrist treaty</vt:lpstr>
      <vt:lpstr>TRIBULATION: The antichrist treaty</vt:lpstr>
      <vt:lpstr>TRIBULATION: The antichrist treaty</vt:lpstr>
      <vt:lpstr>TRIBULATION: The antichrist treaty</vt:lpstr>
      <vt:lpstr>TRIBULATION: The antichrist treaty</vt:lpstr>
      <vt:lpstr>TRIBULATION: The 144,000 Jews</vt:lpstr>
      <vt:lpstr>TRIBULATION: The 2 Witnesses</vt:lpstr>
      <vt:lpstr>TRIBULATION: The 2 Witnesses</vt:lpstr>
      <vt:lpstr>TRIBULATION: The 2 Witnesses</vt:lpstr>
      <vt:lpstr>TRIBULATION: The 2 Witnesses</vt:lpstr>
      <vt:lpstr>TRIBULATION: The 2 Witnesses</vt:lpstr>
      <vt:lpstr>TRIBULATION: The 2 Witnesses</vt:lpstr>
      <vt:lpstr>PowerPoint Presentation</vt:lpstr>
      <vt:lpstr>PowerPoint Presentation</vt:lpstr>
      <vt:lpstr>PowerPoint Presentation</vt:lpstr>
      <vt:lpstr>PowerPoint Presentation</vt:lpstr>
      <vt:lpstr>THE SEVEN (7) SEALS</vt:lpstr>
      <vt:lpstr>PowerPoint Presentation</vt:lpstr>
      <vt:lpstr>1st SEAL: White Horseman</vt:lpstr>
      <vt:lpstr>1st SEAL: White Horseman (Rev. 6:2)</vt:lpstr>
      <vt:lpstr>1st SEAL: White Horseman (Rev. 6:2)</vt:lpstr>
      <vt:lpstr>1st SEAL: White Horseman (Rev. 6:2)</vt:lpstr>
      <vt:lpstr>1st SEAL: White Horseman (Rev. 6:2)</vt:lpstr>
      <vt:lpstr>1st SEAL: White Horseman (Rev. 6:2)</vt:lpstr>
      <vt:lpstr>1st SEAL: White Horseman (Rev. 6:2)</vt:lpstr>
      <vt:lpstr>1st SEAL: White Horseman (Rev. 6:2)</vt:lpstr>
      <vt:lpstr>1st SEAL: White Horseman (Rev. 6:2)</vt:lpstr>
      <vt:lpstr>1st SEAL: White Horseman (Rev. 6:2)</vt:lpstr>
      <vt:lpstr>1st SEAL: White Horseman (Rev. 6:2)</vt:lpstr>
      <vt:lpstr>2nd SEAL: Red Horseman</vt:lpstr>
      <vt:lpstr>2nd SEAL: Red Horseman of War (Rev. 6:4)</vt:lpstr>
      <vt:lpstr>2nd SEAL: Red Horseman of War (Rev. 6:4)</vt:lpstr>
      <vt:lpstr>2nd SEAL: Red Horseman of War (Rev. 6:4)</vt:lpstr>
      <vt:lpstr>2nd SEAL: Red Horseman of War (Rev. 6:4)</vt:lpstr>
      <vt:lpstr>3rd SEAL: Black Horseman</vt:lpstr>
      <vt:lpstr>3rd SEAL: Black Horse of famine (Rev. 6:6)</vt:lpstr>
      <vt:lpstr>3rd SEAL: Black Horse of famine (Rev. 6:6)</vt:lpstr>
      <vt:lpstr>3rd SEAL: Black Horse of famine (Rev. 6:6)</vt:lpstr>
      <vt:lpstr>4th SEAL: Pale Horseman</vt:lpstr>
      <vt:lpstr>4th SEAL: Pale Horse of death (Rev. 6:8)</vt:lpstr>
      <vt:lpstr>4th SEAL: Pale Horse of death (Rev. 6:8)</vt:lpstr>
      <vt:lpstr>4th SEAL: Pale Horse of death (Rev. 6:8)</vt:lpstr>
      <vt:lpstr>5th SEAL: Souls under the altar</vt:lpstr>
      <vt:lpstr>5th SEAL: Souls under the altar</vt:lpstr>
      <vt:lpstr>5th SEAL: Souls under the altar</vt:lpstr>
      <vt:lpstr>5th SEAL: Souls under the altar</vt:lpstr>
      <vt:lpstr>5th SEAL: Souls under the altar</vt:lpstr>
      <vt:lpstr>5th SEAL: Souls under the altar</vt:lpstr>
      <vt:lpstr>5th SEAL: Souls under the altar</vt:lpstr>
      <vt:lpstr>6th SEAL: Cosmic disturbances</vt:lpstr>
      <vt:lpstr>6th SEAL: Cosmic disturbances</vt:lpstr>
      <vt:lpstr>6th SEAL: Cosmic disturbances</vt:lpstr>
      <vt:lpstr>6th SEAL: Cosmic disturbances</vt:lpstr>
      <vt:lpstr>6th SEAL: Cosmic disturbances</vt:lpstr>
      <vt:lpstr>7th SEAL: Silence</vt:lpstr>
      <vt:lpstr>7th SEAL: Silence (Rev. 8:1)</vt:lpstr>
      <vt:lpstr>PowerPoint Presentation</vt:lpstr>
      <vt:lpstr>PowerPoint Presentation</vt:lpstr>
      <vt:lpstr>1st TRUMPET (Rev. 8:7)</vt:lpstr>
      <vt:lpstr>1st TRUMPET (Rev. 8:7)</vt:lpstr>
      <vt:lpstr>PowerPoint Presentation</vt:lpstr>
      <vt:lpstr>PowerPoint Presentation</vt:lpstr>
      <vt:lpstr>2nd TRUMPET (Rev. 8:8-9)</vt:lpstr>
      <vt:lpstr>2nd TRUMPET (Rev. 8:8-9)</vt:lpstr>
      <vt:lpstr>2nd TRUMPET (Rev. 8:8-9)</vt:lpstr>
      <vt:lpstr>3rd TRUMPET (Rev. 8:10-11)</vt:lpstr>
      <vt:lpstr>3rd TRUMPET (Rev. 8:10-11)</vt:lpstr>
      <vt:lpstr>3rd TRUMPET (Rev. 8:10-11)</vt:lpstr>
      <vt:lpstr>4th TRUMPET (Rev. 8:12)</vt:lpstr>
      <vt:lpstr>4th TRUMPET (Rev. 8:12)</vt:lpstr>
      <vt:lpstr>5th TRUMPET (Rev. 9:1-12)</vt:lpstr>
      <vt:lpstr>5th TRUMPET (Rev. 9:1-12)</vt:lpstr>
      <vt:lpstr>5th TRUMPET (Rev. 9:1)</vt:lpstr>
      <vt:lpstr>5th TRUMPET (Rev. 9:1)</vt:lpstr>
      <vt:lpstr>5th TRUMPET (Rev. 9:1)</vt:lpstr>
      <vt:lpstr>5th TRUMPET (Rev. 9:1)</vt:lpstr>
      <vt:lpstr>5th TRUMPET (Rev. 9:4)</vt:lpstr>
      <vt:lpstr>5th TRUMPET (Rev. 9:5-6)</vt:lpstr>
      <vt:lpstr>5th TRUMPET (Rev. 9:3,7-10)</vt:lpstr>
      <vt:lpstr>PowerPoint Presentation</vt:lpstr>
      <vt:lpstr>PowerPoint Presentation</vt:lpstr>
      <vt:lpstr>PowerPoint Presentation</vt:lpstr>
      <vt:lpstr>PowerPoint Presentation</vt:lpstr>
      <vt:lpstr>5th TRUMPET (Rev. 9:11)</vt:lpstr>
      <vt:lpstr>5th TRUMPET (Rev. 9:11)</vt:lpstr>
      <vt:lpstr>PowerPoint Presentation</vt:lpstr>
      <vt:lpstr>PowerPoint Presentation</vt:lpstr>
      <vt:lpstr>PowerPoint Presentation</vt:lpstr>
      <vt:lpstr>PowerPoint Presentation</vt:lpstr>
      <vt:lpstr>6th TRUMPET (Rev. 9:13-21)</vt:lpstr>
      <vt:lpstr>6th TRUMPET (Rev. 9:14)</vt:lpstr>
      <vt:lpstr>6th TRUMPET (Rev. 9:14)</vt:lpstr>
      <vt:lpstr>6th TRUMPET (Rev. 9:15)</vt:lpstr>
      <vt:lpstr>6th TRUMPET (Rev. 9:16)</vt:lpstr>
      <vt:lpstr>6th TRUMPET (Rev. 9:17)</vt:lpstr>
      <vt:lpstr>6th TRUMPET (Rev. 9:17-19)</vt:lpstr>
      <vt:lpstr>6th TRUMPET (Rev. 9:17-19)</vt:lpstr>
      <vt:lpstr>6th TRUMPET (Rev. 9:18)</vt:lpstr>
      <vt:lpstr>6th TRUMPET (Rev. 9:20-21)</vt:lpstr>
      <vt:lpstr>7th TRUMPET (Rev. 11:15-19)</vt:lpstr>
      <vt:lpstr>7th TRUMPET: 3rd WOE!</vt:lpstr>
      <vt:lpstr>7th TRUMPET: 3rd WOE!</vt:lpstr>
      <vt:lpstr>7th TRUMPET: 3rd WOE!</vt:lpstr>
      <vt:lpstr>7th TRUMPET: 3rd WOE!</vt:lpstr>
      <vt:lpstr>7th TRUMPET: 3rd WOE!</vt:lpstr>
      <vt:lpstr>7th TRUMPET: 3rd WOE!</vt:lpstr>
      <vt:lpstr>7th TRUMPET (Rev. 11:18)</vt:lpstr>
      <vt:lpstr>7th TRUMPET (Rev. 11:18)</vt:lpstr>
      <vt:lpstr>PowerPoint Presentation</vt:lpstr>
      <vt:lpstr>Revelation 16:2 – 1st BOWL</vt:lpstr>
      <vt:lpstr>Revelation 16:3 – 2ND BOWL</vt:lpstr>
      <vt:lpstr>Revelation 16:4-7 – 3RD BOWL</vt:lpstr>
      <vt:lpstr>Revelation 16:8-9 – 4TH BOWL</vt:lpstr>
      <vt:lpstr>Revelation 16:8 4TH BOWL</vt:lpstr>
      <vt:lpstr>Revelation 16:10-11 – 5TH BOWL</vt:lpstr>
      <vt:lpstr>Revelation 16:10-11 5TH BOWL</vt:lpstr>
      <vt:lpstr>Revelation 16:10-11 5TH BOWL</vt:lpstr>
      <vt:lpstr>Revelation 16:10-11 5TH BOWL</vt:lpstr>
      <vt:lpstr>Revelation 16:10-11 5TH BOWL</vt:lpstr>
      <vt:lpstr>Revelation 16:10-11 5TH BOWL</vt:lpstr>
      <vt:lpstr>THE END IS NEAR</vt:lpstr>
      <vt:lpstr>Revelation 16:12-16 – 6TH BOWL</vt:lpstr>
      <vt:lpstr>Revelation 16:12 – 6TH BOWL</vt:lpstr>
      <vt:lpstr>Revelation 16:12 – 6TH BOWL</vt:lpstr>
      <vt:lpstr>PowerPoint Presentation</vt:lpstr>
      <vt:lpstr>Revelation 16:13 – 6TH BOWL</vt:lpstr>
      <vt:lpstr>Revelation 16:13 – 6TH BOWL</vt:lpstr>
      <vt:lpstr>Revelation 16:13 – 6TH BOWL</vt:lpstr>
      <vt:lpstr>Revelation 16:14 – 6TH BOWL</vt:lpstr>
      <vt:lpstr>Revelation 16:14 – 6TH BOWL</vt:lpstr>
      <vt:lpstr>Revelation 16:15 – 6TH BOWL</vt:lpstr>
      <vt:lpstr>Revelation 16:15 – 6TH BOWL</vt:lpstr>
      <vt:lpstr>Revelation 16:16 – 6TH BOWL</vt:lpstr>
      <vt:lpstr>PowerPoint Presentation</vt:lpstr>
      <vt:lpstr>Revelation 16:16 – ARMAGEDDON</vt:lpstr>
      <vt:lpstr>Revelation 16:16 – ARMAGEDDON</vt:lpstr>
      <vt:lpstr>Revelation 16:16 – ARMAGEDDON</vt:lpstr>
      <vt:lpstr>Revelation 16:17-21 – 7TH BOWL</vt:lpstr>
      <vt:lpstr>Revelation 16:17 – 7TH BOWL</vt:lpstr>
      <vt:lpstr>Revelation 16:18 – 7TH BOWL</vt:lpstr>
      <vt:lpstr>Revelation 16:18 – 7TH BOWL</vt:lpstr>
      <vt:lpstr>Revelation 16:18 – 7TH BOWL</vt:lpstr>
      <vt:lpstr>Revelation 16:19 – 7TH BOWL</vt:lpstr>
      <vt:lpstr>Revelation 16:19 – 7TH BOWL</vt:lpstr>
      <vt:lpstr>Revelation 16:19 – 7TH BOWL</vt:lpstr>
      <vt:lpstr>Revelation 16:20 – 7TH BOWL</vt:lpstr>
      <vt:lpstr>Revelation 16:21 – 7TH BOWL</vt:lpstr>
      <vt:lpstr>Revelation 16:21 – 7TH BOWL</vt:lpstr>
      <vt:lpstr>The Antichrist  (The Beast)</vt:lpstr>
      <vt:lpstr>PowerPoint Presentation</vt:lpstr>
      <vt:lpstr>THE MARK OF THE BEAST</vt:lpstr>
      <vt:lpstr>PowerPoint Presentation</vt:lpstr>
      <vt:lpstr>THE MARK OF THE BEAST</vt:lpstr>
      <vt:lpstr>PowerPoint Presentation</vt:lpstr>
      <vt:lpstr>THE MARK OF THE BEAST</vt:lpstr>
      <vt:lpstr>PowerPoint Presentation</vt:lpstr>
      <vt:lpstr>Revelation 13:17</vt:lpstr>
      <vt:lpstr>Revelation 13:17</vt:lpstr>
      <vt:lpstr>Revelation 13:18</vt:lpstr>
      <vt:lpstr>Revelation 13:17</vt:lpstr>
      <vt:lpstr>PowerPoint Presentation</vt:lpstr>
      <vt:lpstr>The Antichrist: Character &amp; nature</vt:lpstr>
      <vt:lpstr>The Antichrist: Character &amp; nature</vt:lpstr>
      <vt:lpstr>The Antichrist: Character &amp; nature</vt:lpstr>
      <vt:lpstr>The Antichrist: Character &amp; nature</vt:lpstr>
      <vt:lpstr>The Antichrist: Character &amp; nature</vt:lpstr>
      <vt:lpstr>The Antichrist: Character &amp; nature</vt:lpstr>
      <vt:lpstr>The Antichrist: Character &amp; nature</vt:lpstr>
      <vt:lpstr>The Antichrist: Character &amp; nature</vt:lpstr>
      <vt:lpstr>The Antichrist: Character &amp; nature</vt:lpstr>
      <vt:lpstr>The Antichrist: Character &amp; nature</vt:lpstr>
      <vt:lpstr>The Antichrist: Character &amp; nature</vt:lpstr>
      <vt:lpstr>The Antichrist: Character &amp; nature</vt:lpstr>
      <vt:lpstr>The Antichrist: Character &amp; nature</vt:lpstr>
      <vt:lpstr>The Antichrist: Character &amp; nature</vt:lpstr>
      <vt:lpstr>The Antichrist &amp; his deadly wound</vt:lpstr>
      <vt:lpstr>The Antichrist &amp; his deadly wound</vt:lpstr>
      <vt:lpstr>The Antichrist &amp; his deadly wound</vt:lpstr>
      <vt:lpstr>The Antichrist &amp; his deadly wound</vt:lpstr>
      <vt:lpstr>The Antichrist &amp; his deadly wound</vt:lpstr>
      <vt:lpstr>The Antichrist &amp; his deadly wound</vt:lpstr>
      <vt:lpstr>The Antichrist &amp; his deadly wound</vt:lpstr>
      <vt:lpstr>The Antichrist &amp; his deadly wound</vt:lpstr>
      <vt:lpstr>PowerPoint Presentation</vt:lpstr>
      <vt:lpstr>The 2nd Beast: THE FALSE PROPHET</vt:lpstr>
      <vt:lpstr>PowerPoint Presentation</vt:lpstr>
      <vt:lpstr>The 2nd Beast: THE FALSE PROPHET</vt:lpstr>
      <vt:lpstr>The 2nd Beast: THE FALSE PROPHET</vt:lpstr>
      <vt:lpstr>The 2nd Beast: THE FALSE PROPHET</vt:lpstr>
      <vt:lpstr>The 2nd Beast: THE FALSE PROPHET</vt:lpstr>
      <vt:lpstr>PowerPoint Presentation</vt:lpstr>
      <vt:lpstr>The 2nd Beast: THE FALSE PROPHET</vt:lpstr>
      <vt:lpstr>The 2nd Beast: THE FALSE PROPHET</vt:lpstr>
      <vt:lpstr>The 2nd Beast: THE FALSE PROPHET</vt:lpstr>
      <vt:lpstr>PowerPoint Presentation</vt:lpstr>
      <vt:lpstr>The 2nd Beast: THE FALSE PROPHET</vt:lpstr>
      <vt:lpstr>The 2nd Beast: THE FALSE PROPHET</vt:lpstr>
      <vt:lpstr>The doom of the antichrist &amp; false prophet</vt:lpstr>
      <vt:lpstr>PowerPoint Presentation</vt:lpstr>
      <vt:lpstr>PowerPoint Presentation</vt:lpstr>
      <vt:lpstr>FUTURE RESURRECTIONS</vt:lpstr>
      <vt:lpstr>Resurrection of dead Church saints</vt:lpstr>
      <vt:lpstr>Resurrection of dead Church saints</vt:lpstr>
      <vt:lpstr>Resurrection of dead Church saints</vt:lpstr>
      <vt:lpstr>Resurrection of tribulation saints</vt:lpstr>
      <vt:lpstr>Resurrection of tribulation saints</vt:lpstr>
      <vt:lpstr>Resurrection of tribulation saints</vt:lpstr>
      <vt:lpstr>Resurrection of Old Testament saints</vt:lpstr>
      <vt:lpstr>Resurrection of Old Testament saints</vt:lpstr>
      <vt:lpstr>Resurrection of Old Testament saints</vt:lpstr>
      <vt:lpstr>Resurrection of the unbelieving dead</vt:lpstr>
      <vt:lpstr>Resurrection of the unbelieving dead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TIME BATTLES</vt:lpstr>
      <vt:lpstr>PowerPoint Presentation</vt:lpstr>
      <vt:lpstr>The BATTLE OF ARMAGEDDON</vt:lpstr>
      <vt:lpstr>The BATTLE OF ARMAGEDDON</vt:lpstr>
      <vt:lpstr>PowerPoint Presentation</vt:lpstr>
      <vt:lpstr>The BATTLE OF ARMAGEDDON</vt:lpstr>
      <vt:lpstr>The BATTLE OF ARMAGEDDON</vt:lpstr>
      <vt:lpstr>The BATTLE OF ARMAGEDDON</vt:lpstr>
      <vt:lpstr>The BATTLE OF ARMAGEDDON</vt:lpstr>
      <vt:lpstr>The BATTLE OF ARMAGEDDON</vt:lpstr>
      <vt:lpstr>The BATTLE OF ARMAGEDDON</vt:lpstr>
      <vt:lpstr>The BATTLE OF ARMAGEDDON</vt:lpstr>
      <vt:lpstr>PowerPoint Presentation</vt:lpstr>
      <vt:lpstr>THE BATTLE OF GOG &amp; MAGOG</vt:lpstr>
      <vt:lpstr>THE BATTLE OF GOG &amp; MAGOG</vt:lpstr>
      <vt:lpstr>THE BATTLE OF GOG &amp; MAGOG</vt:lpstr>
      <vt:lpstr>THE BATTLE OF GOG &amp; MAGOG</vt:lpstr>
      <vt:lpstr>THE BATTLE OF GOG &amp; MAGOG</vt:lpstr>
      <vt:lpstr>THE BATTLE OF GOG &amp; MAGOG</vt:lpstr>
      <vt:lpstr>THE BATTLE OF GOG &amp; MAGOG</vt:lpstr>
      <vt:lpstr>THE BATTLE OF GOG &amp; MAGOG</vt:lpstr>
      <vt:lpstr>THE BATTLE OF GOG &amp; MAGOG</vt:lpstr>
      <vt:lpstr>THE BATTLE OF GOG &amp; MAGOG</vt:lpstr>
      <vt:lpstr>PowerPoint Presentation</vt:lpstr>
      <vt:lpstr>PowerPoint Presentation</vt:lpstr>
      <vt:lpstr>THE BATTLE OF THE ANGELS</vt:lpstr>
      <vt:lpstr>THE BATTLE OF THE ANGELS</vt:lpstr>
      <vt:lpstr>THE BATTLE OF THE ANGELS</vt:lpstr>
      <vt:lpstr>THE BATTLE OF THE ANGELS</vt:lpstr>
      <vt:lpstr>THE BATTLE OF THE ANGELS</vt:lpstr>
      <vt:lpstr>THE BATTLE OF THE ANGELS</vt:lpstr>
      <vt:lpstr>THE BATTLE OF THE ANGELS</vt:lpstr>
      <vt:lpstr>THE BATTLE OF THE ANGELS</vt:lpstr>
      <vt:lpstr>THE BATTLE OF THE ANGELS</vt:lpstr>
      <vt:lpstr>THE BATTLE OF THE ANGELS</vt:lpstr>
      <vt:lpstr>THE BATTLE OF SATAN &amp; THE JEWS</vt:lpstr>
      <vt:lpstr>THE BATTLE OF SATAN &amp; THE JEWS</vt:lpstr>
      <vt:lpstr>THE BATTLE OF SATAN &amp; THE JEWS</vt:lpstr>
      <vt:lpstr>THE BATTLE OF SATAN &amp; THE JEWS</vt:lpstr>
      <vt:lpstr>THE BATTLE OF SATAN &amp; THE JEWS</vt:lpstr>
      <vt:lpstr>THE BATTLE OF SATAN &amp; THE JEWS</vt:lpstr>
      <vt:lpstr>THE BATTLE OF SATAN &amp; THE JEWS</vt:lpstr>
      <vt:lpstr>THE BATTLE OF SATAN &amp; THE JEWS</vt:lpstr>
      <vt:lpstr>THE BATTLE OF SATAN &amp; THE JEWS</vt:lpstr>
      <vt:lpstr>THE ANTICHRIST’S WAR WITH THE 2 WITNESSES</vt:lpstr>
      <vt:lpstr>THE ANTICHRIST’S WAR WITH THE 2 WITNESSES</vt:lpstr>
      <vt:lpstr>THE ANTICHRIST’S WAR WITH THE 2 WITNESSES</vt:lpstr>
      <vt:lpstr>THE ANTICHRIST’S WAR WITH THE 2 WITNESSES</vt:lpstr>
      <vt:lpstr>THE ANTICHRIST’S WAR WITH THE 2 WITNESSES</vt:lpstr>
      <vt:lpstr>THE ANTICHRIST’S WAR WITH THE 2 WITNESSES</vt:lpstr>
      <vt:lpstr>THE ANTICHRIST’S WAR WITH THE 2 WITNESSES</vt:lpstr>
      <vt:lpstr>THE ANTICHRIST’S WAR WITH THE 2 WITNESSES</vt:lpstr>
      <vt:lpstr>THE ANTICHRIST’S WAR WITH THE 2 WITNESSES</vt:lpstr>
      <vt:lpstr>THE ANTICHRIST’S WAR WITH THE 2 WITNESSES</vt:lpstr>
      <vt:lpstr>PowerPoint Presentation</vt:lpstr>
      <vt:lpstr>Similarities of the beast from the sea &amp; bottomless pit</vt:lpstr>
      <vt:lpstr>Similarities of the beast from the sea &amp; bottomless pit</vt:lpstr>
      <vt:lpstr>THE SAME WAR AS ARMAGEDDON </vt:lpstr>
      <vt:lpstr>THE SAME WAR AS ARMAGEDDON </vt:lpstr>
      <vt:lpstr>Revelation 17:8</vt:lpstr>
      <vt:lpstr>Revelation 17:8</vt:lpstr>
      <vt:lpstr>Revelation 17:8</vt:lpstr>
      <vt:lpstr>Revelation 17:8</vt:lpstr>
      <vt:lpstr>Revelation 17:8</vt:lpstr>
      <vt:lpstr>Revelation 17:8</vt:lpstr>
      <vt:lpstr>Revelation 17:9</vt:lpstr>
      <vt:lpstr>Revelation 17:9</vt:lpstr>
      <vt:lpstr>Revelation 17:10</vt:lpstr>
      <vt:lpstr>Revelation 17:10</vt:lpstr>
      <vt:lpstr>Revelation 17:10</vt:lpstr>
      <vt:lpstr>Revelation 17:10</vt:lpstr>
      <vt:lpstr>Revelation 17:11</vt:lpstr>
      <vt:lpstr>Revelation 17:11</vt:lpstr>
      <vt:lpstr>Revelation 17:11</vt:lpstr>
      <vt:lpstr>Revelation 17:12</vt:lpstr>
      <vt:lpstr>Revelation 17:12</vt:lpstr>
      <vt:lpstr>Revelation 17:13</vt:lpstr>
      <vt:lpstr>Revelation 17:14</vt:lpstr>
      <vt:lpstr>Revelation 17:15</vt:lpstr>
      <vt:lpstr>Revelation 17:16</vt:lpstr>
      <vt:lpstr>Revelation 17:16</vt:lpstr>
      <vt:lpstr>Revelation 17:17</vt:lpstr>
      <vt:lpstr>THE END</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END IS NEAR</dc:title>
  <dc:creator>Duane Madden</dc:creator>
  <cp:lastModifiedBy>Duane Madden</cp:lastModifiedBy>
  <cp:revision>430</cp:revision>
  <dcterms:created xsi:type="dcterms:W3CDTF">2024-01-23T19:54:38Z</dcterms:created>
  <dcterms:modified xsi:type="dcterms:W3CDTF">2024-12-19T21:00:33Z</dcterms:modified>
</cp:coreProperties>
</file>